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127"/>
  </p:notesMasterIdLst>
  <p:sldIdLst>
    <p:sldId id="256" r:id="rId2"/>
    <p:sldId id="428" r:id="rId3"/>
    <p:sldId id="430" r:id="rId4"/>
    <p:sldId id="534" r:id="rId5"/>
    <p:sldId id="535" r:id="rId6"/>
    <p:sldId id="533" r:id="rId7"/>
    <p:sldId id="432" r:id="rId8"/>
    <p:sldId id="536" r:id="rId9"/>
    <p:sldId id="537" r:id="rId10"/>
    <p:sldId id="539" r:id="rId11"/>
    <p:sldId id="538" r:id="rId12"/>
    <p:sldId id="434" r:id="rId13"/>
    <p:sldId id="540" r:id="rId14"/>
    <p:sldId id="541" r:id="rId15"/>
    <p:sldId id="435" r:id="rId16"/>
    <p:sldId id="436" r:id="rId17"/>
    <p:sldId id="437" r:id="rId18"/>
    <p:sldId id="438" r:id="rId19"/>
    <p:sldId id="542" r:id="rId20"/>
    <p:sldId id="439" r:id="rId21"/>
    <p:sldId id="543" r:id="rId22"/>
    <p:sldId id="440" r:id="rId23"/>
    <p:sldId id="544" r:id="rId24"/>
    <p:sldId id="441" r:id="rId25"/>
    <p:sldId id="442" r:id="rId26"/>
    <p:sldId id="545" r:id="rId27"/>
    <p:sldId id="443" r:id="rId28"/>
    <p:sldId id="444" r:id="rId29"/>
    <p:sldId id="445" r:id="rId30"/>
    <p:sldId id="446" r:id="rId31"/>
    <p:sldId id="447" r:id="rId32"/>
    <p:sldId id="448" r:id="rId33"/>
    <p:sldId id="547" r:id="rId34"/>
    <p:sldId id="546" r:id="rId35"/>
    <p:sldId id="548" r:id="rId36"/>
    <p:sldId id="549" r:id="rId37"/>
    <p:sldId id="450" r:id="rId38"/>
    <p:sldId id="550" r:id="rId39"/>
    <p:sldId id="451" r:id="rId40"/>
    <p:sldId id="452" r:id="rId41"/>
    <p:sldId id="551" r:id="rId42"/>
    <p:sldId id="552" r:id="rId43"/>
    <p:sldId id="553" r:id="rId44"/>
    <p:sldId id="453" r:id="rId45"/>
    <p:sldId id="554" r:id="rId46"/>
    <p:sldId id="555" r:id="rId47"/>
    <p:sldId id="454" r:id="rId48"/>
    <p:sldId id="455" r:id="rId49"/>
    <p:sldId id="556" r:id="rId50"/>
    <p:sldId id="456" r:id="rId51"/>
    <p:sldId id="457" r:id="rId52"/>
    <p:sldId id="558" r:id="rId53"/>
    <p:sldId id="557" r:id="rId54"/>
    <p:sldId id="458" r:id="rId55"/>
    <p:sldId id="459" r:id="rId56"/>
    <p:sldId id="460" r:id="rId57"/>
    <p:sldId id="559" r:id="rId58"/>
    <p:sldId id="560" r:id="rId59"/>
    <p:sldId id="561" r:id="rId60"/>
    <p:sldId id="562" r:id="rId61"/>
    <p:sldId id="461" r:id="rId62"/>
    <p:sldId id="563" r:id="rId63"/>
    <p:sldId id="462" r:id="rId64"/>
    <p:sldId id="565" r:id="rId65"/>
    <p:sldId id="564" r:id="rId66"/>
    <p:sldId id="567" r:id="rId67"/>
    <p:sldId id="568" r:id="rId68"/>
    <p:sldId id="463" r:id="rId69"/>
    <p:sldId id="569" r:id="rId70"/>
    <p:sldId id="570" r:id="rId71"/>
    <p:sldId id="464" r:id="rId72"/>
    <p:sldId id="465" r:id="rId73"/>
    <p:sldId id="571" r:id="rId74"/>
    <p:sldId id="572" r:id="rId75"/>
    <p:sldId id="573" r:id="rId76"/>
    <p:sldId id="466" r:id="rId77"/>
    <p:sldId id="574" r:id="rId78"/>
    <p:sldId id="467" r:id="rId79"/>
    <p:sldId id="576" r:id="rId80"/>
    <p:sldId id="577" r:id="rId81"/>
    <p:sldId id="578" r:id="rId82"/>
    <p:sldId id="579" r:id="rId83"/>
    <p:sldId id="580" r:id="rId84"/>
    <p:sldId id="581" r:id="rId85"/>
    <p:sldId id="582" r:id="rId86"/>
    <p:sldId id="583" r:id="rId87"/>
    <p:sldId id="470" r:id="rId88"/>
    <p:sldId id="584" r:id="rId89"/>
    <p:sldId id="587" r:id="rId90"/>
    <p:sldId id="586" r:id="rId91"/>
    <p:sldId id="585" r:id="rId92"/>
    <p:sldId id="588" r:id="rId93"/>
    <p:sldId id="471" r:id="rId94"/>
    <p:sldId id="472" r:id="rId95"/>
    <p:sldId id="590" r:id="rId96"/>
    <p:sldId id="589" r:id="rId97"/>
    <p:sldId id="591" r:id="rId98"/>
    <p:sldId id="473" r:id="rId99"/>
    <p:sldId id="592" r:id="rId100"/>
    <p:sldId id="593" r:id="rId101"/>
    <p:sldId id="474" r:id="rId102"/>
    <p:sldId id="594" r:id="rId103"/>
    <p:sldId id="475" r:id="rId104"/>
    <p:sldId id="595" r:id="rId105"/>
    <p:sldId id="596" r:id="rId106"/>
    <p:sldId id="597" r:id="rId107"/>
    <p:sldId id="476" r:id="rId108"/>
    <p:sldId id="599" r:id="rId109"/>
    <p:sldId id="598" r:id="rId110"/>
    <p:sldId id="600" r:id="rId111"/>
    <p:sldId id="477" r:id="rId112"/>
    <p:sldId id="602" r:id="rId113"/>
    <p:sldId id="478" r:id="rId114"/>
    <p:sldId id="603" r:id="rId115"/>
    <p:sldId id="604" r:id="rId116"/>
    <p:sldId id="601" r:id="rId117"/>
    <p:sldId id="605" r:id="rId118"/>
    <p:sldId id="607" r:id="rId119"/>
    <p:sldId id="606" r:id="rId120"/>
    <p:sldId id="480" r:id="rId121"/>
    <p:sldId id="608" r:id="rId122"/>
    <p:sldId id="609" r:id="rId123"/>
    <p:sldId id="611" r:id="rId124"/>
    <p:sldId id="612" r:id="rId125"/>
    <p:sldId id="481"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91" d="100"/>
          <a:sy n="91" d="100"/>
        </p:scale>
        <p:origin x="-2112"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1/25/2013</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1/25/2013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1/25/2013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1/25/2013</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1/25/2013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1/25/2013</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1/25/2013</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1/25/2013</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1/25/2013</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1/25/2013</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1/25/2013</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1/25/2013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11</a:t>
            </a:r>
            <a:endParaRPr lang="en-US" sz="4400" dirty="0">
              <a:solidFill>
                <a:schemeClr val="accent1"/>
              </a:solidFill>
            </a:endParaRP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smtClean="0"/>
              <a:t>Computer Organization and Architecture</a:t>
            </a:r>
            <a:endParaRPr lang="en-US" sz="3200" dirty="0"/>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E:\CengageBook\CengageLectureNotesWebsite\Clements 1e JPG_files\ch11\87046-11-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86" y="3169990"/>
            <a:ext cx="6059214" cy="3321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685800"/>
            <a:ext cx="8077200" cy="2308324"/>
          </a:xfrm>
          <a:prstGeom prst="rect">
            <a:avLst/>
          </a:prstGeom>
        </p:spPr>
        <p:txBody>
          <a:bodyPr wrap="square">
            <a:spAutoFit/>
          </a:bodyPr>
          <a:lstStyle/>
          <a:p>
            <a:r>
              <a:rPr lang="en-US" dirty="0"/>
              <a:t>In a bulk ferromagnetic material, the individual domains are aligned at random as </a:t>
            </a:r>
            <a:r>
              <a:rPr lang="en-US" dirty="0" smtClean="0"/>
              <a:t>Figure </a:t>
            </a:r>
            <a:r>
              <a:rPr lang="en-US" dirty="0"/>
              <a:t>11.3(a) illustrates and there’s no overall magnetization. Figure 11.3(b) demonstrates the effect of applying an external field. </a:t>
            </a:r>
            <a:endParaRPr lang="en-US" dirty="0" smtClean="0"/>
          </a:p>
          <a:p>
            <a:endParaRPr lang="en-US" dirty="0"/>
          </a:p>
          <a:p>
            <a:r>
              <a:rPr lang="en-US" dirty="0" smtClean="0"/>
              <a:t>Domains </a:t>
            </a:r>
            <a:r>
              <a:rPr lang="en-US" dirty="0"/>
              <a:t>that are magnetized in the same direction as the external field remain magnetized in that direction. </a:t>
            </a:r>
            <a:r>
              <a:rPr lang="en-US" dirty="0" smtClean="0"/>
              <a:t>Domains </a:t>
            </a:r>
            <a:r>
              <a:rPr lang="en-US" dirty="0"/>
              <a:t>that are magnetized in other directions rotate the direction of their magnetization in the direction of the external field.</a:t>
            </a:r>
          </a:p>
        </p:txBody>
      </p:sp>
    </p:spTree>
    <p:extLst>
      <p:ext uri="{BB962C8B-B14F-4D97-AF65-F5344CB8AC3E}">
        <p14:creationId xmlns:p14="http://schemas.microsoft.com/office/powerpoint/2010/main" val="23757584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31228" y="533400"/>
            <a:ext cx="8229600" cy="4801314"/>
          </a:xfrm>
          <a:prstGeom prst="rect">
            <a:avLst/>
          </a:prstGeom>
        </p:spPr>
        <p:txBody>
          <a:bodyPr wrap="square">
            <a:spAutoFit/>
          </a:bodyPr>
          <a:lstStyle/>
          <a:p>
            <a:r>
              <a:rPr lang="en-US" dirty="0" smtClean="0"/>
              <a:t>First-generation </a:t>
            </a:r>
            <a:r>
              <a:rPr lang="en-US" dirty="0"/>
              <a:t>CD drives operated at a constant </a:t>
            </a:r>
            <a:r>
              <a:rPr lang="en-US" i="1" dirty="0"/>
              <a:t>linear</a:t>
            </a:r>
            <a:r>
              <a:rPr lang="en-US" dirty="0"/>
              <a:t> velocity, CLV, unlike the hard disk. A constant liner velocity means that the speed of the surface of the disk under the read head is constant. </a:t>
            </a:r>
            <a:endParaRPr lang="en-US" dirty="0" smtClean="0"/>
          </a:p>
          <a:p>
            <a:endParaRPr lang="en-US" dirty="0"/>
          </a:p>
          <a:p>
            <a:r>
              <a:rPr lang="en-US" dirty="0" smtClean="0"/>
              <a:t>A </a:t>
            </a:r>
            <a:r>
              <a:rPr lang="en-US" dirty="0"/>
              <a:t>hard disk operates at a constant </a:t>
            </a:r>
            <a:r>
              <a:rPr lang="en-US" i="1" dirty="0"/>
              <a:t>angular</a:t>
            </a:r>
            <a:r>
              <a:rPr lang="en-US" dirty="0"/>
              <a:t> velocity. Since the radius of the tracks at the center and edge of the disk are markedly different, the rotational speed required to read the track at a constant rate varies as the disk is read. </a:t>
            </a:r>
            <a:endParaRPr lang="en-US" dirty="0" smtClean="0"/>
          </a:p>
          <a:p>
            <a:endParaRPr lang="en-US" dirty="0"/>
          </a:p>
          <a:p>
            <a:r>
              <a:rPr lang="en-US" dirty="0" smtClean="0"/>
              <a:t>This </a:t>
            </a:r>
            <a:r>
              <a:rPr lang="en-US" dirty="0"/>
              <a:t>feature limits the speed of the CD ROM drive</a:t>
            </a:r>
            <a:r>
              <a:rPr lang="en-US" dirty="0" smtClean="0"/>
              <a:t>.</a:t>
            </a:r>
          </a:p>
          <a:p>
            <a:endParaRPr lang="en-US" dirty="0"/>
          </a:p>
          <a:p>
            <a:r>
              <a:rPr lang="en-US" dirty="0"/>
              <a:t>Modern CD ROM drives have largely abandoned pure CLV because it is quite difficult to implement at high rotational speeds. </a:t>
            </a:r>
            <a:endParaRPr lang="en-US" dirty="0" smtClean="0"/>
          </a:p>
          <a:p>
            <a:endParaRPr lang="en-US" dirty="0"/>
          </a:p>
          <a:p>
            <a:r>
              <a:rPr lang="en-US" dirty="0" smtClean="0"/>
              <a:t>Some </a:t>
            </a:r>
            <a:r>
              <a:rPr lang="en-US" dirty="0"/>
              <a:t>drives use a dual mode in which their angular velocity is constant when reading tracks close to the center, whereas their linear velocity is constant when reading tracks closer to the outer edge. </a:t>
            </a:r>
          </a:p>
        </p:txBody>
      </p:sp>
    </p:spTree>
    <p:extLst>
      <p:ext uri="{BB962C8B-B14F-4D97-AF65-F5344CB8AC3E}">
        <p14:creationId xmlns:p14="http://schemas.microsoft.com/office/powerpoint/2010/main" val="30606591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6082" name="Picture 2" descr="E:\CengageBook\CengageLectureNotesWebsite\Clements 1e JPG_files\ch11\87046-11-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7339913"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307777"/>
            <a:ext cx="8077200" cy="2585323"/>
          </a:xfrm>
          <a:prstGeom prst="rect">
            <a:avLst/>
          </a:prstGeom>
        </p:spPr>
        <p:txBody>
          <a:bodyPr wrap="square">
            <a:spAutoFit/>
          </a:bodyPr>
          <a:lstStyle/>
          <a:p>
            <a:r>
              <a:rPr lang="en-US" b="1" dirty="0"/>
              <a:t>The Optical Read-head</a:t>
            </a:r>
            <a:endParaRPr lang="en-US" dirty="0"/>
          </a:p>
          <a:p>
            <a:r>
              <a:rPr lang="en-US" dirty="0"/>
              <a:t> </a:t>
            </a:r>
          </a:p>
          <a:p>
            <a:r>
              <a:rPr lang="en-US" dirty="0" smtClean="0"/>
              <a:t>Figure </a:t>
            </a:r>
            <a:r>
              <a:rPr lang="en-US" dirty="0"/>
              <a:t>11.44 illustrates the path taken by the light from the laser to the surface of the disc and then back to the photoelectric sensors. </a:t>
            </a:r>
            <a:r>
              <a:rPr lang="en-US" dirty="0" smtClean="0"/>
              <a:t>Light </a:t>
            </a:r>
            <a:r>
              <a:rPr lang="en-US" dirty="0"/>
              <a:t>from the laser </a:t>
            </a:r>
            <a:r>
              <a:rPr lang="en-US" dirty="0" smtClean="0"/>
              <a:t>is </a:t>
            </a:r>
            <a:r>
              <a:rPr lang="en-US" dirty="0"/>
              <a:t>focused to a spot on the disk. </a:t>
            </a:r>
            <a:endParaRPr lang="en-US" dirty="0" smtClean="0"/>
          </a:p>
          <a:p>
            <a:endParaRPr lang="en-US" dirty="0"/>
          </a:p>
          <a:p>
            <a:r>
              <a:rPr lang="en-US" dirty="0" smtClean="0"/>
              <a:t>Light </a:t>
            </a:r>
            <a:r>
              <a:rPr lang="en-US" dirty="0"/>
              <a:t>from the spot is reflected back along the same path; the amount of light reflected depends on whether the spot is hitting a pit or land</a:t>
            </a:r>
            <a:r>
              <a:rPr lang="en-US" dirty="0" smtClean="0"/>
              <a:t>.</a:t>
            </a:r>
          </a:p>
          <a:p>
            <a:endParaRPr lang="en-US" dirty="0"/>
          </a:p>
        </p:txBody>
      </p:sp>
    </p:spTree>
    <p:extLst>
      <p:ext uri="{BB962C8B-B14F-4D97-AF65-F5344CB8AC3E}">
        <p14:creationId xmlns:p14="http://schemas.microsoft.com/office/powerpoint/2010/main" val="33800478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6082" name="Picture 2" descr="E:\CengageBook\CengageLectureNotesWebsite\Clements 1e JPG_files\ch11\87046-11-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21" y="3048000"/>
            <a:ext cx="6913179" cy="3444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09600"/>
            <a:ext cx="8077200" cy="2031325"/>
          </a:xfrm>
          <a:prstGeom prst="rect">
            <a:avLst/>
          </a:prstGeom>
        </p:spPr>
        <p:txBody>
          <a:bodyPr wrap="square">
            <a:spAutoFit/>
          </a:bodyPr>
          <a:lstStyle/>
          <a:p>
            <a:r>
              <a:rPr lang="en-US" dirty="0" smtClean="0"/>
              <a:t>When </a:t>
            </a:r>
            <a:r>
              <a:rPr lang="en-US" dirty="0"/>
              <a:t>the light returns from the disc, it hits a beam splitter and some of it is reflected down to the sensor where it is detected. A photodiode measures the amount of light being reflected from the surface of the disk. </a:t>
            </a:r>
            <a:endParaRPr lang="en-US" dirty="0" smtClean="0"/>
          </a:p>
          <a:p>
            <a:endParaRPr lang="en-US" dirty="0"/>
          </a:p>
          <a:p>
            <a:r>
              <a:rPr lang="en-US" dirty="0" smtClean="0"/>
              <a:t>If </a:t>
            </a:r>
            <a:r>
              <a:rPr lang="en-US" dirty="0"/>
              <a:t>the light from the surface of the disk is coming from a bump, some of the light has traveled a further </a:t>
            </a:r>
            <a:r>
              <a:rPr lang="en-US" dirty="0">
                <a:latin typeface="Symbol" pitchFamily="18" charset="2"/>
              </a:rPr>
              <a:t>l</a:t>
            </a:r>
            <a:r>
              <a:rPr lang="en-US" dirty="0"/>
              <a:t>/2 and is 180</a:t>
            </a:r>
            <a:r>
              <a:rPr lang="en-US" dirty="0">
                <a:sym typeface="Symbol"/>
              </a:rPr>
              <a:t></a:t>
            </a:r>
            <a:r>
              <a:rPr lang="en-US" dirty="0"/>
              <a:t> out of phase resulting in a fall in the signal level at the detector. </a:t>
            </a:r>
          </a:p>
        </p:txBody>
      </p:sp>
    </p:spTree>
    <p:extLst>
      <p:ext uri="{BB962C8B-B14F-4D97-AF65-F5344CB8AC3E}">
        <p14:creationId xmlns:p14="http://schemas.microsoft.com/office/powerpoint/2010/main" val="18153236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57200"/>
            <a:ext cx="8458200" cy="5632311"/>
          </a:xfrm>
          <a:prstGeom prst="rect">
            <a:avLst/>
          </a:prstGeom>
        </p:spPr>
        <p:txBody>
          <a:bodyPr wrap="square">
            <a:spAutoFit/>
          </a:bodyPr>
          <a:lstStyle/>
          <a:p>
            <a:r>
              <a:rPr lang="en-US" b="1" dirty="0"/>
              <a:t>Focusing and Tracking</a:t>
            </a:r>
            <a:endParaRPr lang="en-US" dirty="0"/>
          </a:p>
          <a:p>
            <a:r>
              <a:rPr lang="en-US" dirty="0"/>
              <a:t> </a:t>
            </a:r>
          </a:p>
          <a:p>
            <a:r>
              <a:rPr lang="en-US" dirty="0"/>
              <a:t>To read data reliably, an optical drive’s read head must follow the spiral track accurately. </a:t>
            </a:r>
            <a:endParaRPr lang="en-US" dirty="0" smtClean="0"/>
          </a:p>
          <a:p>
            <a:endParaRPr lang="en-US" dirty="0"/>
          </a:p>
          <a:p>
            <a:r>
              <a:rPr lang="en-US" dirty="0" smtClean="0"/>
              <a:t>It </a:t>
            </a:r>
            <a:r>
              <a:rPr lang="en-US" dirty="0"/>
              <a:t>is easy to move the device optics radially on runners to step in or out along a radius. </a:t>
            </a:r>
            <a:endParaRPr lang="en-US" dirty="0" smtClean="0"/>
          </a:p>
          <a:p>
            <a:endParaRPr lang="en-US" dirty="0"/>
          </a:p>
          <a:p>
            <a:r>
              <a:rPr lang="en-US" dirty="0" smtClean="0"/>
              <a:t>It </a:t>
            </a:r>
            <a:r>
              <a:rPr lang="en-US" dirty="0"/>
              <a:t>is harder to move the beam to the required spot with the necessary precision. </a:t>
            </a:r>
            <a:endParaRPr lang="en-US" dirty="0" smtClean="0"/>
          </a:p>
          <a:p>
            <a:endParaRPr lang="en-US" dirty="0"/>
          </a:p>
          <a:p>
            <a:r>
              <a:rPr lang="en-US" dirty="0" smtClean="0"/>
              <a:t>This </a:t>
            </a:r>
            <a:r>
              <a:rPr lang="en-US" dirty="0"/>
              <a:t>applies to movement in the X-Y plane when seeking a track and in the Z plane when focusing</a:t>
            </a:r>
            <a:r>
              <a:rPr lang="en-US" dirty="0" smtClean="0"/>
              <a:t>.</a:t>
            </a:r>
          </a:p>
          <a:p>
            <a:endParaRPr lang="en-US" dirty="0"/>
          </a:p>
          <a:p>
            <a:r>
              <a:rPr lang="en-US" dirty="0"/>
              <a:t>The objective lens in the read head is mounted on gimbals and can move in two planes; left and right for tracking, and in and out for focusing. </a:t>
            </a:r>
            <a:endParaRPr lang="en-US" dirty="0" smtClean="0"/>
          </a:p>
          <a:p>
            <a:endParaRPr lang="en-US" dirty="0"/>
          </a:p>
          <a:p>
            <a:r>
              <a:rPr lang="en-US" dirty="0" smtClean="0"/>
              <a:t>A </a:t>
            </a:r>
            <a:r>
              <a:rPr lang="en-US" dirty="0"/>
              <a:t>magnetic field from an electromagnet is used to position the lens to perform the fine tracking and focusing.</a:t>
            </a:r>
          </a:p>
          <a:p>
            <a:endParaRPr lang="en-US" dirty="0"/>
          </a:p>
        </p:txBody>
      </p:sp>
    </p:spTree>
    <p:extLst>
      <p:ext uri="{BB962C8B-B14F-4D97-AF65-F5344CB8AC3E}">
        <p14:creationId xmlns:p14="http://schemas.microsoft.com/office/powerpoint/2010/main" val="34649757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7106" name="Picture 2" descr="E:\CengageBook\CengageLectureNotesWebsite\Clements 1e JPG_files\ch11\87046-11-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3520"/>
            <a:ext cx="4840287"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610600" cy="3416320"/>
          </a:xfrm>
          <a:prstGeom prst="rect">
            <a:avLst/>
          </a:prstGeom>
        </p:spPr>
        <p:txBody>
          <a:bodyPr wrap="square">
            <a:spAutoFit/>
          </a:bodyPr>
          <a:lstStyle/>
          <a:p>
            <a:r>
              <a:rPr lang="en-US" dirty="0" smtClean="0"/>
              <a:t>Figure </a:t>
            </a:r>
            <a:r>
              <a:rPr lang="en-US" dirty="0"/>
              <a:t>11.45 illustrates </a:t>
            </a:r>
            <a:r>
              <a:rPr lang="en-US" dirty="0" smtClean="0"/>
              <a:t>the optical sensors. </a:t>
            </a:r>
            <a:r>
              <a:rPr lang="en-US" dirty="0"/>
              <a:t>Light from the laser </a:t>
            </a:r>
            <a:r>
              <a:rPr lang="en-US" dirty="0" smtClean="0"/>
              <a:t>passes </a:t>
            </a:r>
            <a:r>
              <a:rPr lang="en-US" dirty="0"/>
              <a:t>through a </a:t>
            </a:r>
            <a:r>
              <a:rPr lang="en-US" i="1" dirty="0"/>
              <a:t>diffraction grating</a:t>
            </a:r>
            <a:r>
              <a:rPr lang="en-US" dirty="0"/>
              <a:t>, a transparent material indented with parallel lines. The </a:t>
            </a:r>
            <a:r>
              <a:rPr lang="en-US" dirty="0" smtClean="0"/>
              <a:t>diffraction </a:t>
            </a:r>
            <a:r>
              <a:rPr lang="en-US" dirty="0"/>
              <a:t>grating </a:t>
            </a:r>
            <a:r>
              <a:rPr lang="en-US" dirty="0" smtClean="0"/>
              <a:t>splits </a:t>
            </a:r>
            <a:r>
              <a:rPr lang="en-US" dirty="0"/>
              <a:t>the </a:t>
            </a:r>
            <a:r>
              <a:rPr lang="en-US" dirty="0" smtClean="0"/>
              <a:t>beam </a:t>
            </a:r>
            <a:r>
              <a:rPr lang="en-US" dirty="0"/>
              <a:t>into a main beam and two side beams</a:t>
            </a:r>
            <a:r>
              <a:rPr lang="en-US" dirty="0" smtClean="0"/>
              <a:t>.</a:t>
            </a:r>
          </a:p>
          <a:p>
            <a:endParaRPr lang="en-US" dirty="0" smtClean="0"/>
          </a:p>
          <a:p>
            <a:r>
              <a:rPr lang="en-US" dirty="0"/>
              <a:t>Sensors A, B, C, and D pick up the main spot. </a:t>
            </a:r>
            <a:endParaRPr lang="en-US" dirty="0" smtClean="0"/>
          </a:p>
          <a:p>
            <a:endParaRPr lang="en-US" dirty="0"/>
          </a:p>
          <a:p>
            <a:r>
              <a:rPr lang="en-US" dirty="0" smtClean="0"/>
              <a:t>Sensors </a:t>
            </a:r>
            <a:r>
              <a:rPr lang="en-US" dirty="0"/>
              <a:t>E and F pick up the two side beams. The outputs of the two side beam sensors are subtracted to get </a:t>
            </a:r>
            <a:r>
              <a:rPr lang="en-US" dirty="0" err="1"/>
              <a:t>track</a:t>
            </a:r>
            <a:r>
              <a:rPr lang="en-US" baseline="-25000" dirty="0" err="1"/>
              <a:t>error</a:t>
            </a:r>
            <a:r>
              <a:rPr lang="en-US" dirty="0"/>
              <a:t> = E – F. If the beam is centered, the tracking error is zero. If </a:t>
            </a:r>
            <a:r>
              <a:rPr lang="en-US" dirty="0" err="1"/>
              <a:t>track</a:t>
            </a:r>
            <a:r>
              <a:rPr lang="en-US" baseline="-25000" dirty="0" err="1"/>
              <a:t>error</a:t>
            </a:r>
            <a:r>
              <a:rPr lang="en-US" dirty="0"/>
              <a:t> &gt; 0 the beam must be moved left, and if </a:t>
            </a:r>
            <a:r>
              <a:rPr lang="en-US" dirty="0" err="1"/>
              <a:t>track</a:t>
            </a:r>
            <a:r>
              <a:rPr lang="en-US" baseline="-25000" dirty="0" err="1"/>
              <a:t>error</a:t>
            </a:r>
            <a:r>
              <a:rPr lang="en-US" dirty="0"/>
              <a:t> &lt; 0 the beam must be moved right.</a:t>
            </a:r>
          </a:p>
          <a:p>
            <a:endParaRPr lang="en-US" dirty="0"/>
          </a:p>
        </p:txBody>
      </p:sp>
    </p:spTree>
    <p:extLst>
      <p:ext uri="{BB962C8B-B14F-4D97-AF65-F5344CB8AC3E}">
        <p14:creationId xmlns:p14="http://schemas.microsoft.com/office/powerpoint/2010/main" val="27294572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7106" name="Picture 2" descr="E:\CengageBook\CengageLectureNotesWebsite\Clements 1e JPG_files\ch11\87046-11-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276600"/>
            <a:ext cx="6019801" cy="3115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2585323"/>
          </a:xfrm>
          <a:prstGeom prst="rect">
            <a:avLst/>
          </a:prstGeom>
        </p:spPr>
        <p:txBody>
          <a:bodyPr wrap="square">
            <a:spAutoFit/>
          </a:bodyPr>
          <a:lstStyle/>
          <a:p>
            <a:r>
              <a:rPr lang="en-US" dirty="0"/>
              <a:t>The main beam falls on sensors A, B, C, and D where the sum of the outputs of these sensors is used to regenerate the data from the disk. Differences in outputs between pairs of sensors are used to focus the spot</a:t>
            </a:r>
            <a:r>
              <a:rPr lang="en-US" dirty="0" smtClean="0"/>
              <a:t>.</a:t>
            </a:r>
          </a:p>
          <a:p>
            <a:endParaRPr lang="en-GB" dirty="0"/>
          </a:p>
          <a:p>
            <a:r>
              <a:rPr lang="en-US" dirty="0" smtClean="0"/>
              <a:t>In </a:t>
            </a:r>
            <a:r>
              <a:rPr lang="en-US" dirty="0"/>
              <a:t>Figure 11.45 the beams from the diffraction grating pass through a collimating lens that makes the beams parallel, a </a:t>
            </a:r>
            <a:r>
              <a:rPr lang="en-US" i="1" dirty="0"/>
              <a:t>quarter wave plate</a:t>
            </a:r>
            <a:r>
              <a:rPr lang="en-US" dirty="0"/>
              <a:t>, and an objective lens that focuses the beams onto the disk. These beams are reflected back along the same path they took, and then through the beam splitter to the six photo sensors</a:t>
            </a:r>
            <a:r>
              <a:rPr lang="en-US" dirty="0" smtClean="0"/>
              <a:t>.</a:t>
            </a:r>
            <a:endParaRPr lang="en-US" dirty="0"/>
          </a:p>
        </p:txBody>
      </p:sp>
    </p:spTree>
    <p:extLst>
      <p:ext uri="{BB962C8B-B14F-4D97-AF65-F5344CB8AC3E}">
        <p14:creationId xmlns:p14="http://schemas.microsoft.com/office/powerpoint/2010/main" val="15380663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7106" name="Picture 2" descr="E:\CengageBook\CengageLectureNotesWebsite\Clements 1e JPG_files\ch11\87046-11-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3520"/>
            <a:ext cx="4840287"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3139321"/>
          </a:xfrm>
          <a:prstGeom prst="rect">
            <a:avLst/>
          </a:prstGeom>
        </p:spPr>
        <p:txBody>
          <a:bodyPr wrap="square">
            <a:spAutoFit/>
          </a:bodyPr>
          <a:lstStyle/>
          <a:p>
            <a:r>
              <a:rPr lang="en-US" dirty="0" smtClean="0"/>
              <a:t>The </a:t>
            </a:r>
            <a:r>
              <a:rPr lang="en-US" dirty="0"/>
              <a:t>objective lens is </a:t>
            </a:r>
            <a:r>
              <a:rPr lang="en-US" i="1" dirty="0"/>
              <a:t>cylindrical</a:t>
            </a:r>
            <a:r>
              <a:rPr lang="en-US" dirty="0"/>
              <a:t> rather than</a:t>
            </a:r>
            <a:r>
              <a:rPr lang="en-US" i="1" dirty="0"/>
              <a:t> spherical</a:t>
            </a:r>
            <a:r>
              <a:rPr lang="en-US" dirty="0"/>
              <a:t>, which introduces </a:t>
            </a:r>
            <a:r>
              <a:rPr lang="en-US" i="1" dirty="0"/>
              <a:t>astigmatism</a:t>
            </a:r>
            <a:r>
              <a:rPr lang="en-US" dirty="0"/>
              <a:t> in the focusing; that is, the focal point is different in the vertical and horizontal planes. If the beam is in focus, the spot is circular and all four central sensors receive equal amounts of energy. If the objective is too close to the surface, the beam is elliptical, as </a:t>
            </a:r>
            <a:endParaRPr lang="en-US" dirty="0" smtClean="0"/>
          </a:p>
          <a:p>
            <a:endParaRPr lang="en-US" dirty="0"/>
          </a:p>
          <a:p>
            <a:r>
              <a:rPr lang="en-US" dirty="0" smtClean="0"/>
              <a:t>Figure </a:t>
            </a:r>
            <a:r>
              <a:rPr lang="en-US" dirty="0"/>
              <a:t>11.45b demonstrates, and the signal (A+D) is greater than (B+C). The difference can be used to move the lens back from the disk. If, however, the lens is too far away from the surface, the effect of the astigmatism is to rotate the elliptical spot by 90</a:t>
            </a:r>
            <a:r>
              <a:rPr lang="en-US" baseline="30000" dirty="0"/>
              <a:t>0</a:t>
            </a:r>
            <a:r>
              <a:rPr lang="en-US" dirty="0"/>
              <a:t> and make (B+C) greater than (A+D).</a:t>
            </a:r>
          </a:p>
          <a:p>
            <a:endParaRPr lang="en-US" dirty="0"/>
          </a:p>
        </p:txBody>
      </p:sp>
    </p:spTree>
    <p:extLst>
      <p:ext uri="{BB962C8B-B14F-4D97-AF65-F5344CB8AC3E}">
        <p14:creationId xmlns:p14="http://schemas.microsoft.com/office/powerpoint/2010/main" val="11294739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09600"/>
            <a:ext cx="8382000" cy="5355312"/>
          </a:xfrm>
          <a:prstGeom prst="rect">
            <a:avLst/>
          </a:prstGeom>
        </p:spPr>
        <p:txBody>
          <a:bodyPr wrap="square">
            <a:spAutoFit/>
          </a:bodyPr>
          <a:lstStyle/>
          <a:p>
            <a:r>
              <a:rPr lang="en-US" b="1" dirty="0"/>
              <a:t>Low-level Data Encoding</a:t>
            </a:r>
            <a:endParaRPr lang="en-US" dirty="0"/>
          </a:p>
          <a:p>
            <a:r>
              <a:rPr lang="en-US" dirty="0"/>
              <a:t> </a:t>
            </a:r>
          </a:p>
          <a:p>
            <a:r>
              <a:rPr lang="en-US" dirty="0"/>
              <a:t>The encoding of data on a disc is subject to several severe constraints, the most important of which concerns the </a:t>
            </a:r>
            <a:r>
              <a:rPr lang="en-US" i="1" dirty="0"/>
              <a:t>distribution of energy in the spectrum of the signal</a:t>
            </a:r>
            <a:r>
              <a:rPr lang="en-US" dirty="0"/>
              <a:t> from the optical pickup. </a:t>
            </a:r>
            <a:endParaRPr lang="en-US" dirty="0" smtClean="0"/>
          </a:p>
          <a:p>
            <a:endParaRPr lang="en-US" sz="900" dirty="0"/>
          </a:p>
          <a:p>
            <a:r>
              <a:rPr lang="en-US" dirty="0" smtClean="0"/>
              <a:t>In </a:t>
            </a:r>
            <a:r>
              <a:rPr lang="en-US" dirty="0"/>
              <a:t>particular, there should be no DC component in the signal; that is, its average value must be zero. </a:t>
            </a:r>
            <a:endParaRPr lang="en-US" dirty="0" smtClean="0"/>
          </a:p>
          <a:p>
            <a:endParaRPr lang="en-US" sz="900" dirty="0"/>
          </a:p>
          <a:p>
            <a:r>
              <a:rPr lang="en-US" dirty="0" smtClean="0"/>
              <a:t>The </a:t>
            </a:r>
            <a:r>
              <a:rPr lang="en-US" dirty="0"/>
              <a:t>low-level data encoding must be designed to control the number of consecutive zero bits or one bits, and allow the clock signal to be regenerated from the data signal. </a:t>
            </a:r>
            <a:endParaRPr lang="en-US" dirty="0" smtClean="0"/>
          </a:p>
          <a:p>
            <a:endParaRPr lang="en-US" sz="900" dirty="0"/>
          </a:p>
          <a:p>
            <a:r>
              <a:rPr lang="en-US" dirty="0"/>
              <a:t>Source data is stored in units of eight-bit bytes. </a:t>
            </a:r>
            <a:endParaRPr lang="en-US" dirty="0" smtClean="0"/>
          </a:p>
          <a:p>
            <a:endParaRPr lang="en-US" sz="900" dirty="0"/>
          </a:p>
          <a:p>
            <a:r>
              <a:rPr lang="en-US" dirty="0" smtClean="0"/>
              <a:t>These </a:t>
            </a:r>
            <a:r>
              <a:rPr lang="en-US" dirty="0"/>
              <a:t>data bytes are each encoded into fourteen bits by means of 8-to-14-bit modulation, EFM. Each 14-bit code can represent 2</a:t>
            </a:r>
            <a:r>
              <a:rPr lang="en-US" baseline="30000" dirty="0"/>
              <a:t>14</a:t>
            </a:r>
            <a:r>
              <a:rPr lang="en-US" dirty="0"/>
              <a:t> = 16,376 different values, although only 2</a:t>
            </a:r>
            <a:r>
              <a:rPr lang="en-US" baseline="30000" dirty="0"/>
              <a:t>8</a:t>
            </a:r>
            <a:r>
              <a:rPr lang="en-US" dirty="0"/>
              <a:t> = 256 of these values are used. </a:t>
            </a:r>
            <a:endParaRPr lang="en-US" dirty="0" smtClean="0"/>
          </a:p>
          <a:p>
            <a:endParaRPr lang="en-US" sz="900" dirty="0"/>
          </a:p>
          <a:p>
            <a:r>
              <a:rPr lang="en-US" dirty="0" smtClean="0"/>
              <a:t>EFM </a:t>
            </a:r>
            <a:r>
              <a:rPr lang="en-US" dirty="0"/>
              <a:t>is a form of </a:t>
            </a:r>
            <a:r>
              <a:rPr lang="en-US" i="1" dirty="0"/>
              <a:t>run length limiting</a:t>
            </a:r>
            <a:r>
              <a:rPr lang="en-US" dirty="0"/>
              <a:t> code that reduces the bandwidth of the signal. </a:t>
            </a:r>
            <a:endParaRPr lang="en-US" dirty="0" smtClean="0"/>
          </a:p>
        </p:txBody>
      </p:sp>
    </p:spTree>
    <p:extLst>
      <p:ext uri="{BB962C8B-B14F-4D97-AF65-F5344CB8AC3E}">
        <p14:creationId xmlns:p14="http://schemas.microsoft.com/office/powerpoint/2010/main" val="25210399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609600"/>
            <a:ext cx="8150772" cy="3416320"/>
          </a:xfrm>
          <a:prstGeom prst="rect">
            <a:avLst/>
          </a:prstGeom>
        </p:spPr>
        <p:txBody>
          <a:bodyPr wrap="square">
            <a:spAutoFit/>
          </a:bodyPr>
          <a:lstStyle/>
          <a:p>
            <a:r>
              <a:rPr lang="en-US" dirty="0" smtClean="0"/>
              <a:t>The </a:t>
            </a:r>
            <a:r>
              <a:rPr lang="en-US" dirty="0"/>
              <a:t>EFM ensures that there are no more than ten and no less than two consecutive zeroes in the data stream on the disc. </a:t>
            </a:r>
            <a:endParaRPr lang="en-US" dirty="0" smtClean="0"/>
          </a:p>
          <a:p>
            <a:endParaRPr lang="en-US" dirty="0"/>
          </a:p>
          <a:p>
            <a:r>
              <a:rPr lang="en-US" dirty="0" smtClean="0"/>
              <a:t>In </a:t>
            </a:r>
            <a:r>
              <a:rPr lang="en-US" dirty="0"/>
              <a:t>fact, there are 267 </a:t>
            </a:r>
            <a:r>
              <a:rPr lang="en-US" i="1" dirty="0"/>
              <a:t>legal</a:t>
            </a:r>
            <a:r>
              <a:rPr lang="en-US" dirty="0"/>
              <a:t> 14-bit patterns conforming to the rule: the number of consecutive zeros in the data stream must be between three and nine, inclusive. </a:t>
            </a:r>
            <a:endParaRPr lang="en-US" dirty="0" smtClean="0"/>
          </a:p>
          <a:p>
            <a:endParaRPr lang="en-US" dirty="0"/>
          </a:p>
          <a:p>
            <a:r>
              <a:rPr lang="en-US" dirty="0" smtClean="0"/>
              <a:t>This </a:t>
            </a:r>
            <a:r>
              <a:rPr lang="en-US" dirty="0"/>
              <a:t>means that there are 267 – 256 = 19 bit patterns that are legal from the modulation mechanism, but that do not describe a valid data byte. </a:t>
            </a:r>
            <a:endParaRPr lang="en-US" dirty="0" smtClean="0"/>
          </a:p>
          <a:p>
            <a:endParaRPr lang="en-US" dirty="0"/>
          </a:p>
          <a:p>
            <a:r>
              <a:rPr lang="en-US" dirty="0" smtClean="0"/>
              <a:t>Some </a:t>
            </a:r>
            <a:r>
              <a:rPr lang="en-US" dirty="0"/>
              <a:t>of these codes can, therefore, be used as special markers in the data stream.</a:t>
            </a:r>
          </a:p>
        </p:txBody>
      </p:sp>
    </p:spTree>
    <p:extLst>
      <p:ext uri="{BB962C8B-B14F-4D97-AF65-F5344CB8AC3E}">
        <p14:creationId xmlns:p14="http://schemas.microsoft.com/office/powerpoint/2010/main" val="39432540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8077200" cy="3416320"/>
          </a:xfrm>
          <a:prstGeom prst="rect">
            <a:avLst/>
          </a:prstGeom>
        </p:spPr>
        <p:txBody>
          <a:bodyPr wrap="square">
            <a:spAutoFit/>
          </a:bodyPr>
          <a:lstStyle/>
          <a:p>
            <a:r>
              <a:rPr lang="en-US" dirty="0"/>
              <a:t>Unfortunately, it is possible for the end of one group and the beginning of the next group to be misinterpreted as a valid code word. </a:t>
            </a:r>
            <a:endParaRPr lang="en-US" dirty="0" smtClean="0"/>
          </a:p>
          <a:p>
            <a:endParaRPr lang="en-US" dirty="0"/>
          </a:p>
          <a:p>
            <a:r>
              <a:rPr lang="en-US" dirty="0" smtClean="0"/>
              <a:t>To </a:t>
            </a:r>
            <a:r>
              <a:rPr lang="en-US" dirty="0"/>
              <a:t>stop this happening, a 3-bit delimiter is placed between each group of 14 bits. </a:t>
            </a:r>
            <a:endParaRPr lang="en-US" dirty="0" smtClean="0"/>
          </a:p>
          <a:p>
            <a:endParaRPr lang="en-US" dirty="0"/>
          </a:p>
          <a:p>
            <a:r>
              <a:rPr lang="en-US" dirty="0" smtClean="0"/>
              <a:t>These </a:t>
            </a:r>
            <a:r>
              <a:rPr lang="en-US" dirty="0"/>
              <a:t>three bits are called </a:t>
            </a:r>
            <a:r>
              <a:rPr lang="en-US" i="1" dirty="0"/>
              <a:t>merging bits</a:t>
            </a:r>
            <a:r>
              <a:rPr lang="en-US" dirty="0"/>
              <a:t>. The three bits chosen to form the merging pattern are not always the same. </a:t>
            </a:r>
            <a:endParaRPr lang="en-US" dirty="0" smtClean="0"/>
          </a:p>
          <a:p>
            <a:endParaRPr lang="en-US" dirty="0"/>
          </a:p>
          <a:p>
            <a:r>
              <a:rPr lang="en-US" dirty="0" smtClean="0"/>
              <a:t>The </a:t>
            </a:r>
            <a:r>
              <a:rPr lang="en-US" dirty="0"/>
              <a:t>specific merging pattern is selected to ensure that the average number of 1s and 0s remains approximately the same (this constraint ensures that there is no DC component in the data from the optical head).</a:t>
            </a:r>
          </a:p>
        </p:txBody>
      </p:sp>
    </p:spTree>
    <p:extLst>
      <p:ext uri="{BB962C8B-B14F-4D97-AF65-F5344CB8AC3E}">
        <p14:creationId xmlns:p14="http://schemas.microsoft.com/office/powerpoint/2010/main" val="373158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E:\CengageBook\CengageLectureNotesWebsite\Clements 1e JPG_files\ch11\87046-11-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99149"/>
            <a:ext cx="5257800" cy="28821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457200"/>
            <a:ext cx="8153400" cy="3139321"/>
          </a:xfrm>
          <a:prstGeom prst="rect">
            <a:avLst/>
          </a:prstGeom>
        </p:spPr>
        <p:txBody>
          <a:bodyPr wrap="square">
            <a:spAutoFit/>
          </a:bodyPr>
          <a:lstStyle/>
          <a:p>
            <a:r>
              <a:rPr lang="en-US" dirty="0" smtClean="0"/>
              <a:t>The </a:t>
            </a:r>
            <a:r>
              <a:rPr lang="en-US" dirty="0"/>
              <a:t>internal field </a:t>
            </a:r>
            <a:r>
              <a:rPr lang="en-US" dirty="0" smtClean="0"/>
              <a:t>is </a:t>
            </a:r>
            <a:r>
              <a:rPr lang="en-US" dirty="0"/>
              <a:t>the sum of the external field and the field due to the </a:t>
            </a:r>
            <a:r>
              <a:rPr lang="en-US" dirty="0" smtClean="0"/>
              <a:t>domains and more </a:t>
            </a:r>
            <a:r>
              <a:rPr lang="en-US" dirty="0"/>
              <a:t>and more domains become oriented in the direction of the external field. </a:t>
            </a:r>
            <a:endParaRPr lang="en-US" dirty="0" smtClean="0"/>
          </a:p>
          <a:p>
            <a:endParaRPr lang="en-US" dirty="0"/>
          </a:p>
          <a:p>
            <a:r>
              <a:rPr lang="en-US" dirty="0" smtClean="0"/>
              <a:t>Suddenly</a:t>
            </a:r>
            <a:r>
              <a:rPr lang="en-US" dirty="0"/>
              <a:t>, the number of domains rotating in the direction of the external field increases </a:t>
            </a:r>
            <a:r>
              <a:rPr lang="en-US" dirty="0" smtClean="0"/>
              <a:t>as </a:t>
            </a:r>
            <a:r>
              <a:rPr lang="en-US" dirty="0"/>
              <a:t>the internal field builds up like an avalanche. </a:t>
            </a:r>
            <a:endParaRPr lang="en-US" dirty="0" smtClean="0"/>
          </a:p>
          <a:p>
            <a:endParaRPr lang="en-US" dirty="0"/>
          </a:p>
          <a:p>
            <a:r>
              <a:rPr lang="en-US" dirty="0" smtClean="0"/>
              <a:t>Soon</a:t>
            </a:r>
            <a:r>
              <a:rPr lang="en-US" dirty="0"/>
              <a:t>, all domains are magnetized in the same direction Figure 11.3(c) and bulk material is said to be magnetized. If the external field is removed, the material remains in the magnetized state because the fields from the domains are sufficient to keep the domains from realigning themselves. </a:t>
            </a:r>
          </a:p>
        </p:txBody>
      </p:sp>
    </p:spTree>
    <p:extLst>
      <p:ext uri="{BB962C8B-B14F-4D97-AF65-F5344CB8AC3E}">
        <p14:creationId xmlns:p14="http://schemas.microsoft.com/office/powerpoint/2010/main" val="35358745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8130" name="Picture 2" descr="E:\CengageBook\CengageLectureNotesWebsite\Clements 1e JPG_files\ch11\87046-11-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7999"/>
            <a:ext cx="7467600" cy="32326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762000"/>
            <a:ext cx="8229600" cy="1754326"/>
          </a:xfrm>
          <a:prstGeom prst="rect">
            <a:avLst/>
          </a:prstGeom>
        </p:spPr>
        <p:txBody>
          <a:bodyPr wrap="square">
            <a:spAutoFit/>
          </a:bodyPr>
          <a:lstStyle/>
          <a:p>
            <a:r>
              <a:rPr lang="en-US" dirty="0"/>
              <a:t>A logical 1 value in the data is interpreted as a change of state in the signal from the disk (i.e., a transition from land to pit or vice versa) so that the 1s are represented by the starts and ends of recorded pits. </a:t>
            </a:r>
            <a:endParaRPr lang="en-US" dirty="0" smtClean="0"/>
          </a:p>
          <a:p>
            <a:endParaRPr lang="en-US" dirty="0"/>
          </a:p>
          <a:p>
            <a:r>
              <a:rPr lang="en-US" dirty="0" smtClean="0"/>
              <a:t>Figure </a:t>
            </a:r>
            <a:r>
              <a:rPr lang="en-US" dirty="0"/>
              <a:t>11.46 illustrates the relationship between the data stream and the disk surface.</a:t>
            </a:r>
          </a:p>
        </p:txBody>
      </p:sp>
    </p:spTree>
    <p:extLst>
      <p:ext uri="{BB962C8B-B14F-4D97-AF65-F5344CB8AC3E}">
        <p14:creationId xmlns:p14="http://schemas.microsoft.com/office/powerpoint/2010/main" val="24573006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9154" name="Picture 2" descr="E:\CengageBook\CengageLectureNotesWebsite\Clements 1e JPG_files\ch11\87046-11-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86" y="2765524"/>
            <a:ext cx="7467600" cy="37074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229600" cy="2308324"/>
          </a:xfrm>
          <a:prstGeom prst="rect">
            <a:avLst/>
          </a:prstGeom>
        </p:spPr>
        <p:txBody>
          <a:bodyPr wrap="square">
            <a:spAutoFit/>
          </a:bodyPr>
          <a:lstStyle/>
          <a:p>
            <a:r>
              <a:rPr lang="en-US" dirty="0"/>
              <a:t>Figure 11.47 illustrates the three levels of structure on an audio CD. In </a:t>
            </a:r>
            <a:r>
              <a:rPr lang="en-US" dirty="0" smtClean="0"/>
              <a:t>11.47(a</a:t>
            </a:r>
            <a:r>
              <a:rPr lang="en-US" dirty="0"/>
              <a:t>) the block is composed of 98 frames. Each frame contains a single-byte </a:t>
            </a:r>
            <a:r>
              <a:rPr lang="en-US" dirty="0" err="1"/>
              <a:t>subcode</a:t>
            </a:r>
            <a:r>
              <a:rPr lang="en-US" dirty="0"/>
              <a:t> that contains information about the current track etc.</a:t>
            </a:r>
          </a:p>
          <a:p>
            <a:endParaRPr lang="en-US" dirty="0" smtClean="0"/>
          </a:p>
          <a:p>
            <a:r>
              <a:rPr lang="en-US" dirty="0" smtClean="0"/>
              <a:t>Figure </a:t>
            </a:r>
            <a:r>
              <a:rPr lang="en-US" dirty="0"/>
              <a:t>11.47(b) shows the frame structure with its 24 bytes of audio data, synchronizing header, </a:t>
            </a:r>
            <a:r>
              <a:rPr lang="en-US" dirty="0" err="1"/>
              <a:t>subcode</a:t>
            </a:r>
            <a:r>
              <a:rPr lang="en-US" dirty="0"/>
              <a:t> bytes and the parity check bytes generated by the Reed Solomon encoder. </a:t>
            </a:r>
            <a:r>
              <a:rPr lang="en-US" dirty="0" smtClean="0"/>
              <a:t>This </a:t>
            </a:r>
            <a:r>
              <a:rPr lang="en-US" dirty="0"/>
              <a:t>Figure is misleading because the order of the data is scrambled by the CIRC coder.</a:t>
            </a:r>
          </a:p>
        </p:txBody>
      </p:sp>
    </p:spTree>
    <p:extLst>
      <p:ext uri="{BB962C8B-B14F-4D97-AF65-F5344CB8AC3E}">
        <p14:creationId xmlns:p14="http://schemas.microsoft.com/office/powerpoint/2010/main" val="34174806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62910" y="360606"/>
            <a:ext cx="8295289" cy="5909310"/>
          </a:xfrm>
          <a:prstGeom prst="rect">
            <a:avLst/>
          </a:prstGeom>
        </p:spPr>
        <p:txBody>
          <a:bodyPr wrap="square">
            <a:spAutoFit/>
          </a:bodyPr>
          <a:lstStyle/>
          <a:p>
            <a:r>
              <a:rPr lang="en-US" b="1" dirty="0"/>
              <a:t>Re-writable CDs</a:t>
            </a:r>
            <a:endParaRPr lang="en-US" dirty="0"/>
          </a:p>
          <a:p>
            <a:r>
              <a:rPr lang="en-US" dirty="0"/>
              <a:t> </a:t>
            </a:r>
          </a:p>
          <a:p>
            <a:r>
              <a:rPr lang="en-US" dirty="0"/>
              <a:t>To make CD-RW technology compatible with existing CD drives, it was necessary to find a means of creating and deleting areas of differing reflectivity along the track of a disc. </a:t>
            </a:r>
            <a:endParaRPr lang="en-US" dirty="0" smtClean="0"/>
          </a:p>
          <a:p>
            <a:endParaRPr lang="en-US" dirty="0"/>
          </a:p>
          <a:p>
            <a:r>
              <a:rPr lang="en-US" dirty="0" smtClean="0"/>
              <a:t>Two candidate </a:t>
            </a:r>
            <a:r>
              <a:rPr lang="en-US" dirty="0"/>
              <a:t>technologies were </a:t>
            </a:r>
            <a:r>
              <a:rPr lang="en-US" i="1" dirty="0"/>
              <a:t>phase-change</a:t>
            </a:r>
            <a:r>
              <a:rPr lang="en-US" dirty="0"/>
              <a:t> and </a:t>
            </a:r>
            <a:r>
              <a:rPr lang="en-US" i="1" dirty="0" smtClean="0"/>
              <a:t>magneto-optical</a:t>
            </a:r>
            <a:r>
              <a:rPr lang="en-US" dirty="0" smtClean="0"/>
              <a:t>. Panasonic </a:t>
            </a:r>
            <a:r>
              <a:rPr lang="en-US" dirty="0"/>
              <a:t>and others pioneered magneto-optical storage and such devices are widely used today. </a:t>
            </a:r>
            <a:endParaRPr lang="en-US" dirty="0" smtClean="0"/>
          </a:p>
          <a:p>
            <a:endParaRPr lang="en-US" dirty="0"/>
          </a:p>
          <a:p>
            <a:r>
              <a:rPr lang="en-US" dirty="0" smtClean="0"/>
              <a:t>Phase-change </a:t>
            </a:r>
            <a:r>
              <a:rPr lang="en-US" dirty="0"/>
              <a:t>technology </a:t>
            </a:r>
            <a:r>
              <a:rPr lang="en-US" dirty="0" smtClean="0"/>
              <a:t>has </a:t>
            </a:r>
            <a:r>
              <a:rPr lang="en-US" dirty="0"/>
              <a:t>been universally adopted for CD-RW devices</a:t>
            </a:r>
            <a:r>
              <a:rPr lang="en-US" dirty="0" smtClean="0"/>
              <a:t>.</a:t>
            </a:r>
          </a:p>
          <a:p>
            <a:endParaRPr lang="en-US" dirty="0"/>
          </a:p>
          <a:p>
            <a:r>
              <a:rPr lang="en-US" dirty="0"/>
              <a:t>Increasing the power of a tightly focused laser beam locally heats the surface of the data-carrying layer</a:t>
            </a:r>
            <a:r>
              <a:rPr lang="en-US" dirty="0" smtClean="0"/>
              <a:t>.</a:t>
            </a:r>
          </a:p>
          <a:p>
            <a:endParaRPr lang="en-US" dirty="0"/>
          </a:p>
          <a:p>
            <a:r>
              <a:rPr lang="en-US" dirty="0" smtClean="0"/>
              <a:t> </a:t>
            </a:r>
            <a:r>
              <a:rPr lang="en-US" dirty="0"/>
              <a:t>This layer contains a compound of silver, indium, antimony and tellurium that </a:t>
            </a:r>
            <a:r>
              <a:rPr lang="en-US" dirty="0" smtClean="0"/>
              <a:t>exists </a:t>
            </a:r>
            <a:r>
              <a:rPr lang="en-US" dirty="0"/>
              <a:t>in two stable states, a crystalline state and an amorphous state. </a:t>
            </a:r>
            <a:endParaRPr lang="en-US" dirty="0" smtClean="0"/>
          </a:p>
          <a:p>
            <a:endParaRPr lang="en-US" dirty="0"/>
          </a:p>
          <a:p>
            <a:r>
              <a:rPr lang="en-US" dirty="0" smtClean="0"/>
              <a:t>When </a:t>
            </a:r>
            <a:r>
              <a:rPr lang="en-US" dirty="0"/>
              <a:t>this material is crystalline, it reflects the laser light better than when it is amorphous. </a:t>
            </a:r>
          </a:p>
          <a:p>
            <a:endParaRPr lang="en-US" dirty="0"/>
          </a:p>
        </p:txBody>
      </p:sp>
    </p:spTree>
    <p:extLst>
      <p:ext uri="{BB962C8B-B14F-4D97-AF65-F5344CB8AC3E}">
        <p14:creationId xmlns:p14="http://schemas.microsoft.com/office/powerpoint/2010/main" val="36318854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44214" y="533400"/>
            <a:ext cx="8001000" cy="5632311"/>
          </a:xfrm>
          <a:prstGeom prst="rect">
            <a:avLst/>
          </a:prstGeom>
        </p:spPr>
        <p:txBody>
          <a:bodyPr wrap="square">
            <a:spAutoFit/>
          </a:bodyPr>
          <a:lstStyle/>
          <a:p>
            <a:r>
              <a:rPr lang="en-US" dirty="0" smtClean="0"/>
              <a:t>The </a:t>
            </a:r>
            <a:r>
              <a:rPr lang="en-US" dirty="0"/>
              <a:t>CD-RW disc itself is similar to the conventional CD.  </a:t>
            </a:r>
            <a:r>
              <a:rPr lang="en-US" dirty="0" smtClean="0"/>
              <a:t>The </a:t>
            </a:r>
            <a:r>
              <a:rPr lang="en-US" dirty="0"/>
              <a:t>substrate is a 1.2 mm polycarbonate disc and the track (i.e., spiral groove) is molded on the disk with the time information. </a:t>
            </a:r>
            <a:endParaRPr lang="en-US" dirty="0" smtClean="0"/>
          </a:p>
          <a:p>
            <a:endParaRPr lang="en-US" dirty="0"/>
          </a:p>
          <a:p>
            <a:r>
              <a:rPr lang="en-US" dirty="0" smtClean="0"/>
              <a:t>The </a:t>
            </a:r>
            <a:r>
              <a:rPr lang="en-US" dirty="0"/>
              <a:t>recording layer is sandwiched between two </a:t>
            </a:r>
            <a:r>
              <a:rPr lang="en-US" i="1" dirty="0"/>
              <a:t>dielectric layers</a:t>
            </a:r>
            <a:r>
              <a:rPr lang="en-US" dirty="0"/>
              <a:t> to control the thermal characteristics of the phase-change layer when it is heated during the writing or erasing process. </a:t>
            </a:r>
            <a:endParaRPr lang="en-US" dirty="0" smtClean="0"/>
          </a:p>
          <a:p>
            <a:endParaRPr lang="en-US" dirty="0"/>
          </a:p>
          <a:p>
            <a:r>
              <a:rPr lang="en-US" dirty="0" smtClean="0"/>
              <a:t>A </a:t>
            </a:r>
            <a:r>
              <a:rPr lang="en-US" dirty="0"/>
              <a:t>reflective layer is provided behind the data and dielectric layers</a:t>
            </a:r>
            <a:r>
              <a:rPr lang="en-US" dirty="0" smtClean="0"/>
              <a:t>.</a:t>
            </a:r>
          </a:p>
          <a:p>
            <a:endParaRPr lang="en-GB" dirty="0"/>
          </a:p>
          <a:p>
            <a:r>
              <a:rPr lang="en-US" dirty="0"/>
              <a:t>The laser in a CD-RW drive operates at three powers. During reading, it provides the beam that detects the edges of the pits and operates in its lowest power mode. </a:t>
            </a:r>
            <a:endParaRPr lang="en-US" dirty="0" smtClean="0"/>
          </a:p>
          <a:p>
            <a:endParaRPr lang="en-US" dirty="0"/>
          </a:p>
          <a:p>
            <a:r>
              <a:rPr lang="en-US" dirty="0" smtClean="0"/>
              <a:t>During </a:t>
            </a:r>
            <a:r>
              <a:rPr lang="en-US" dirty="0"/>
              <a:t>writing, the laser operates in its highest power mode when it heats the recording layer sufficiently to create an amorphous state. The write power level heats the surface locally to about 600</a:t>
            </a:r>
            <a:r>
              <a:rPr lang="en-US" baseline="30000" dirty="0"/>
              <a:t>0</a:t>
            </a:r>
            <a:r>
              <a:rPr lang="en-US" dirty="0"/>
              <a:t>C and the compound melts. When it cools rapidly, the liquid freezes and shrinks to create a “pit”.</a:t>
            </a:r>
          </a:p>
          <a:p>
            <a:endParaRPr lang="en-US" dirty="0"/>
          </a:p>
        </p:txBody>
      </p:sp>
    </p:spTree>
    <p:extLst>
      <p:ext uri="{BB962C8B-B14F-4D97-AF65-F5344CB8AC3E}">
        <p14:creationId xmlns:p14="http://schemas.microsoft.com/office/powerpoint/2010/main" val="761866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44214" y="533400"/>
            <a:ext cx="8001000" cy="3970318"/>
          </a:xfrm>
          <a:prstGeom prst="rect">
            <a:avLst/>
          </a:prstGeom>
        </p:spPr>
        <p:txBody>
          <a:bodyPr wrap="square">
            <a:spAutoFit/>
          </a:bodyPr>
          <a:lstStyle/>
          <a:p>
            <a:r>
              <a:rPr lang="en-US" dirty="0" smtClean="0"/>
              <a:t>When </a:t>
            </a:r>
            <a:r>
              <a:rPr lang="en-US" dirty="0"/>
              <a:t>the CD-RW drive is erasing data, the laser operates in a lower power mode than its write mode and the laser heats the surface sufficiently to turn the data layer into its crystalline state. </a:t>
            </a:r>
            <a:endParaRPr lang="en-US" dirty="0" smtClean="0"/>
          </a:p>
          <a:p>
            <a:endParaRPr lang="en-US" dirty="0"/>
          </a:p>
          <a:p>
            <a:r>
              <a:rPr lang="en-US" dirty="0" smtClean="0"/>
              <a:t>The </a:t>
            </a:r>
            <a:r>
              <a:rPr lang="en-US" dirty="0"/>
              <a:t>phase-change material is heated to about 200</a:t>
            </a:r>
            <a:r>
              <a:rPr lang="en-US" baseline="30000" dirty="0"/>
              <a:t>0 </a:t>
            </a:r>
            <a:r>
              <a:rPr lang="en-US" dirty="0"/>
              <a:t>C where it crystallizes and the atoms take up an ordered state. </a:t>
            </a:r>
            <a:endParaRPr lang="en-US" dirty="0" smtClean="0"/>
          </a:p>
          <a:p>
            <a:endParaRPr lang="en-US" dirty="0"/>
          </a:p>
          <a:p>
            <a:r>
              <a:rPr lang="en-US" dirty="0" smtClean="0"/>
              <a:t>There </a:t>
            </a:r>
            <a:r>
              <a:rPr lang="en-US" dirty="0"/>
              <a:t>is a limit to the number of write and erase cycles that the material can undergo and still continue to provide two optically distinguishable states. </a:t>
            </a:r>
            <a:endParaRPr lang="en-US" dirty="0" smtClean="0"/>
          </a:p>
          <a:p>
            <a:endParaRPr lang="en-US" dirty="0"/>
          </a:p>
          <a:p>
            <a:r>
              <a:rPr lang="en-US" dirty="0" smtClean="0"/>
              <a:t>CD-RW </a:t>
            </a:r>
            <a:r>
              <a:rPr lang="en-US" dirty="0"/>
              <a:t>is still a read-mostly medium rather than a true read/write medium.</a:t>
            </a:r>
          </a:p>
          <a:p>
            <a:endParaRPr lang="en-US" dirty="0"/>
          </a:p>
        </p:txBody>
      </p:sp>
    </p:spTree>
    <p:extLst>
      <p:ext uri="{BB962C8B-B14F-4D97-AF65-F5344CB8AC3E}">
        <p14:creationId xmlns:p14="http://schemas.microsoft.com/office/powerpoint/2010/main" val="41493692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990600"/>
            <a:ext cx="8382000" cy="3416320"/>
          </a:xfrm>
          <a:prstGeom prst="rect">
            <a:avLst/>
          </a:prstGeom>
        </p:spPr>
        <p:txBody>
          <a:bodyPr wrap="square">
            <a:spAutoFit/>
          </a:bodyPr>
          <a:lstStyle/>
          <a:p>
            <a:r>
              <a:rPr lang="en-US" b="1" dirty="0"/>
              <a:t>Magneto-optical Storage</a:t>
            </a:r>
            <a:endParaRPr lang="en-US" dirty="0"/>
          </a:p>
          <a:p>
            <a:r>
              <a:rPr lang="en-US" dirty="0"/>
              <a:t> </a:t>
            </a:r>
          </a:p>
          <a:p>
            <a:r>
              <a:rPr lang="en-US" dirty="0"/>
              <a:t>An alternative to the phase-change technology is </a:t>
            </a:r>
            <a:r>
              <a:rPr lang="en-US" i="1" dirty="0"/>
              <a:t>magneto-optical</a:t>
            </a:r>
            <a:r>
              <a:rPr lang="en-US" dirty="0"/>
              <a:t> recording. Magneto-optical systems are not fully compatible with conventional CD drives and the rise of the low-cost CD-RW drive has led to a decline in MO technology</a:t>
            </a:r>
            <a:r>
              <a:rPr lang="en-US" dirty="0" smtClean="0"/>
              <a:t>.</a:t>
            </a:r>
          </a:p>
          <a:p>
            <a:endParaRPr lang="en-US" dirty="0"/>
          </a:p>
          <a:p>
            <a:r>
              <a:rPr lang="en-US" dirty="0"/>
              <a:t>Recall that the Curie temperature defines the point at which a magnetic material loses its magnetization. </a:t>
            </a:r>
            <a:endParaRPr lang="en-US" dirty="0" smtClean="0"/>
          </a:p>
          <a:p>
            <a:endParaRPr lang="en-US" dirty="0"/>
          </a:p>
          <a:p>
            <a:r>
              <a:rPr lang="en-US" dirty="0" smtClean="0"/>
              <a:t>Some </a:t>
            </a:r>
            <a:r>
              <a:rPr lang="en-US" dirty="0"/>
              <a:t>substances have a Curie point of 200</a:t>
            </a:r>
            <a:r>
              <a:rPr lang="en-US" baseline="30000" dirty="0"/>
              <a:t>0 </a:t>
            </a:r>
            <a:r>
              <a:rPr lang="en-US" dirty="0"/>
              <a:t>C, which means that they can be demagnetized by heating with a laser. </a:t>
            </a:r>
          </a:p>
        </p:txBody>
      </p:sp>
    </p:spTree>
    <p:extLst>
      <p:ext uri="{BB962C8B-B14F-4D97-AF65-F5344CB8AC3E}">
        <p14:creationId xmlns:p14="http://schemas.microsoft.com/office/powerpoint/2010/main" val="400295611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0178" name="Picture 2" descr="E:\CengageBook\CengageLectureNotesWebsite\Clements 1e JPG_files\ch11\87046-11-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45" y="2971800"/>
            <a:ext cx="3992562" cy="3449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11076"/>
            <a:ext cx="8458200" cy="2308324"/>
          </a:xfrm>
          <a:prstGeom prst="rect">
            <a:avLst/>
          </a:prstGeom>
        </p:spPr>
        <p:txBody>
          <a:bodyPr wrap="square">
            <a:spAutoFit/>
          </a:bodyPr>
          <a:lstStyle/>
          <a:p>
            <a:r>
              <a:rPr lang="en-US" dirty="0"/>
              <a:t>Figure 11.48 illustrates the principle of a MO system. The data-carrying surface of the disc is a ferromagnetic material with a low Curie point. In normal operation, the domains on the surface are magnetized perpendicular to the disc’s surface. </a:t>
            </a:r>
            <a:endParaRPr lang="en-US" dirty="0" smtClean="0"/>
          </a:p>
          <a:p>
            <a:endParaRPr lang="en-US" dirty="0"/>
          </a:p>
          <a:p>
            <a:r>
              <a:rPr lang="en-US" dirty="0" smtClean="0"/>
              <a:t>If </a:t>
            </a:r>
            <a:r>
              <a:rPr lang="en-US" dirty="0"/>
              <a:t>the surface is heated by a laser, it is demagnetized. However, because there is an electromagnet under the disc, applying a field will magnetize the surface when it cools.</a:t>
            </a:r>
          </a:p>
        </p:txBody>
      </p:sp>
    </p:spTree>
    <p:extLst>
      <p:ext uri="{BB962C8B-B14F-4D97-AF65-F5344CB8AC3E}">
        <p14:creationId xmlns:p14="http://schemas.microsoft.com/office/powerpoint/2010/main" val="22925577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0178" name="Picture 2" descr="E:\CengageBook\CengageLectureNotesWebsite\Clements 1e JPG_files\ch11\87046-11-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40" y="3276600"/>
            <a:ext cx="3463159" cy="2992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2585323"/>
          </a:xfrm>
          <a:prstGeom prst="rect">
            <a:avLst/>
          </a:prstGeom>
        </p:spPr>
        <p:txBody>
          <a:bodyPr wrap="square">
            <a:spAutoFit/>
          </a:bodyPr>
          <a:lstStyle/>
          <a:p>
            <a:r>
              <a:rPr lang="en-US" dirty="0"/>
              <a:t>An MO disc can be read because there is an interaction between magnetism and optics. When a polarized light passes through a magnetic material, a change in the polarization of the light takes </a:t>
            </a:r>
            <a:r>
              <a:rPr lang="en-US" dirty="0" smtClean="0"/>
              <a:t>place (the </a:t>
            </a:r>
            <a:r>
              <a:rPr lang="en-US" i="1" dirty="0"/>
              <a:t>Kerr </a:t>
            </a:r>
            <a:r>
              <a:rPr lang="en-US" i="1" dirty="0" smtClean="0"/>
              <a:t>effect)</a:t>
            </a:r>
            <a:r>
              <a:rPr lang="en-US" dirty="0" smtClean="0"/>
              <a:t>.</a:t>
            </a:r>
          </a:p>
          <a:p>
            <a:endParaRPr lang="en-US" dirty="0"/>
          </a:p>
          <a:p>
            <a:r>
              <a:rPr lang="en-US" dirty="0"/>
              <a:t>A similar optical system to that in a CD can be used to read MO discs. When light is reflected from the disk, its plane of polarization is rotated by about 0.5</a:t>
            </a:r>
            <a:r>
              <a:rPr lang="en-US" baseline="30000" dirty="0"/>
              <a:t>0</a:t>
            </a:r>
            <a:r>
              <a:rPr lang="en-US" dirty="0"/>
              <a:t> if the surface is magnetized in one direction, and by 0.5</a:t>
            </a:r>
            <a:r>
              <a:rPr lang="en-US" baseline="30000" dirty="0"/>
              <a:t>0</a:t>
            </a:r>
            <a:r>
              <a:rPr lang="en-US" dirty="0"/>
              <a:t> in the other direction if the magnetization is reversed. Consequently, there is a difference of 1</a:t>
            </a:r>
            <a:r>
              <a:rPr lang="en-US" baseline="30000" dirty="0"/>
              <a:t>0</a:t>
            </a:r>
            <a:r>
              <a:rPr lang="en-US" dirty="0"/>
              <a:t> in the polarization of the light from the two magnetic states. </a:t>
            </a:r>
          </a:p>
        </p:txBody>
      </p:sp>
    </p:spTree>
    <p:extLst>
      <p:ext uri="{BB962C8B-B14F-4D97-AF65-F5344CB8AC3E}">
        <p14:creationId xmlns:p14="http://schemas.microsoft.com/office/powerpoint/2010/main" val="20546766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86559" y="533400"/>
            <a:ext cx="8484476" cy="5632311"/>
          </a:xfrm>
          <a:prstGeom prst="rect">
            <a:avLst/>
          </a:prstGeom>
        </p:spPr>
        <p:txBody>
          <a:bodyPr wrap="square">
            <a:spAutoFit/>
          </a:bodyPr>
          <a:lstStyle/>
          <a:p>
            <a:r>
              <a:rPr lang="en-US" b="1" dirty="0"/>
              <a:t>The DVD</a:t>
            </a:r>
            <a:endParaRPr lang="en-US" dirty="0"/>
          </a:p>
          <a:p>
            <a:r>
              <a:rPr lang="en-US" dirty="0"/>
              <a:t> </a:t>
            </a:r>
          </a:p>
          <a:p>
            <a:r>
              <a:rPr lang="en-US" dirty="0"/>
              <a:t>The DVD is a development of the compact disc that means </a:t>
            </a:r>
            <a:r>
              <a:rPr lang="en-US" i="1" dirty="0"/>
              <a:t>Digital video disc</a:t>
            </a:r>
            <a:r>
              <a:rPr lang="en-US" dirty="0"/>
              <a:t> or </a:t>
            </a:r>
            <a:r>
              <a:rPr lang="en-US" i="1" dirty="0"/>
              <a:t>Digital versatile </a:t>
            </a:r>
            <a:r>
              <a:rPr lang="en-US" i="1" dirty="0" smtClean="0"/>
              <a:t>disc</a:t>
            </a:r>
            <a:r>
              <a:rPr lang="en-US" dirty="0" smtClean="0"/>
              <a:t>. </a:t>
            </a:r>
          </a:p>
          <a:p>
            <a:endParaRPr lang="en-US" dirty="0"/>
          </a:p>
          <a:p>
            <a:r>
              <a:rPr lang="en-US" dirty="0" smtClean="0"/>
              <a:t>The </a:t>
            </a:r>
            <a:r>
              <a:rPr lang="en-US" dirty="0"/>
              <a:t>DVD </a:t>
            </a:r>
            <a:r>
              <a:rPr lang="en-US" dirty="0" smtClean="0"/>
              <a:t> was designed to </a:t>
            </a:r>
            <a:r>
              <a:rPr lang="en-US" dirty="0"/>
              <a:t>store a movie. Unlike the CD-ROM, the DVD is available in several capacities depending on whether there are one or more data-carrying layers. </a:t>
            </a:r>
            <a:endParaRPr lang="en-US" dirty="0" smtClean="0"/>
          </a:p>
          <a:p>
            <a:endParaRPr lang="en-US" dirty="0"/>
          </a:p>
          <a:p>
            <a:r>
              <a:rPr lang="en-US" dirty="0" smtClean="0"/>
              <a:t>DVD </a:t>
            </a:r>
            <a:r>
              <a:rPr lang="en-US" dirty="0"/>
              <a:t>technology was developed in the early 1990s by a group of companies including Toshiba, Time Warner, Sony and Philips</a:t>
            </a:r>
            <a:r>
              <a:rPr lang="en-US" dirty="0" smtClean="0"/>
              <a:t>.</a:t>
            </a:r>
          </a:p>
          <a:p>
            <a:endParaRPr lang="en-US" dirty="0"/>
          </a:p>
          <a:p>
            <a:r>
              <a:rPr lang="en-US" dirty="0"/>
              <a:t>Some of the leading players in the development of DVD technology had close links with Hollywood, which strongly influenced the emerging standard. In particular, the DVD was designed to provide 133 minutes of encoded video information (sufficient to cover most mainstream movies). </a:t>
            </a:r>
            <a:endParaRPr lang="en-US" dirty="0" smtClean="0"/>
          </a:p>
          <a:p>
            <a:endParaRPr lang="en-US" dirty="0"/>
          </a:p>
          <a:p>
            <a:r>
              <a:rPr lang="en-US" dirty="0" smtClean="0"/>
              <a:t>The </a:t>
            </a:r>
            <a:r>
              <a:rPr lang="en-US" dirty="0"/>
              <a:t>DVD provides </a:t>
            </a:r>
            <a:r>
              <a:rPr lang="en-US" dirty="0" smtClean="0"/>
              <a:t>high-quality </a:t>
            </a:r>
            <a:r>
              <a:rPr lang="en-US" dirty="0"/>
              <a:t>sound and audio and includes up to three separate audio channels, allowing the same DVD to be used with audiences of different nationalities. </a:t>
            </a:r>
          </a:p>
        </p:txBody>
      </p:sp>
    </p:spTree>
    <p:extLst>
      <p:ext uri="{BB962C8B-B14F-4D97-AF65-F5344CB8AC3E}">
        <p14:creationId xmlns:p14="http://schemas.microsoft.com/office/powerpoint/2010/main" val="24337826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02" name="Picture 2" descr="E:\CengageBook\CengageLectureNotesWebsite\Clements 1e JPG_files\ch11\87046-11-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8" y="3352800"/>
            <a:ext cx="6093372" cy="3116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572500" cy="2585323"/>
          </a:xfrm>
          <a:prstGeom prst="rect">
            <a:avLst/>
          </a:prstGeom>
        </p:spPr>
        <p:txBody>
          <a:bodyPr wrap="square">
            <a:spAutoFit/>
          </a:bodyPr>
          <a:lstStyle/>
          <a:p>
            <a:r>
              <a:rPr lang="en-US" dirty="0"/>
              <a:t>DVD technology is virtually the same as CD technology. </a:t>
            </a:r>
            <a:endParaRPr lang="en-US" dirty="0" smtClean="0"/>
          </a:p>
          <a:p>
            <a:endParaRPr lang="en-US" dirty="0"/>
          </a:p>
          <a:p>
            <a:r>
              <a:rPr lang="en-US" dirty="0" smtClean="0"/>
              <a:t>In </a:t>
            </a:r>
            <a:r>
              <a:rPr lang="en-US" dirty="0"/>
              <a:t>fact, you could say that the DVD is the CD constructed with technology that’s advanced and matured over ten years. </a:t>
            </a:r>
            <a:endParaRPr lang="en-US" dirty="0" smtClean="0"/>
          </a:p>
          <a:p>
            <a:endParaRPr lang="en-US" dirty="0"/>
          </a:p>
          <a:p>
            <a:r>
              <a:rPr lang="en-US" dirty="0" smtClean="0"/>
              <a:t>The </a:t>
            </a:r>
            <a:r>
              <a:rPr lang="en-US" dirty="0"/>
              <a:t>pits on DVD discs are packed </a:t>
            </a:r>
            <a:r>
              <a:rPr lang="en-US" dirty="0" smtClean="0"/>
              <a:t>tightly </a:t>
            </a:r>
            <a:r>
              <a:rPr lang="en-US" dirty="0"/>
              <a:t>and the minimum pit size is 0.4 </a:t>
            </a:r>
            <a:r>
              <a:rPr lang="en-US" dirty="0">
                <a:latin typeface="Symbol" pitchFamily="18" charset="2"/>
              </a:rPr>
              <a:t>m</a:t>
            </a:r>
            <a:r>
              <a:rPr lang="en-US" dirty="0"/>
              <a:t>m rather than 0.8 </a:t>
            </a:r>
            <a:r>
              <a:rPr lang="en-US" dirty="0">
                <a:latin typeface="Symbol" pitchFamily="18" charset="2"/>
              </a:rPr>
              <a:t>m</a:t>
            </a:r>
            <a:r>
              <a:rPr lang="en-US" dirty="0"/>
              <a:t>m used on a CD. The laser light wavelength is reduced from 780 nm to 640 nm. </a:t>
            </a:r>
            <a:r>
              <a:rPr lang="en-US" dirty="0" smtClean="0"/>
              <a:t>The </a:t>
            </a:r>
            <a:r>
              <a:rPr lang="en-US" dirty="0"/>
              <a:t>track spacing is reduced from 1.6 </a:t>
            </a:r>
            <a:r>
              <a:rPr lang="en-US" dirty="0">
                <a:latin typeface="Symbol" pitchFamily="18" charset="2"/>
              </a:rPr>
              <a:t>m</a:t>
            </a:r>
            <a:r>
              <a:rPr lang="en-US" dirty="0"/>
              <a:t>m to 0.75 </a:t>
            </a:r>
            <a:r>
              <a:rPr lang="en-US" dirty="0">
                <a:latin typeface="Symbol" pitchFamily="18" charset="2"/>
              </a:rPr>
              <a:t>m</a:t>
            </a:r>
            <a:r>
              <a:rPr lang="en-US" dirty="0"/>
              <a:t>m. Figure 11.49 illustrates the structure of CD and DVD tracks. </a:t>
            </a:r>
          </a:p>
        </p:txBody>
      </p:sp>
    </p:spTree>
    <p:extLst>
      <p:ext uri="{BB962C8B-B14F-4D97-AF65-F5344CB8AC3E}">
        <p14:creationId xmlns:p14="http://schemas.microsoft.com/office/powerpoint/2010/main" val="2770946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2" name="Picture 2" descr="E:\CengageBook\CengageLectureNotesWebsite\Clements 1e JPG_files\ch11\87046-11-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13" y="2438399"/>
            <a:ext cx="6531687" cy="39557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533400"/>
            <a:ext cx="8153400" cy="1754326"/>
          </a:xfrm>
          <a:prstGeom prst="rect">
            <a:avLst/>
          </a:prstGeom>
        </p:spPr>
        <p:txBody>
          <a:bodyPr wrap="square">
            <a:spAutoFit/>
          </a:bodyPr>
          <a:lstStyle/>
          <a:p>
            <a:r>
              <a:rPr lang="en-US" dirty="0" smtClean="0"/>
              <a:t>Plotting the </a:t>
            </a:r>
            <a:r>
              <a:rPr lang="en-US" dirty="0"/>
              <a:t>internal field against the external field for a ferromagnetic material, </a:t>
            </a:r>
            <a:r>
              <a:rPr lang="en-US" dirty="0" smtClean="0"/>
              <a:t>the </a:t>
            </a:r>
            <a:r>
              <a:rPr lang="en-US" i="1" dirty="0"/>
              <a:t>hysteresis </a:t>
            </a:r>
            <a:r>
              <a:rPr lang="en-US" i="1" dirty="0" smtClean="0"/>
              <a:t>curve</a:t>
            </a:r>
            <a:r>
              <a:rPr lang="en-US" dirty="0" smtClean="0"/>
              <a:t> of Figure 11.4.</a:t>
            </a:r>
          </a:p>
          <a:p>
            <a:endParaRPr lang="en-US" dirty="0" smtClean="0"/>
          </a:p>
          <a:p>
            <a:r>
              <a:rPr lang="en-US" dirty="0"/>
              <a:t>The horizontal axis, H, represents the external field. In the absence of an external </a:t>
            </a:r>
            <a:r>
              <a:rPr lang="en-US" dirty="0" smtClean="0"/>
              <a:t>field, </a:t>
            </a:r>
            <a:r>
              <a:rPr lang="en-US" dirty="0"/>
              <a:t>the </a:t>
            </a:r>
            <a:r>
              <a:rPr lang="en-US" dirty="0" smtClean="0"/>
              <a:t>internal field </a:t>
            </a:r>
            <a:r>
              <a:rPr lang="en-US" dirty="0"/>
              <a:t>is either +</a:t>
            </a:r>
            <a:r>
              <a:rPr lang="en-US" dirty="0" err="1"/>
              <a:t>B</a:t>
            </a:r>
            <a:r>
              <a:rPr lang="en-US" baseline="-25000" dirty="0" err="1"/>
              <a:t>m</a:t>
            </a:r>
            <a:r>
              <a:rPr lang="en-US" dirty="0"/>
              <a:t> or –</a:t>
            </a:r>
            <a:r>
              <a:rPr lang="en-US" dirty="0" err="1"/>
              <a:t>B</a:t>
            </a:r>
            <a:r>
              <a:rPr lang="en-US" baseline="-25000" dirty="0" err="1"/>
              <a:t>m</a:t>
            </a:r>
            <a:r>
              <a:rPr lang="en-US" dirty="0"/>
              <a:t>; that is, the material is magnetized in one of two </a:t>
            </a:r>
            <a:r>
              <a:rPr lang="en-US" dirty="0" smtClean="0"/>
              <a:t>states.</a:t>
            </a:r>
            <a:endParaRPr lang="en-US" dirty="0"/>
          </a:p>
        </p:txBody>
      </p:sp>
    </p:spTree>
    <p:extLst>
      <p:ext uri="{BB962C8B-B14F-4D97-AF65-F5344CB8AC3E}">
        <p14:creationId xmlns:p14="http://schemas.microsoft.com/office/powerpoint/2010/main" val="38750110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2226" name="Picture 2" descr="E:\CengageBook\CengageLectureNotesWebsite\Clements 1e JPG_files\ch11\87046-11-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1" y="3200400"/>
            <a:ext cx="7692403"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382000" cy="2308324"/>
          </a:xfrm>
          <a:prstGeom prst="rect">
            <a:avLst/>
          </a:prstGeom>
        </p:spPr>
        <p:txBody>
          <a:bodyPr wrap="square">
            <a:spAutoFit/>
          </a:bodyPr>
          <a:lstStyle/>
          <a:p>
            <a:r>
              <a:rPr lang="en-US" dirty="0"/>
              <a:t>The thickness of the DVD disc is 0.6 mm, or half that of a CD disc. </a:t>
            </a:r>
            <a:endParaRPr lang="en-US" dirty="0" smtClean="0"/>
          </a:p>
          <a:p>
            <a:endParaRPr lang="en-US" dirty="0"/>
          </a:p>
          <a:p>
            <a:r>
              <a:rPr lang="en-US" dirty="0" smtClean="0"/>
              <a:t>The </a:t>
            </a:r>
            <a:r>
              <a:rPr lang="en-US" dirty="0"/>
              <a:t>DVD is made double sided by bonding together two 0.6 mm discs to create a double-sided 1.2 mm disc. </a:t>
            </a:r>
            <a:endParaRPr lang="en-US" dirty="0" smtClean="0"/>
          </a:p>
          <a:p>
            <a:endParaRPr lang="en-US" dirty="0"/>
          </a:p>
          <a:p>
            <a:r>
              <a:rPr lang="en-US" dirty="0" smtClean="0"/>
              <a:t>Moreover</a:t>
            </a:r>
            <a:r>
              <a:rPr lang="en-US" dirty="0"/>
              <a:t>, it is possible to have two different data layers in the same disc. </a:t>
            </a:r>
            <a:endParaRPr lang="en-US" dirty="0" smtClean="0"/>
          </a:p>
          <a:p>
            <a:endParaRPr lang="en-US" dirty="0"/>
          </a:p>
          <a:p>
            <a:r>
              <a:rPr lang="en-US" dirty="0" smtClean="0"/>
              <a:t>DVD </a:t>
            </a:r>
            <a:r>
              <a:rPr lang="en-US" dirty="0"/>
              <a:t>supports the following four basic formats illustrated by Figure 11.50.</a:t>
            </a:r>
          </a:p>
        </p:txBody>
      </p:sp>
    </p:spTree>
    <p:extLst>
      <p:ext uri="{BB962C8B-B14F-4D97-AF65-F5344CB8AC3E}">
        <p14:creationId xmlns:p14="http://schemas.microsoft.com/office/powerpoint/2010/main" val="5107520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09600"/>
            <a:ext cx="8095593" cy="5078313"/>
          </a:xfrm>
          <a:prstGeom prst="rect">
            <a:avLst/>
          </a:prstGeom>
        </p:spPr>
        <p:txBody>
          <a:bodyPr wrap="square">
            <a:spAutoFit/>
          </a:bodyPr>
          <a:lstStyle/>
          <a:p>
            <a:r>
              <a:rPr lang="en-US" b="1" dirty="0"/>
              <a:t>Recordable DVDs</a:t>
            </a:r>
            <a:endParaRPr lang="en-US" dirty="0"/>
          </a:p>
          <a:p>
            <a:r>
              <a:rPr lang="en-US" dirty="0"/>
              <a:t> </a:t>
            </a:r>
          </a:p>
          <a:p>
            <a:r>
              <a:rPr lang="en-US" dirty="0"/>
              <a:t>Recordable </a:t>
            </a:r>
            <a:r>
              <a:rPr lang="en-US" dirty="0" smtClean="0"/>
              <a:t>DVD  technology </a:t>
            </a:r>
            <a:r>
              <a:rPr lang="en-US" dirty="0"/>
              <a:t>didn’t settle down as rapidly as CDs where the CD, CD-R, and CD-RW followed each other with a reasonable degree of backward compatibility. </a:t>
            </a:r>
            <a:endParaRPr lang="en-US" dirty="0" smtClean="0"/>
          </a:p>
          <a:p>
            <a:endParaRPr lang="en-US" dirty="0"/>
          </a:p>
          <a:p>
            <a:r>
              <a:rPr lang="en-US" dirty="0" smtClean="0"/>
              <a:t>Within </a:t>
            </a:r>
            <a:r>
              <a:rPr lang="en-US" dirty="0"/>
              <a:t>a few years the DVD reader was followed by the DVD-RAM, DVD-RW, DVD+RW and DVD-R</a:t>
            </a:r>
            <a:r>
              <a:rPr lang="en-US" dirty="0" smtClean="0"/>
              <a:t>.</a:t>
            </a:r>
          </a:p>
          <a:p>
            <a:endParaRPr lang="en-US" dirty="0"/>
          </a:p>
          <a:p>
            <a:r>
              <a:rPr lang="en-US" dirty="0"/>
              <a:t>DVD-R is a write-once medium with a capacity of 4.7 or 9.4 GB that can be used in most compatible DVD drives. </a:t>
            </a:r>
            <a:endParaRPr lang="en-US" dirty="0" smtClean="0"/>
          </a:p>
          <a:p>
            <a:endParaRPr lang="en-US" dirty="0"/>
          </a:p>
          <a:p>
            <a:r>
              <a:rPr lang="en-US" dirty="0" smtClean="0"/>
              <a:t>It </a:t>
            </a:r>
            <a:r>
              <a:rPr lang="en-US" dirty="0"/>
              <a:t>first appeared in 1997 with a lower capacity 3.95 GB version. In 1989 the first rewritable device appeared, the DVD-RAM, that relied on both phase-change and magneto-optical techniques to write data to the disc. </a:t>
            </a:r>
            <a:endParaRPr lang="en-US" dirty="0" smtClean="0"/>
          </a:p>
          <a:p>
            <a:endParaRPr lang="en-US" dirty="0"/>
          </a:p>
          <a:p>
            <a:r>
              <a:rPr lang="en-US" dirty="0" smtClean="0"/>
              <a:t>First </a:t>
            </a:r>
            <a:r>
              <a:rPr lang="en-US" dirty="0"/>
              <a:t>generation devices had a 2 GB capacity but that rose to 4.7 GB by 1999.This system was not compatible with other DVD formats. </a:t>
            </a:r>
          </a:p>
        </p:txBody>
      </p:sp>
    </p:spTree>
    <p:extLst>
      <p:ext uri="{BB962C8B-B14F-4D97-AF65-F5344CB8AC3E}">
        <p14:creationId xmlns:p14="http://schemas.microsoft.com/office/powerpoint/2010/main" val="10968944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122</a:t>
            </a:fld>
            <a:endParaRPr lang="en-US"/>
          </a:p>
        </p:txBody>
      </p:sp>
      <p:sp>
        <p:nvSpPr>
          <p:cNvPr id="4" name="Rectangle 3"/>
          <p:cNvSpPr/>
          <p:nvPr/>
        </p:nvSpPr>
        <p:spPr>
          <a:xfrm>
            <a:off x="228600" y="762000"/>
            <a:ext cx="8229600" cy="4247317"/>
          </a:xfrm>
          <a:prstGeom prst="rect">
            <a:avLst/>
          </a:prstGeom>
        </p:spPr>
        <p:txBody>
          <a:bodyPr wrap="square">
            <a:spAutoFit/>
          </a:bodyPr>
          <a:lstStyle/>
          <a:p>
            <a:r>
              <a:rPr lang="en-US" b="1" dirty="0"/>
              <a:t>Blu-ray</a:t>
            </a:r>
            <a:endParaRPr lang="en-US" dirty="0"/>
          </a:p>
          <a:p>
            <a:r>
              <a:rPr lang="en-US" dirty="0"/>
              <a:t> </a:t>
            </a:r>
          </a:p>
          <a:p>
            <a:r>
              <a:rPr lang="en-US" dirty="0"/>
              <a:t>Just as the DVD replaced the CD, Blu-ray technology is replacing the DVD. Blu-ray was driven by the introduction of high definition television, HDTV, that required more storage capacity than the DVD could provide. </a:t>
            </a:r>
            <a:endParaRPr lang="en-US" dirty="0" smtClean="0"/>
          </a:p>
          <a:p>
            <a:endParaRPr lang="en-US" dirty="0"/>
          </a:p>
          <a:p>
            <a:r>
              <a:rPr lang="en-US" dirty="0" smtClean="0"/>
              <a:t>Without </a:t>
            </a:r>
            <a:r>
              <a:rPr lang="en-US" dirty="0"/>
              <a:t>a new storage medium, high definition home cinema would have been impossible (other than via off air broadcasting). Alas, two different solutions to the problem of increasing optical media capacity were proposed: HD DVD and Blu-ray. </a:t>
            </a:r>
            <a:endParaRPr lang="en-US" dirty="0" smtClean="0"/>
          </a:p>
          <a:p>
            <a:endParaRPr lang="en-US" dirty="0"/>
          </a:p>
          <a:p>
            <a:r>
              <a:rPr lang="en-US" dirty="0" smtClean="0"/>
              <a:t>Both </a:t>
            </a:r>
            <a:r>
              <a:rPr lang="en-US" dirty="0"/>
              <a:t>systems were launched, each backed by media giants. Blu-ray was championed by Sony, Panasonic, Philips, LG, Pioneer and Apple. HD DVD was championed by Toshiba, Hitachi, Microsoft, and NEC. </a:t>
            </a:r>
          </a:p>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4761596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123</a:t>
            </a:fld>
            <a:endParaRPr lang="en-US"/>
          </a:p>
        </p:txBody>
      </p:sp>
      <p:sp>
        <p:nvSpPr>
          <p:cNvPr id="4" name="Rectangle 3"/>
          <p:cNvSpPr/>
          <p:nvPr/>
        </p:nvSpPr>
        <p:spPr>
          <a:xfrm>
            <a:off x="152400" y="762000"/>
            <a:ext cx="8458200" cy="4801314"/>
          </a:xfrm>
          <a:prstGeom prst="rect">
            <a:avLst/>
          </a:prstGeom>
        </p:spPr>
        <p:txBody>
          <a:bodyPr wrap="square">
            <a:spAutoFit/>
          </a:bodyPr>
          <a:lstStyle/>
          <a:p>
            <a:r>
              <a:rPr lang="en-US" dirty="0" smtClean="0"/>
              <a:t>Two </a:t>
            </a:r>
            <a:r>
              <a:rPr lang="en-US" dirty="0"/>
              <a:t>incompatible formats provided an echo of the struggle between the VHS and Betamax standards for VCR tapes decades earlier. Two formats would have forced the consumer to make a choice and stores to stock films in each of the formats. </a:t>
            </a:r>
            <a:endParaRPr lang="en-US" dirty="0" smtClean="0"/>
          </a:p>
          <a:p>
            <a:endParaRPr lang="en-US" dirty="0" smtClean="0"/>
          </a:p>
          <a:p>
            <a:r>
              <a:rPr lang="en-US" dirty="0" smtClean="0"/>
              <a:t>Ultimately</a:t>
            </a:r>
            <a:r>
              <a:rPr lang="en-US" dirty="0"/>
              <a:t>, the major studios had the greatest bargaining power in the battle of standards. Sony Pictures, MGM, Disney, and 20</a:t>
            </a:r>
            <a:r>
              <a:rPr lang="en-US" baseline="30000" dirty="0"/>
              <a:t>th</a:t>
            </a:r>
            <a:r>
              <a:rPr lang="en-US" dirty="0"/>
              <a:t> Century Fox selected Blu-ray and only Universal Studios (with about 9% of the market) chose HD DVD. </a:t>
            </a:r>
            <a:endParaRPr lang="en-US" dirty="0" smtClean="0"/>
          </a:p>
          <a:p>
            <a:endParaRPr lang="en-US" dirty="0"/>
          </a:p>
          <a:p>
            <a:r>
              <a:rPr lang="en-US" dirty="0" smtClean="0"/>
              <a:t>Sony </a:t>
            </a:r>
            <a:r>
              <a:rPr lang="en-US" dirty="0"/>
              <a:t>also chose Blu-ray for its popular PlayStation 3 gaming console (with 3.2 million consoles in the USA alone) to increase the demand for Blue-ray products. Another nail in the coffin of HD DVD was Wal-Mart’s promotion of Blue-ray. </a:t>
            </a:r>
            <a:endParaRPr lang="en-US" dirty="0" smtClean="0"/>
          </a:p>
          <a:p>
            <a:endParaRPr lang="en-US" dirty="0"/>
          </a:p>
          <a:p>
            <a:r>
              <a:rPr lang="en-US" dirty="0" smtClean="0"/>
              <a:t> </a:t>
            </a:r>
            <a:r>
              <a:rPr lang="en-US" dirty="0"/>
              <a:t>Blu-ray prevailed and the world was spared a long-lasting format battle.</a:t>
            </a:r>
          </a:p>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654358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124</a:t>
            </a:fld>
            <a:endParaRPr lang="en-US"/>
          </a:p>
        </p:txBody>
      </p:sp>
      <p:sp>
        <p:nvSpPr>
          <p:cNvPr id="4" name="Rectangle 3"/>
          <p:cNvSpPr/>
          <p:nvPr/>
        </p:nvSpPr>
        <p:spPr>
          <a:xfrm>
            <a:off x="152400" y="525482"/>
            <a:ext cx="8077200" cy="4247317"/>
          </a:xfrm>
          <a:prstGeom prst="rect">
            <a:avLst/>
          </a:prstGeom>
        </p:spPr>
        <p:txBody>
          <a:bodyPr wrap="square">
            <a:spAutoFit/>
          </a:bodyPr>
          <a:lstStyle/>
          <a:p>
            <a:r>
              <a:rPr lang="en-US" dirty="0" smtClean="0"/>
              <a:t>Blu-ray </a:t>
            </a:r>
            <a:r>
              <a:rPr lang="en-US" dirty="0"/>
              <a:t>achieves its high storage density of 25 GB (i.e., 5.3 times that of DVD) by using a higher frequency laser with a wavelength of 405 nm. The visible spectrum extends from 620 nm (red) to 450 nm (violet) which means that the Blu-ray laser is blue/violet and hence its name</a:t>
            </a:r>
            <a:r>
              <a:rPr lang="en-US" dirty="0" smtClean="0"/>
              <a:t>.</a:t>
            </a:r>
          </a:p>
          <a:p>
            <a:endParaRPr lang="en-US" dirty="0"/>
          </a:p>
          <a:p>
            <a:r>
              <a:rPr lang="en-US" dirty="0" smtClean="0"/>
              <a:t>The </a:t>
            </a:r>
            <a:r>
              <a:rPr lang="en-US" dirty="0"/>
              <a:t>DVD laser is 650 nm (red) and the CD laser at 780 nm falls in the infra-red spectrum. Blue-ray disk are physically different to CDs and DVDs because the Blu-ray data layer is below a front cover layer of only 0.1 mm. </a:t>
            </a:r>
            <a:endParaRPr lang="en-US" dirty="0" smtClean="0"/>
          </a:p>
          <a:p>
            <a:endParaRPr lang="en-US" dirty="0"/>
          </a:p>
          <a:p>
            <a:r>
              <a:rPr lang="en-US" dirty="0" smtClean="0"/>
              <a:t>The </a:t>
            </a:r>
            <a:r>
              <a:rPr lang="en-US" dirty="0"/>
              <a:t>numerical aperture of lenses used to focus the beam in Blu-ray systems is higher (0.85) than for DVD (0.6) and CD (0.45). Recall that a high numerical aperture allows a smaller spot size.</a:t>
            </a:r>
          </a:p>
          <a:p>
            <a:endParaRPr lang="en-US" dirty="0" smtClean="0"/>
          </a:p>
          <a:p>
            <a:r>
              <a:rPr lang="en-US"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95800"/>
            <a:ext cx="4833937"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9703042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3250" name="Picture 2" descr="E:\CengageBook\CengageLectureNotesWebsite\Clements 1e JPG_files\ch11\87046-11-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55" y="2514600"/>
            <a:ext cx="7740592"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838200"/>
            <a:ext cx="8001000" cy="1200329"/>
          </a:xfrm>
          <a:prstGeom prst="rect">
            <a:avLst/>
          </a:prstGeom>
        </p:spPr>
        <p:txBody>
          <a:bodyPr wrap="square">
            <a:spAutoFit/>
          </a:bodyPr>
          <a:lstStyle/>
          <a:p>
            <a:r>
              <a:rPr lang="en-US" dirty="0"/>
              <a:t>Like DVD, Blu-ray supports dual-layers to provide a capacity of 50 GB. </a:t>
            </a:r>
            <a:endParaRPr lang="en-US" dirty="0" smtClean="0"/>
          </a:p>
          <a:p>
            <a:endParaRPr lang="en-US" dirty="0"/>
          </a:p>
          <a:p>
            <a:r>
              <a:rPr lang="en-US" dirty="0" smtClean="0"/>
              <a:t>Figure </a:t>
            </a:r>
            <a:r>
              <a:rPr lang="en-US" dirty="0"/>
              <a:t>11.51 provides images of the three generations of recording media demonstrating their relative densities.</a:t>
            </a:r>
          </a:p>
        </p:txBody>
      </p:sp>
    </p:spTree>
    <p:extLst>
      <p:ext uri="{BB962C8B-B14F-4D97-AF65-F5344CB8AC3E}">
        <p14:creationId xmlns:p14="http://schemas.microsoft.com/office/powerpoint/2010/main" val="4095872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146" name="Picture 2" descr="E:\CengageBook\CengageLectureNotesWebsite\Clements 1e JPG_files\ch11\87046-11-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92" y="2812162"/>
            <a:ext cx="7144407" cy="3741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8676" y="457200"/>
            <a:ext cx="8458200" cy="2031325"/>
          </a:xfrm>
          <a:prstGeom prst="rect">
            <a:avLst/>
          </a:prstGeom>
        </p:spPr>
        <p:txBody>
          <a:bodyPr wrap="square">
            <a:spAutoFit/>
          </a:bodyPr>
          <a:lstStyle/>
          <a:p>
            <a:r>
              <a:rPr lang="en-US" b="1" dirty="0"/>
              <a:t>The Read/write Head</a:t>
            </a:r>
            <a:endParaRPr lang="en-US" dirty="0"/>
          </a:p>
          <a:p>
            <a:r>
              <a:rPr lang="en-US" dirty="0"/>
              <a:t> </a:t>
            </a:r>
          </a:p>
          <a:p>
            <a:r>
              <a:rPr lang="en-US" dirty="0"/>
              <a:t>Figure 11.5 describes the structure of a read/write head used for writing and reading data on magnetic recording </a:t>
            </a:r>
            <a:r>
              <a:rPr lang="en-US" dirty="0" smtClean="0"/>
              <a:t>media. </a:t>
            </a:r>
          </a:p>
          <a:p>
            <a:endParaRPr lang="en-US" dirty="0"/>
          </a:p>
          <a:p>
            <a:r>
              <a:rPr lang="en-US" dirty="0" smtClean="0"/>
              <a:t>Very </a:t>
            </a:r>
            <a:r>
              <a:rPr lang="en-US" dirty="0"/>
              <a:t>early recording heads consisted of </a:t>
            </a:r>
            <a:r>
              <a:rPr lang="en-US" dirty="0" err="1"/>
              <a:t>toroids</a:t>
            </a:r>
            <a:r>
              <a:rPr lang="en-US" dirty="0"/>
              <a:t> of magnetically soft metallic </a:t>
            </a:r>
            <a:r>
              <a:rPr lang="en-US" dirty="0" err="1"/>
              <a:t>ferromagnets</a:t>
            </a:r>
            <a:r>
              <a:rPr lang="en-US" dirty="0"/>
              <a:t> with a few turns of wire around them.</a:t>
            </a:r>
          </a:p>
        </p:txBody>
      </p:sp>
    </p:spTree>
    <p:extLst>
      <p:ext uri="{BB962C8B-B14F-4D97-AF65-F5344CB8AC3E}">
        <p14:creationId xmlns:p14="http://schemas.microsoft.com/office/powerpoint/2010/main" val="1104249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838200"/>
            <a:ext cx="8458200" cy="4801314"/>
          </a:xfrm>
          <a:prstGeom prst="rect">
            <a:avLst/>
          </a:prstGeom>
        </p:spPr>
        <p:txBody>
          <a:bodyPr wrap="square">
            <a:spAutoFit/>
          </a:bodyPr>
          <a:lstStyle/>
          <a:p>
            <a:r>
              <a:rPr lang="en-US" dirty="0"/>
              <a:t>High-frequency magnetic fields induce </a:t>
            </a:r>
            <a:r>
              <a:rPr lang="en-US" i="1" dirty="0" smtClean="0"/>
              <a:t>eddy </a:t>
            </a:r>
            <a:r>
              <a:rPr lang="en-US" i="1" dirty="0"/>
              <a:t>currents</a:t>
            </a:r>
            <a:r>
              <a:rPr lang="en-US" dirty="0"/>
              <a:t> in the write heads that reduce the head’s efficiency. Second-generation heads used non-conducting </a:t>
            </a:r>
            <a:r>
              <a:rPr lang="en-US" dirty="0" smtClean="0"/>
              <a:t>ceramic ferromagnetic </a:t>
            </a:r>
            <a:r>
              <a:rPr lang="en-US" dirty="0"/>
              <a:t>materials called </a:t>
            </a:r>
            <a:r>
              <a:rPr lang="en-US" i="1" dirty="0" smtClean="0"/>
              <a:t>ferrites</a:t>
            </a:r>
            <a:r>
              <a:rPr lang="en-US" dirty="0" smtClean="0"/>
              <a:t>.</a:t>
            </a:r>
          </a:p>
          <a:p>
            <a:endParaRPr lang="en-US" dirty="0"/>
          </a:p>
          <a:p>
            <a:r>
              <a:rPr lang="en-US" dirty="0"/>
              <a:t>Constructing read/write heads is difficult because of the complex interacting requirements of the recording system. The air gap must </a:t>
            </a:r>
            <a:r>
              <a:rPr lang="en-US" dirty="0" smtClean="0"/>
              <a:t>be narrow. </a:t>
            </a:r>
            <a:r>
              <a:rPr lang="en-US" dirty="0"/>
              <a:t>If the gap is large, the area of magnetization is also large and the </a:t>
            </a:r>
            <a:r>
              <a:rPr lang="en-US" dirty="0" smtClean="0"/>
              <a:t>number </a:t>
            </a:r>
            <a:r>
              <a:rPr lang="en-US" dirty="0"/>
              <a:t>of bits that can be stored </a:t>
            </a:r>
            <a:r>
              <a:rPr lang="en-US" dirty="0" smtClean="0"/>
              <a:t>is </a:t>
            </a:r>
            <a:r>
              <a:rPr lang="en-US" dirty="0"/>
              <a:t>reduced</a:t>
            </a:r>
            <a:r>
              <a:rPr lang="en-US" dirty="0" smtClean="0"/>
              <a:t>.</a:t>
            </a:r>
          </a:p>
          <a:p>
            <a:endParaRPr lang="en-US" dirty="0"/>
          </a:p>
          <a:p>
            <a:r>
              <a:rPr lang="en-US" dirty="0"/>
              <a:t>It’s also necessary to build the heads with a ferromagnetic material that has a very high </a:t>
            </a:r>
            <a:r>
              <a:rPr lang="en-US" dirty="0" smtClean="0"/>
              <a:t>saturation. </a:t>
            </a:r>
            <a:r>
              <a:rPr lang="en-US" dirty="0"/>
              <a:t>A strong field is required </a:t>
            </a:r>
            <a:r>
              <a:rPr lang="en-US" dirty="0" smtClean="0"/>
              <a:t>to </a:t>
            </a:r>
            <a:r>
              <a:rPr lang="en-US" dirty="0"/>
              <a:t>magnetize the particles on the recording medium. </a:t>
            </a:r>
            <a:endParaRPr lang="en-US" dirty="0" smtClean="0"/>
          </a:p>
          <a:p>
            <a:endParaRPr lang="en-US" dirty="0"/>
          </a:p>
          <a:p>
            <a:r>
              <a:rPr lang="en-US" dirty="0" smtClean="0"/>
              <a:t>The </a:t>
            </a:r>
            <a:r>
              <a:rPr lang="en-US" dirty="0"/>
              <a:t>head material must also have a low remnant magnetization (i.e., the residual field after the write current has been turned off). If the remnant magnetization is too high, previously magnetized bits can be disturbed by the remnant field. </a:t>
            </a:r>
          </a:p>
        </p:txBody>
      </p:sp>
    </p:spTree>
    <p:extLst>
      <p:ext uri="{BB962C8B-B14F-4D97-AF65-F5344CB8AC3E}">
        <p14:creationId xmlns:p14="http://schemas.microsoft.com/office/powerpoint/2010/main" val="3075039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685800"/>
            <a:ext cx="8001000" cy="4247317"/>
          </a:xfrm>
          <a:prstGeom prst="rect">
            <a:avLst/>
          </a:prstGeom>
        </p:spPr>
        <p:txBody>
          <a:bodyPr wrap="square">
            <a:spAutoFit/>
          </a:bodyPr>
          <a:lstStyle/>
          <a:p>
            <a:r>
              <a:rPr lang="en-US" dirty="0" smtClean="0"/>
              <a:t>If </a:t>
            </a:r>
            <a:r>
              <a:rPr lang="en-US" dirty="0"/>
              <a:t>the same head is used for reading as well as writing, it must have a high value of </a:t>
            </a:r>
            <a:r>
              <a:rPr lang="en-US" i="1" dirty="0"/>
              <a:t>permeability</a:t>
            </a:r>
            <a:r>
              <a:rPr lang="en-US" dirty="0"/>
              <a:t> (a material’s permeability is a measure of its ability to conduct magnetic flux, the higher the permeability the easier it is to magnetize a material). </a:t>
            </a:r>
            <a:endParaRPr lang="en-US" dirty="0" smtClean="0"/>
          </a:p>
          <a:p>
            <a:endParaRPr lang="en-US" dirty="0"/>
          </a:p>
          <a:p>
            <a:r>
              <a:rPr lang="en-US" dirty="0" smtClean="0"/>
              <a:t>Read </a:t>
            </a:r>
            <a:r>
              <a:rPr lang="en-US" dirty="0"/>
              <a:t>heads should also have a low saturation </a:t>
            </a:r>
            <a:r>
              <a:rPr lang="en-US" i="1" dirty="0" err="1"/>
              <a:t>magnetostriction</a:t>
            </a:r>
            <a:r>
              <a:rPr lang="en-US" dirty="0"/>
              <a:t>. </a:t>
            </a:r>
            <a:endParaRPr lang="en-US" dirty="0" smtClean="0"/>
          </a:p>
          <a:p>
            <a:endParaRPr lang="en-US" dirty="0"/>
          </a:p>
          <a:p>
            <a:r>
              <a:rPr lang="en-US" dirty="0" err="1" smtClean="0"/>
              <a:t>Magnetostriction</a:t>
            </a:r>
            <a:r>
              <a:rPr lang="en-US" dirty="0" smtClean="0"/>
              <a:t> </a:t>
            </a:r>
            <a:r>
              <a:rPr lang="en-US" dirty="0"/>
              <a:t>describes a phenomenon whereby a change in magnetic field changes the material’s physical dimensions, and vice versa. </a:t>
            </a:r>
            <a:endParaRPr lang="en-US" dirty="0" smtClean="0"/>
          </a:p>
          <a:p>
            <a:endParaRPr lang="en-US" dirty="0"/>
          </a:p>
          <a:p>
            <a:r>
              <a:rPr lang="en-US" dirty="0" smtClean="0"/>
              <a:t>If </a:t>
            </a:r>
            <a:r>
              <a:rPr lang="en-US" dirty="0"/>
              <a:t>a read head suffers any form of physical shock, </a:t>
            </a:r>
            <a:r>
              <a:rPr lang="en-US" dirty="0" err="1"/>
              <a:t>magnetostriction</a:t>
            </a:r>
            <a:r>
              <a:rPr lang="en-US" dirty="0"/>
              <a:t> generates a spurious field and hence a spurious current in the coil. </a:t>
            </a:r>
            <a:endParaRPr lang="en-US" dirty="0" smtClean="0"/>
          </a:p>
          <a:p>
            <a:endParaRPr lang="en-US" dirty="0"/>
          </a:p>
          <a:p>
            <a:r>
              <a:rPr lang="en-US" dirty="0" smtClean="0"/>
              <a:t>On </a:t>
            </a:r>
            <a:r>
              <a:rPr lang="en-US" dirty="0"/>
              <a:t>top of all these magnetic properties, the head must be physically robust and resistant to both wear and corrosion.</a:t>
            </a:r>
          </a:p>
        </p:txBody>
      </p:sp>
    </p:spTree>
    <p:extLst>
      <p:ext uri="{BB962C8B-B14F-4D97-AF65-F5344CB8AC3E}">
        <p14:creationId xmlns:p14="http://schemas.microsoft.com/office/powerpoint/2010/main" val="3231684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170" name="Picture 2" descr="E:\CengageBook\CengageLectureNotesWebsite\Clements 1e JPG_files\ch11\87046-11-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6019800" cy="37022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09600"/>
            <a:ext cx="8229600" cy="2031325"/>
          </a:xfrm>
          <a:prstGeom prst="rect">
            <a:avLst/>
          </a:prstGeom>
        </p:spPr>
        <p:txBody>
          <a:bodyPr wrap="square">
            <a:spAutoFit/>
          </a:bodyPr>
          <a:lstStyle/>
          <a:p>
            <a:r>
              <a:rPr lang="en-US" dirty="0" smtClean="0"/>
              <a:t>Figure </a:t>
            </a:r>
            <a:r>
              <a:rPr lang="en-US" dirty="0"/>
              <a:t>11.6 describes the recording process. A coil of wire is wound round a ring of metal. When a current is passed through the coil, a magnetic field is created in the coil and this, in turn, induces a field in the ring. </a:t>
            </a:r>
            <a:endParaRPr lang="en-US" dirty="0" smtClean="0"/>
          </a:p>
          <a:p>
            <a:endParaRPr lang="en-US" dirty="0"/>
          </a:p>
          <a:p>
            <a:r>
              <a:rPr lang="en-US" dirty="0" smtClean="0"/>
              <a:t>The </a:t>
            </a:r>
            <a:r>
              <a:rPr lang="en-US" dirty="0"/>
              <a:t>ring contains a tiny air gap and the field has to flow across the gap. In practice, it leaks out into the surrounding world. If the gap is close to a ferromagnetic material, this external field can magnetize it. </a:t>
            </a:r>
          </a:p>
        </p:txBody>
      </p:sp>
    </p:spTree>
    <p:extLst>
      <p:ext uri="{BB962C8B-B14F-4D97-AF65-F5344CB8AC3E}">
        <p14:creationId xmlns:p14="http://schemas.microsoft.com/office/powerpoint/2010/main" val="2643444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E:\CengageBook\CengageLectureNotesWebsite\Clements 1e JPG_files\ch11\87046-11-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645986"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034" y="990600"/>
            <a:ext cx="8077200" cy="923330"/>
          </a:xfrm>
          <a:prstGeom prst="rect">
            <a:avLst/>
          </a:prstGeom>
        </p:spPr>
        <p:txBody>
          <a:bodyPr wrap="square">
            <a:spAutoFit/>
          </a:bodyPr>
          <a:lstStyle/>
          <a:p>
            <a:r>
              <a:rPr lang="en-US" dirty="0"/>
              <a:t>Figure 11.7 illustrates the effect of switching the current in the write-head coil and the corresponding magnetization of the surface passing under the write-head.</a:t>
            </a:r>
          </a:p>
        </p:txBody>
      </p:sp>
    </p:spTree>
    <p:extLst>
      <p:ext uri="{BB962C8B-B14F-4D97-AF65-F5344CB8AC3E}">
        <p14:creationId xmlns:p14="http://schemas.microsoft.com/office/powerpoint/2010/main" val="536871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399" y="609600"/>
            <a:ext cx="8534399" cy="5355312"/>
          </a:xfrm>
          <a:prstGeom prst="rect">
            <a:avLst/>
          </a:prstGeom>
        </p:spPr>
        <p:txBody>
          <a:bodyPr wrap="square">
            <a:spAutoFit/>
          </a:bodyPr>
          <a:lstStyle/>
          <a:p>
            <a:r>
              <a:rPr lang="en-US" b="1" dirty="0"/>
              <a:t>Limits to Magnetic Recording Density</a:t>
            </a:r>
            <a:endParaRPr lang="en-US" dirty="0"/>
          </a:p>
          <a:p>
            <a:r>
              <a:rPr lang="en-US" dirty="0"/>
              <a:t> </a:t>
            </a:r>
          </a:p>
          <a:p>
            <a:r>
              <a:rPr lang="en-US" dirty="0"/>
              <a:t>There are physical limitations on the ultimate areal density of magnetic recording mechanisms; that is, there is a finite limit to the maximum number of bits that can be stored in a square inch. </a:t>
            </a:r>
            <a:endParaRPr lang="en-US" dirty="0" smtClean="0"/>
          </a:p>
          <a:p>
            <a:endParaRPr lang="en-US" dirty="0"/>
          </a:p>
          <a:p>
            <a:r>
              <a:rPr lang="en-US" dirty="0" smtClean="0"/>
              <a:t>As </a:t>
            </a:r>
            <a:r>
              <a:rPr lang="en-US" dirty="0"/>
              <a:t>the </a:t>
            </a:r>
            <a:r>
              <a:rPr lang="en-US" i="1" dirty="0"/>
              <a:t>anticipated</a:t>
            </a:r>
            <a:r>
              <a:rPr lang="en-US" dirty="0"/>
              <a:t> theoretical limit is reached, physicists and engineers seem to find ways of extending this theoretical maximum (echoes of Moore’s law). </a:t>
            </a:r>
            <a:endParaRPr lang="en-US" dirty="0" smtClean="0"/>
          </a:p>
          <a:p>
            <a:endParaRPr lang="en-US" dirty="0" smtClean="0"/>
          </a:p>
          <a:p>
            <a:r>
              <a:rPr lang="en-US" dirty="0"/>
              <a:t>In the 1990s scientists believed that </a:t>
            </a:r>
            <a:r>
              <a:rPr lang="en-US" dirty="0" smtClean="0"/>
              <a:t>the </a:t>
            </a:r>
            <a:r>
              <a:rPr lang="en-US" i="1" dirty="0" err="1"/>
              <a:t>superparamagnetic</a:t>
            </a:r>
            <a:r>
              <a:rPr lang="en-US" dirty="0"/>
              <a:t> effect imposed a limit on magnetic recording density. The minimum amount of magnetic material that can be used to store information is the magnetic </a:t>
            </a:r>
            <a:r>
              <a:rPr lang="en-US" i="1" dirty="0"/>
              <a:t>grain</a:t>
            </a:r>
            <a:r>
              <a:rPr lang="en-US" dirty="0"/>
              <a:t> </a:t>
            </a:r>
            <a:r>
              <a:rPr lang="en-US" dirty="0" smtClean="0"/>
              <a:t>from </a:t>
            </a:r>
            <a:r>
              <a:rPr lang="en-US" dirty="0"/>
              <a:t>which bulk magnetic materials such as the surface of a disk are constructed. </a:t>
            </a:r>
            <a:endParaRPr lang="en-US" dirty="0" smtClean="0"/>
          </a:p>
          <a:p>
            <a:endParaRPr lang="en-US" dirty="0"/>
          </a:p>
          <a:p>
            <a:r>
              <a:rPr lang="en-US" dirty="0" smtClean="0"/>
              <a:t>When </a:t>
            </a:r>
            <a:r>
              <a:rPr lang="en-US" dirty="0"/>
              <a:t>grains reach sizes of the order of 10 nm or so, thermal effects can cause these grains to spontaneously demagnetize at room temperature. </a:t>
            </a:r>
            <a:endParaRPr lang="en-US" dirty="0" smtClean="0"/>
          </a:p>
          <a:p>
            <a:endParaRPr lang="en-US" dirty="0"/>
          </a:p>
          <a:p>
            <a:r>
              <a:rPr lang="en-US" dirty="0" smtClean="0"/>
              <a:t>This </a:t>
            </a:r>
            <a:r>
              <a:rPr lang="en-US" dirty="0"/>
              <a:t>corresponds to a maximum areal density of about 6 Gb/cm</a:t>
            </a:r>
            <a:r>
              <a:rPr lang="en-US" baseline="30000" dirty="0"/>
              <a:t>2</a:t>
            </a:r>
            <a:r>
              <a:rPr lang="en-US" dirty="0"/>
              <a:t> or 0.93 Gb/in</a:t>
            </a:r>
            <a:r>
              <a:rPr lang="en-US" baseline="30000" dirty="0"/>
              <a:t>2</a:t>
            </a:r>
            <a:r>
              <a:rPr lang="en-US" dirty="0"/>
              <a:t> </a:t>
            </a:r>
            <a:endParaRPr lang="en-US" dirty="0" smtClean="0"/>
          </a:p>
          <a:p>
            <a:endParaRPr lang="en-US" dirty="0"/>
          </a:p>
        </p:txBody>
      </p:sp>
    </p:spTree>
    <p:extLst>
      <p:ext uri="{BB962C8B-B14F-4D97-AF65-F5344CB8AC3E}">
        <p14:creationId xmlns:p14="http://schemas.microsoft.com/office/powerpoint/2010/main" val="101364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218" name="Picture 2" descr="E:\CengageBook\CengageLectureNotesWebsite\Clements 1e JPG_files\ch11\87046-11-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9" y="3733800"/>
            <a:ext cx="8058635"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9394" y="838200"/>
            <a:ext cx="8077200" cy="2585323"/>
          </a:xfrm>
          <a:prstGeom prst="rect">
            <a:avLst/>
          </a:prstGeom>
        </p:spPr>
        <p:txBody>
          <a:bodyPr wrap="square">
            <a:spAutoFit/>
          </a:bodyPr>
          <a:lstStyle/>
          <a:p>
            <a:r>
              <a:rPr lang="en-US" b="1" dirty="0"/>
              <a:t>Limits to Magnetic Recording Density</a:t>
            </a:r>
            <a:endParaRPr lang="en-US" dirty="0"/>
          </a:p>
          <a:p>
            <a:r>
              <a:rPr lang="en-US" dirty="0"/>
              <a:t> </a:t>
            </a:r>
          </a:p>
          <a:p>
            <a:r>
              <a:rPr lang="en-US" dirty="0"/>
              <a:t>Figure 11.8 illustrates surface recording with horizontal magnetization. </a:t>
            </a:r>
            <a:endParaRPr lang="en-US" dirty="0" smtClean="0"/>
          </a:p>
          <a:p>
            <a:endParaRPr lang="en-US" dirty="0"/>
          </a:p>
          <a:p>
            <a:r>
              <a:rPr lang="en-US" dirty="0" smtClean="0"/>
              <a:t>This </a:t>
            </a:r>
            <a:r>
              <a:rPr lang="en-US" dirty="0"/>
              <a:t>figure represents the worst case with the smallest possible regions of magnetization, magnetized alternately NS and SN. </a:t>
            </a:r>
            <a:endParaRPr lang="en-US" dirty="0" smtClean="0"/>
          </a:p>
          <a:p>
            <a:endParaRPr lang="en-US" dirty="0"/>
          </a:p>
          <a:p>
            <a:r>
              <a:rPr lang="en-US" dirty="0" smtClean="0"/>
              <a:t>An </a:t>
            </a:r>
            <a:r>
              <a:rPr lang="en-US" dirty="0"/>
              <a:t>alternative to horizontal magnetization is the vertical or perpendicular magnetization of Figure </a:t>
            </a:r>
          </a:p>
        </p:txBody>
      </p:sp>
    </p:spTree>
    <p:extLst>
      <p:ext uri="{BB962C8B-B14F-4D97-AF65-F5344CB8AC3E}">
        <p14:creationId xmlns:p14="http://schemas.microsoft.com/office/powerpoint/2010/main" val="594639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152400" y="1219200"/>
            <a:ext cx="7888014" cy="3508653"/>
          </a:xfrm>
          <a:prstGeom prst="rect">
            <a:avLst/>
          </a:prstGeom>
        </p:spPr>
        <p:txBody>
          <a:bodyPr wrap="square">
            <a:spAutoFit/>
          </a:bodyPr>
          <a:lstStyle/>
          <a:p>
            <a:pPr algn="ctr"/>
            <a:r>
              <a:rPr lang="en-GB" sz="2400" b="1" dirty="0" smtClean="0"/>
              <a:t>Secondary Storage</a:t>
            </a:r>
            <a:endParaRPr lang="en-US" sz="2400" b="1" dirty="0" smtClean="0"/>
          </a:p>
          <a:p>
            <a:endParaRPr lang="en-US" dirty="0"/>
          </a:p>
          <a:p>
            <a:endParaRPr lang="en-US" dirty="0" smtClean="0"/>
          </a:p>
          <a:p>
            <a:r>
              <a:rPr lang="en-US" dirty="0" smtClean="0"/>
              <a:t>Secondary storage covers technologies used to store data with access times far longer than  those of cache and DRAM.</a:t>
            </a:r>
          </a:p>
          <a:p>
            <a:endParaRPr lang="en-US" dirty="0"/>
          </a:p>
          <a:p>
            <a:r>
              <a:rPr lang="en-US" dirty="0" smtClean="0"/>
              <a:t>Secondary storage systems generally have capacities far greater than main stores; for example, </a:t>
            </a:r>
            <a:r>
              <a:rPr lang="en-US" dirty="0" smtClean="0"/>
              <a:t>2 </a:t>
            </a:r>
            <a:r>
              <a:rPr lang="en-US" dirty="0" smtClean="0"/>
              <a:t>TB hard drive compared with </a:t>
            </a:r>
            <a:r>
              <a:rPr lang="en-US" dirty="0" smtClean="0"/>
              <a:t>8 GB </a:t>
            </a:r>
            <a:r>
              <a:rPr lang="en-US" dirty="0" smtClean="0"/>
              <a:t>DRAM</a:t>
            </a:r>
          </a:p>
          <a:p>
            <a:endParaRPr lang="en-US" dirty="0"/>
          </a:p>
          <a:p>
            <a:r>
              <a:rPr lang="en-US" dirty="0" smtClean="0"/>
              <a:t>Secondary storage uses magnetic and optical storage technologies, although solid state flash technologies are beginning to replace some magnetic based devices.</a:t>
            </a:r>
            <a:endParaRPr lang="en-US" dirty="0"/>
          </a:p>
        </p:txBody>
      </p:sp>
    </p:spTree>
    <p:extLst>
      <p:ext uri="{BB962C8B-B14F-4D97-AF65-F5344CB8AC3E}">
        <p14:creationId xmlns:p14="http://schemas.microsoft.com/office/powerpoint/2010/main" val="3269527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11\87046-1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07719"/>
            <a:ext cx="7869587"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14400"/>
            <a:ext cx="8458200" cy="2862322"/>
          </a:xfrm>
          <a:prstGeom prst="rect">
            <a:avLst/>
          </a:prstGeom>
        </p:spPr>
        <p:txBody>
          <a:bodyPr wrap="square">
            <a:spAutoFit/>
          </a:bodyPr>
          <a:lstStyle/>
          <a:p>
            <a:r>
              <a:rPr lang="en-US" dirty="0"/>
              <a:t>An alternative to horizontal magnetization is the vertical or perpendicular magnetization of Figure 11.9 in which the magnetic domains are magnetized at right angles to the surface of the recording medium. </a:t>
            </a:r>
            <a:endParaRPr lang="en-US" dirty="0" smtClean="0"/>
          </a:p>
          <a:p>
            <a:endParaRPr lang="en-US" dirty="0"/>
          </a:p>
          <a:p>
            <a:r>
              <a:rPr lang="en-US" dirty="0" smtClean="0"/>
              <a:t>Perpendicular </a:t>
            </a:r>
            <a:r>
              <a:rPr lang="en-US" dirty="0"/>
              <a:t>recording reduces the demagnetizing influences of adjacent bits because they are oriented so they do not oppose each other; they form part of a closed magnetic field</a:t>
            </a:r>
            <a:r>
              <a:rPr lang="en-US" dirty="0" smtClean="0"/>
              <a:t>.</a:t>
            </a:r>
          </a:p>
          <a:p>
            <a:endParaRPr lang="en-US" dirty="0" smtClean="0"/>
          </a:p>
          <a:p>
            <a:r>
              <a:rPr lang="en-US" dirty="0" smtClean="0"/>
              <a:t>A </a:t>
            </a:r>
            <a:r>
              <a:rPr lang="en-US" dirty="0"/>
              <a:t>different write head </a:t>
            </a:r>
            <a:r>
              <a:rPr lang="en-US" dirty="0" smtClean="0"/>
              <a:t>structure is </a:t>
            </a:r>
            <a:r>
              <a:rPr lang="en-US" dirty="0"/>
              <a:t>required for writing. A so-called monopole head is required to write magnetic transitions vertically within the media</a:t>
            </a:r>
            <a:r>
              <a:rPr lang="en-US" dirty="0" smtClean="0"/>
              <a:t>.</a:t>
            </a:r>
            <a:endParaRPr lang="en-US" dirty="0"/>
          </a:p>
        </p:txBody>
      </p:sp>
    </p:spTree>
    <p:extLst>
      <p:ext uri="{BB962C8B-B14F-4D97-AF65-F5344CB8AC3E}">
        <p14:creationId xmlns:p14="http://schemas.microsoft.com/office/powerpoint/2010/main" val="3122258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11\87046-1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5" y="4572000"/>
            <a:ext cx="7869587"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7655" y="685800"/>
            <a:ext cx="8077200" cy="3416320"/>
          </a:xfrm>
          <a:prstGeom prst="rect">
            <a:avLst/>
          </a:prstGeom>
        </p:spPr>
        <p:txBody>
          <a:bodyPr wrap="square">
            <a:spAutoFit/>
          </a:bodyPr>
          <a:lstStyle/>
          <a:p>
            <a:r>
              <a:rPr lang="en-US" dirty="0"/>
              <a:t>The proximity of the tiny magnetic particles to each other tends to demagnetize adjacent particles. </a:t>
            </a:r>
            <a:endParaRPr lang="en-US" dirty="0" smtClean="0"/>
          </a:p>
          <a:p>
            <a:endParaRPr lang="en-US" dirty="0"/>
          </a:p>
          <a:p>
            <a:r>
              <a:rPr lang="en-US" dirty="0" smtClean="0"/>
              <a:t>Figure </a:t>
            </a:r>
            <a:r>
              <a:rPr lang="en-US" dirty="0"/>
              <a:t>11.10 illustrates a means of reducing the size of vertical particles without demagnetization developed by Fujitsu. </a:t>
            </a:r>
            <a:endParaRPr lang="en-US" dirty="0" smtClean="0"/>
          </a:p>
          <a:p>
            <a:endParaRPr lang="en-US" dirty="0"/>
          </a:p>
          <a:p>
            <a:r>
              <a:rPr lang="en-US" dirty="0" smtClean="0"/>
              <a:t>This </a:t>
            </a:r>
            <a:r>
              <a:rPr lang="en-US" dirty="0"/>
              <a:t>technology can provide an eight-fold increase in areal density over conventional techniques and permit densities in the region of 50 Gb/cm</a:t>
            </a:r>
            <a:r>
              <a:rPr lang="en-US" baseline="30000" dirty="0"/>
              <a:t>2</a:t>
            </a:r>
            <a:r>
              <a:rPr lang="en-US" dirty="0"/>
              <a:t>. By about 2000 esoteric magnetic media with areal densities approaching 700 Gb/cm</a:t>
            </a:r>
            <a:r>
              <a:rPr lang="en-US" baseline="30000" dirty="0"/>
              <a:t>2</a:t>
            </a:r>
            <a:r>
              <a:rPr lang="en-US" dirty="0"/>
              <a:t> (100 Gb/in</a:t>
            </a:r>
            <a:r>
              <a:rPr lang="en-US" baseline="30000" dirty="0"/>
              <a:t>2</a:t>
            </a:r>
            <a:r>
              <a:rPr lang="en-US" dirty="0"/>
              <a:t>) were being proposed. </a:t>
            </a:r>
            <a:endParaRPr lang="en-US" dirty="0" smtClean="0"/>
          </a:p>
          <a:p>
            <a:endParaRPr lang="en-US" dirty="0"/>
          </a:p>
          <a:p>
            <a:r>
              <a:rPr lang="en-US" dirty="0" smtClean="0"/>
              <a:t>By </a:t>
            </a:r>
            <a:r>
              <a:rPr lang="en-US" dirty="0"/>
              <a:t>2011 disks with area densities of over 700 Gb/in</a:t>
            </a:r>
            <a:r>
              <a:rPr lang="en-US" baseline="30000" dirty="0"/>
              <a:t>2</a:t>
            </a:r>
            <a:r>
              <a:rPr lang="en-US" dirty="0"/>
              <a:t> were being </a:t>
            </a:r>
            <a:r>
              <a:rPr lang="en-US" i="1" dirty="0"/>
              <a:t>sold</a:t>
            </a:r>
            <a:r>
              <a:rPr lang="en-US" dirty="0"/>
              <a:t>.</a:t>
            </a:r>
          </a:p>
        </p:txBody>
      </p:sp>
    </p:spTree>
    <p:extLst>
      <p:ext uri="{BB962C8B-B14F-4D97-AF65-F5344CB8AC3E}">
        <p14:creationId xmlns:p14="http://schemas.microsoft.com/office/powerpoint/2010/main" val="277088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11\87046-11-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40" y="3276600"/>
            <a:ext cx="7757635"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85800"/>
            <a:ext cx="8153400" cy="1754326"/>
          </a:xfrm>
          <a:prstGeom prst="rect">
            <a:avLst/>
          </a:prstGeom>
        </p:spPr>
        <p:txBody>
          <a:bodyPr wrap="square">
            <a:spAutoFit/>
          </a:bodyPr>
          <a:lstStyle/>
          <a:p>
            <a:r>
              <a:rPr lang="en-US" dirty="0"/>
              <a:t>One approach to delaying the inevitable effects of </a:t>
            </a:r>
            <a:r>
              <a:rPr lang="en-US" dirty="0" err="1"/>
              <a:t>superparamagnetism</a:t>
            </a:r>
            <a:r>
              <a:rPr lang="en-US" dirty="0"/>
              <a:t> is to modify the media’s magnetic properties by increasing the energy barrier required to reverse the state of a grain. </a:t>
            </a:r>
            <a:endParaRPr lang="en-US" dirty="0" smtClean="0"/>
          </a:p>
          <a:p>
            <a:endParaRPr lang="en-US" dirty="0"/>
          </a:p>
          <a:p>
            <a:r>
              <a:rPr lang="en-US" dirty="0" smtClean="0"/>
              <a:t>The </a:t>
            </a:r>
            <a:r>
              <a:rPr lang="en-US" dirty="0"/>
              <a:t>arrangement in Figure 11.10 uses a layer of magnetically soft material beneath the magnetic recording surface.</a:t>
            </a:r>
          </a:p>
        </p:txBody>
      </p:sp>
    </p:spTree>
    <p:extLst>
      <p:ext uri="{BB962C8B-B14F-4D97-AF65-F5344CB8AC3E}">
        <p14:creationId xmlns:p14="http://schemas.microsoft.com/office/powerpoint/2010/main" val="3516091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E:\CengageBook\CengageLectureNotesWebsite\Clements 1e JPG_files\ch11\87046-1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83" y="4267199"/>
            <a:ext cx="3878317" cy="21743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3421" y="685800"/>
            <a:ext cx="8229600" cy="3416320"/>
          </a:xfrm>
          <a:prstGeom prst="rect">
            <a:avLst/>
          </a:prstGeom>
        </p:spPr>
        <p:txBody>
          <a:bodyPr wrap="square">
            <a:spAutoFit/>
          </a:bodyPr>
          <a:lstStyle/>
          <a:p>
            <a:r>
              <a:rPr lang="en-US" b="1" dirty="0"/>
              <a:t>Principles of Data Recording on Disk</a:t>
            </a:r>
            <a:endParaRPr lang="en-US" dirty="0"/>
          </a:p>
          <a:p>
            <a:r>
              <a:rPr lang="en-US" dirty="0"/>
              <a:t> </a:t>
            </a:r>
          </a:p>
          <a:p>
            <a:r>
              <a:rPr lang="en-US" dirty="0"/>
              <a:t>The next step is to look at how data is stored on a disk and how the recording and playback process works. Figure 11.11 shows how data is arranged on the surface of a disk. </a:t>
            </a:r>
            <a:endParaRPr lang="en-US" dirty="0" smtClean="0"/>
          </a:p>
          <a:p>
            <a:endParaRPr lang="en-US" dirty="0"/>
          </a:p>
          <a:p>
            <a:r>
              <a:rPr lang="en-US" dirty="0" smtClean="0"/>
              <a:t>The </a:t>
            </a:r>
            <a:r>
              <a:rPr lang="en-US" dirty="0"/>
              <a:t>read/write head </a:t>
            </a:r>
            <a:r>
              <a:rPr lang="en-US" i="1" dirty="0" smtClean="0"/>
              <a:t>steps</a:t>
            </a:r>
            <a:r>
              <a:rPr lang="en-US" dirty="0" smtClean="0"/>
              <a:t> </a:t>
            </a:r>
            <a:r>
              <a:rPr lang="en-US" dirty="0"/>
              <a:t>in towards the center or out towards the periphery. As the disk rotates, the head describes a circle, called a </a:t>
            </a:r>
            <a:r>
              <a:rPr lang="en-US" i="1" dirty="0"/>
              <a:t>track</a:t>
            </a:r>
            <a:r>
              <a:rPr lang="en-US" dirty="0"/>
              <a:t>. </a:t>
            </a:r>
            <a:endParaRPr lang="en-US" dirty="0" smtClean="0"/>
          </a:p>
          <a:p>
            <a:endParaRPr lang="en-US" dirty="0"/>
          </a:p>
          <a:p>
            <a:r>
              <a:rPr lang="en-US" dirty="0" smtClean="0"/>
              <a:t>A </a:t>
            </a:r>
            <a:r>
              <a:rPr lang="en-US" dirty="0"/>
              <a:t>track is too large a unit of data to be practical, so the track is divided into individual </a:t>
            </a:r>
            <a:r>
              <a:rPr lang="en-US" i="1" dirty="0"/>
              <a:t>sectors</a:t>
            </a:r>
            <a:r>
              <a:rPr lang="en-US" dirty="0"/>
              <a:t>. A sector is the smallest unit of data that can be read from or written to the disk. </a:t>
            </a:r>
          </a:p>
        </p:txBody>
      </p:sp>
    </p:spTree>
    <p:extLst>
      <p:ext uri="{BB962C8B-B14F-4D97-AF65-F5344CB8AC3E}">
        <p14:creationId xmlns:p14="http://schemas.microsoft.com/office/powerpoint/2010/main" val="1929049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E:\CengageBook\CengageLectureNotesWebsite\Clements 1e JPG_files\ch11\87046-1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69" y="3346833"/>
            <a:ext cx="5746531" cy="32216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3421" y="685800"/>
            <a:ext cx="8229600" cy="2585323"/>
          </a:xfrm>
          <a:prstGeom prst="rect">
            <a:avLst/>
          </a:prstGeom>
        </p:spPr>
        <p:txBody>
          <a:bodyPr wrap="square">
            <a:spAutoFit/>
          </a:bodyPr>
          <a:lstStyle/>
          <a:p>
            <a:r>
              <a:rPr lang="en-US" dirty="0" smtClean="0"/>
              <a:t>The </a:t>
            </a:r>
            <a:r>
              <a:rPr lang="en-US" dirty="0"/>
              <a:t>structure of data on a disk has important implications for the performance of disk drives. </a:t>
            </a:r>
            <a:endParaRPr lang="en-US" dirty="0" smtClean="0"/>
          </a:p>
          <a:p>
            <a:endParaRPr lang="en-US" dirty="0"/>
          </a:p>
          <a:p>
            <a:r>
              <a:rPr lang="en-US" dirty="0" smtClean="0"/>
              <a:t>Consider the </a:t>
            </a:r>
            <a:r>
              <a:rPr lang="en-US" i="1" dirty="0"/>
              <a:t>granularity</a:t>
            </a:r>
            <a:r>
              <a:rPr lang="en-US" dirty="0"/>
              <a:t> of data; small sectors are inefficient because a large file would take up many sectors, each of which has an overhead. </a:t>
            </a:r>
            <a:endParaRPr lang="en-US" dirty="0" smtClean="0"/>
          </a:p>
          <a:p>
            <a:endParaRPr lang="en-US" dirty="0"/>
          </a:p>
          <a:p>
            <a:r>
              <a:rPr lang="en-US" dirty="0" smtClean="0"/>
              <a:t>Large sectors </a:t>
            </a:r>
            <a:r>
              <a:rPr lang="en-US" dirty="0"/>
              <a:t>are inefficient if you wish to store small units of data; for example, if sectors were 8 KB and you were using a lot of 3 KB files, each sector would waste 5 KB. Typical disk drive sectors are 512 bytes.</a:t>
            </a:r>
          </a:p>
        </p:txBody>
      </p:sp>
    </p:spTree>
    <p:extLst>
      <p:ext uri="{BB962C8B-B14F-4D97-AF65-F5344CB8AC3E}">
        <p14:creationId xmlns:p14="http://schemas.microsoft.com/office/powerpoint/2010/main" val="39070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533400" y="381000"/>
            <a:ext cx="7543800" cy="58674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000" b="1" dirty="0">
                <a:solidFill>
                  <a:schemeClr val="bg1"/>
                </a:solidFill>
                <a:effectLst/>
                <a:latin typeface="Arial"/>
                <a:ea typeface="Times New Roman"/>
              </a:rPr>
              <a:t>Platter Size</a:t>
            </a:r>
            <a:endParaRPr lang="en-US" sz="2000" dirty="0">
              <a:solidFill>
                <a:schemeClr val="bg1"/>
              </a:solidFill>
              <a:effectLst/>
              <a:latin typeface="Times New Roman"/>
              <a:ea typeface="Times New Roman"/>
            </a:endParaRPr>
          </a:p>
          <a:p>
            <a:pPr marL="0" marR="0">
              <a:spcBef>
                <a:spcPts val="0"/>
              </a:spcBef>
              <a:spcAft>
                <a:spcPts val="0"/>
              </a:spcAft>
              <a:tabLst>
                <a:tab pos="285750" algn="l"/>
              </a:tabLs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tabLst>
                <a:tab pos="285750" algn="l"/>
              </a:tabLst>
            </a:pPr>
            <a:r>
              <a:rPr lang="en-US" sz="2000" dirty="0">
                <a:solidFill>
                  <a:schemeClr val="bg1"/>
                </a:solidFill>
                <a:effectLst/>
                <a:latin typeface="Arial"/>
                <a:ea typeface="Times New Roman"/>
              </a:rPr>
              <a:t>The standard hard disk in a PC is called a 3.5 inch drive. </a:t>
            </a:r>
            <a:endParaRPr lang="en-US" sz="2000" dirty="0" smtClean="0">
              <a:solidFill>
                <a:schemeClr val="bg1"/>
              </a:solidFill>
              <a:effectLst/>
              <a:latin typeface="Arial"/>
              <a:ea typeface="Times New Roman"/>
            </a:endParaRPr>
          </a:p>
          <a:p>
            <a:pPr marL="0" marR="0">
              <a:spcBef>
                <a:spcPts val="0"/>
              </a:spcBef>
              <a:spcAft>
                <a:spcPts val="0"/>
              </a:spcAft>
              <a:tabLst>
                <a:tab pos="285750" algn="l"/>
              </a:tabLst>
            </a:pPr>
            <a:endParaRPr lang="en-US" sz="2000" dirty="0">
              <a:solidFill>
                <a:schemeClr val="bg1"/>
              </a:solidFill>
              <a:latin typeface="Arial"/>
              <a:ea typeface="Times New Roman"/>
            </a:endParaRPr>
          </a:p>
          <a:p>
            <a:pPr marL="0" marR="0">
              <a:spcBef>
                <a:spcPts val="0"/>
              </a:spcBef>
              <a:spcAft>
                <a:spcPts val="0"/>
              </a:spcAft>
              <a:tabLst>
                <a:tab pos="285750" algn="l"/>
              </a:tabLst>
            </a:pPr>
            <a:r>
              <a:rPr lang="en-US" sz="2000" dirty="0" smtClean="0">
                <a:solidFill>
                  <a:schemeClr val="bg1"/>
                </a:solidFill>
                <a:effectLst/>
                <a:latin typeface="Arial"/>
                <a:ea typeface="Times New Roman"/>
              </a:rPr>
              <a:t>You </a:t>
            </a:r>
            <a:r>
              <a:rPr lang="en-US" sz="2000" dirty="0">
                <a:solidFill>
                  <a:schemeClr val="bg1"/>
                </a:solidFill>
                <a:effectLst/>
                <a:latin typeface="Arial"/>
                <a:ea typeface="Times New Roman"/>
              </a:rPr>
              <a:t>would expect the platter to be less than 3.5 inches. </a:t>
            </a:r>
            <a:endParaRPr lang="en-US" sz="2000" dirty="0" smtClean="0">
              <a:solidFill>
                <a:schemeClr val="bg1"/>
              </a:solidFill>
              <a:effectLst/>
              <a:latin typeface="Arial"/>
              <a:ea typeface="Times New Roman"/>
            </a:endParaRPr>
          </a:p>
          <a:p>
            <a:pPr marL="0" marR="0">
              <a:spcBef>
                <a:spcPts val="0"/>
              </a:spcBef>
              <a:spcAft>
                <a:spcPts val="0"/>
              </a:spcAft>
              <a:tabLst>
                <a:tab pos="285750" algn="l"/>
              </a:tabLst>
            </a:pPr>
            <a:endParaRPr lang="en-US" sz="2000" dirty="0">
              <a:solidFill>
                <a:schemeClr val="bg1"/>
              </a:solidFill>
              <a:latin typeface="Arial"/>
              <a:ea typeface="Times New Roman"/>
            </a:endParaRPr>
          </a:p>
          <a:p>
            <a:pPr marL="0" marR="0">
              <a:spcBef>
                <a:spcPts val="0"/>
              </a:spcBef>
              <a:spcAft>
                <a:spcPts val="0"/>
              </a:spcAft>
              <a:tabLst>
                <a:tab pos="285750" algn="l"/>
              </a:tabLst>
            </a:pPr>
            <a:r>
              <a:rPr lang="en-US" sz="2000" dirty="0" smtClean="0">
                <a:solidFill>
                  <a:schemeClr val="bg1"/>
                </a:solidFill>
                <a:effectLst/>
                <a:latin typeface="Arial"/>
                <a:ea typeface="Times New Roman"/>
              </a:rPr>
              <a:t>It </a:t>
            </a:r>
            <a:r>
              <a:rPr lang="en-US" sz="2000" dirty="0">
                <a:solidFill>
                  <a:schemeClr val="bg1"/>
                </a:solidFill>
                <a:effectLst/>
                <a:latin typeface="Arial"/>
                <a:ea typeface="Times New Roman"/>
              </a:rPr>
              <a:t>isn’t. </a:t>
            </a:r>
            <a:endParaRPr lang="en-US" sz="2000" dirty="0" smtClean="0">
              <a:solidFill>
                <a:schemeClr val="bg1"/>
              </a:solidFill>
              <a:effectLst/>
              <a:latin typeface="Arial"/>
              <a:ea typeface="Times New Roman"/>
            </a:endParaRPr>
          </a:p>
          <a:p>
            <a:pPr marL="0" marR="0">
              <a:spcBef>
                <a:spcPts val="0"/>
              </a:spcBef>
              <a:spcAft>
                <a:spcPts val="0"/>
              </a:spcAft>
              <a:tabLst>
                <a:tab pos="285750" algn="l"/>
              </a:tabLst>
            </a:pPr>
            <a:endParaRPr lang="en-US" sz="2000" dirty="0">
              <a:solidFill>
                <a:schemeClr val="bg1"/>
              </a:solidFill>
              <a:latin typeface="Arial"/>
              <a:ea typeface="Times New Roman"/>
            </a:endParaRPr>
          </a:p>
          <a:p>
            <a:pPr marL="0" marR="0">
              <a:spcBef>
                <a:spcPts val="0"/>
              </a:spcBef>
              <a:spcAft>
                <a:spcPts val="0"/>
              </a:spcAft>
              <a:tabLst>
                <a:tab pos="285750" algn="l"/>
              </a:tabLst>
            </a:pPr>
            <a:r>
              <a:rPr lang="en-US" sz="2000" dirty="0" smtClean="0">
                <a:solidFill>
                  <a:schemeClr val="bg1"/>
                </a:solidFill>
                <a:effectLst/>
                <a:latin typeface="Arial"/>
                <a:ea typeface="Times New Roman"/>
              </a:rPr>
              <a:t>The </a:t>
            </a:r>
            <a:r>
              <a:rPr lang="en-US" sz="2000" dirty="0">
                <a:solidFill>
                  <a:schemeClr val="bg1"/>
                </a:solidFill>
                <a:effectLst/>
                <a:latin typeface="Arial"/>
                <a:ea typeface="Times New Roman"/>
              </a:rPr>
              <a:t>diameter of a platter is 3.75 inches. </a:t>
            </a:r>
            <a:endParaRPr lang="en-US" sz="2000" dirty="0" smtClean="0">
              <a:solidFill>
                <a:schemeClr val="bg1"/>
              </a:solidFill>
              <a:effectLst/>
              <a:latin typeface="Arial"/>
              <a:ea typeface="Times New Roman"/>
            </a:endParaRPr>
          </a:p>
          <a:p>
            <a:pPr marL="0" marR="0">
              <a:spcBef>
                <a:spcPts val="0"/>
              </a:spcBef>
              <a:spcAft>
                <a:spcPts val="0"/>
              </a:spcAft>
              <a:tabLst>
                <a:tab pos="285750" algn="l"/>
              </a:tabLst>
            </a:pPr>
            <a:endParaRPr lang="en-US" sz="2000" dirty="0">
              <a:solidFill>
                <a:schemeClr val="bg1"/>
              </a:solidFill>
              <a:latin typeface="Arial"/>
              <a:ea typeface="Times New Roman"/>
            </a:endParaRPr>
          </a:p>
          <a:p>
            <a:pPr marL="0" marR="0">
              <a:spcBef>
                <a:spcPts val="0"/>
              </a:spcBef>
              <a:spcAft>
                <a:spcPts val="0"/>
              </a:spcAft>
              <a:tabLst>
                <a:tab pos="285750" algn="l"/>
              </a:tabLst>
            </a:pPr>
            <a:r>
              <a:rPr lang="en-US" sz="2000" dirty="0" smtClean="0">
                <a:solidFill>
                  <a:schemeClr val="bg1"/>
                </a:solidFill>
                <a:effectLst/>
                <a:latin typeface="Arial"/>
                <a:ea typeface="Times New Roman"/>
              </a:rPr>
              <a:t>And</a:t>
            </a:r>
            <a:r>
              <a:rPr lang="en-US" sz="2000" dirty="0">
                <a:solidFill>
                  <a:schemeClr val="bg1"/>
                </a:solidFill>
                <a:effectLst/>
                <a:latin typeface="Arial"/>
                <a:ea typeface="Times New Roman"/>
              </a:rPr>
              <a:t>, yes, a 3.5 inch drive isn’t really 3.5 inches wide; it’s four inches wide. </a:t>
            </a:r>
            <a:endParaRPr lang="en-US" sz="2000" dirty="0" smtClean="0">
              <a:solidFill>
                <a:schemeClr val="bg1"/>
              </a:solidFill>
              <a:effectLst/>
              <a:latin typeface="Arial"/>
              <a:ea typeface="Times New Roman"/>
            </a:endParaRPr>
          </a:p>
          <a:p>
            <a:pPr marL="0" marR="0">
              <a:spcBef>
                <a:spcPts val="0"/>
              </a:spcBef>
              <a:spcAft>
                <a:spcPts val="0"/>
              </a:spcAft>
              <a:tabLst>
                <a:tab pos="285750" algn="l"/>
              </a:tabLst>
            </a:pPr>
            <a:endParaRPr lang="en-US" sz="2000" dirty="0">
              <a:solidFill>
                <a:schemeClr val="bg1"/>
              </a:solidFill>
              <a:latin typeface="Arial"/>
              <a:ea typeface="Times New Roman"/>
            </a:endParaRPr>
          </a:p>
          <a:p>
            <a:pPr marL="0" marR="0">
              <a:spcBef>
                <a:spcPts val="0"/>
              </a:spcBef>
              <a:spcAft>
                <a:spcPts val="0"/>
              </a:spcAft>
              <a:tabLst>
                <a:tab pos="285750" algn="l"/>
              </a:tabLst>
            </a:pPr>
            <a:r>
              <a:rPr lang="en-US" sz="2000" dirty="0" smtClean="0">
                <a:solidFill>
                  <a:schemeClr val="bg1"/>
                </a:solidFill>
                <a:effectLst/>
                <a:latin typeface="Arial"/>
                <a:ea typeface="Times New Roman"/>
              </a:rPr>
              <a:t>The </a:t>
            </a:r>
            <a:r>
              <a:rPr lang="en-US" sz="2000" dirty="0">
                <a:solidFill>
                  <a:schemeClr val="bg1"/>
                </a:solidFill>
                <a:effectLst/>
                <a:latin typeface="Arial"/>
                <a:ea typeface="Times New Roman"/>
              </a:rPr>
              <a:t>term 3.5 inches refers to its </a:t>
            </a:r>
            <a:r>
              <a:rPr lang="en-US" sz="2000" i="1" dirty="0">
                <a:solidFill>
                  <a:schemeClr val="bg1"/>
                </a:solidFill>
                <a:effectLst/>
                <a:latin typeface="Arial"/>
                <a:ea typeface="Times New Roman"/>
              </a:rPr>
              <a:t>form factor</a:t>
            </a:r>
            <a:r>
              <a:rPr lang="en-US" sz="2000" dirty="0">
                <a:solidFill>
                  <a:schemeClr val="bg1"/>
                </a:solidFill>
                <a:effectLst/>
                <a:latin typeface="Arial"/>
                <a:ea typeface="Times New Roman"/>
              </a:rPr>
              <a:t> and not its physical width.</a:t>
            </a:r>
            <a:endParaRPr lang="en-US" sz="2000" dirty="0">
              <a:solidFill>
                <a:schemeClr val="bg1"/>
              </a:solidFill>
              <a:effectLst/>
              <a:latin typeface="Times New Roman"/>
              <a:ea typeface="Times New Roman"/>
            </a:endParaRPr>
          </a:p>
        </p:txBody>
      </p:sp>
    </p:spTree>
    <p:extLst>
      <p:ext uri="{BB962C8B-B14F-4D97-AF65-F5344CB8AC3E}">
        <p14:creationId xmlns:p14="http://schemas.microsoft.com/office/powerpoint/2010/main" val="1166048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3314" name="Picture 2" descr="E:\CengageBook\CengageLectureNotesWebsite\Clements 1e JPG_files\ch11\87046-1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6400800" cy="3189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3400"/>
            <a:ext cx="8153400" cy="2585323"/>
          </a:xfrm>
          <a:prstGeom prst="rect">
            <a:avLst/>
          </a:prstGeom>
        </p:spPr>
        <p:txBody>
          <a:bodyPr wrap="square">
            <a:spAutoFit/>
          </a:bodyPr>
          <a:lstStyle/>
          <a:p>
            <a:r>
              <a:rPr lang="en-US" dirty="0" smtClean="0"/>
              <a:t>To reduce </a:t>
            </a:r>
            <a:r>
              <a:rPr lang="en-US" dirty="0"/>
              <a:t>the physical size of a disk drive and increase its data capacity, disk manufacturers </a:t>
            </a:r>
            <a:r>
              <a:rPr lang="en-US" dirty="0" smtClean="0"/>
              <a:t>co-locate </a:t>
            </a:r>
            <a:r>
              <a:rPr lang="en-US" dirty="0"/>
              <a:t>several platters on the same spindle and the read/write heads that read each surface are connected to the same actuator so that all heads step in or out together. </a:t>
            </a:r>
            <a:endParaRPr lang="en-US" dirty="0" smtClean="0"/>
          </a:p>
          <a:p>
            <a:endParaRPr lang="en-US" dirty="0"/>
          </a:p>
          <a:p>
            <a:r>
              <a:rPr lang="en-US" dirty="0" smtClean="0"/>
              <a:t>Early </a:t>
            </a:r>
            <a:r>
              <a:rPr lang="en-US" dirty="0"/>
              <a:t>disk drives didn’t use the top- and bottom-most surfaces to store data and the arrangement of Figure 11.12 has four surfaces. </a:t>
            </a:r>
            <a:endParaRPr lang="en-US" dirty="0" smtClean="0"/>
          </a:p>
          <a:p>
            <a:endParaRPr lang="en-US" dirty="0"/>
          </a:p>
          <a:p>
            <a:r>
              <a:rPr lang="en-US" dirty="0" smtClean="0"/>
              <a:t>However</a:t>
            </a:r>
            <a:r>
              <a:rPr lang="en-US" dirty="0"/>
              <a:t>, modern disk drives use all surfaces </a:t>
            </a:r>
            <a:r>
              <a:rPr lang="en-US" dirty="0" smtClean="0"/>
              <a:t>.</a:t>
            </a:r>
            <a:endParaRPr lang="en-US" dirty="0"/>
          </a:p>
        </p:txBody>
      </p:sp>
    </p:spTree>
    <p:extLst>
      <p:ext uri="{BB962C8B-B14F-4D97-AF65-F5344CB8AC3E}">
        <p14:creationId xmlns:p14="http://schemas.microsoft.com/office/powerpoint/2010/main" val="2903725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4338" name="Picture 2" descr="E:\CengageBook\CengageLectureNotesWebsite\Clements 1e JPG_files\ch11\87046-11-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7267"/>
            <a:ext cx="5005524" cy="630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79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11\87046-1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199"/>
            <a:ext cx="5715000" cy="3691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838200"/>
            <a:ext cx="8229600" cy="2031325"/>
          </a:xfrm>
          <a:prstGeom prst="rect">
            <a:avLst/>
          </a:prstGeom>
        </p:spPr>
        <p:txBody>
          <a:bodyPr wrap="square">
            <a:spAutoFit/>
          </a:bodyPr>
          <a:lstStyle/>
          <a:p>
            <a:r>
              <a:rPr lang="en-US" dirty="0"/>
              <a:t>Figure 11.14 illustrates the way in which the surface-head gap has been reduced between 1993 and 2004. </a:t>
            </a:r>
            <a:endParaRPr lang="en-US" dirty="0" smtClean="0"/>
          </a:p>
          <a:p>
            <a:endParaRPr lang="en-US" dirty="0"/>
          </a:p>
          <a:p>
            <a:r>
              <a:rPr lang="en-US" dirty="0" smtClean="0"/>
              <a:t>The </a:t>
            </a:r>
            <a:r>
              <a:rPr lang="en-US" dirty="0"/>
              <a:t>improvement is somewhat under an order of magnitude with contemporary heads tracking a disk surface at a height of about 10 nm (i.e., 10</a:t>
            </a:r>
            <a:r>
              <a:rPr lang="en-US" baseline="30000" dirty="0"/>
              <a:t>-8</a:t>
            </a:r>
            <a:r>
              <a:rPr lang="en-US" dirty="0"/>
              <a:t> m), an unimaginably small gap.</a:t>
            </a:r>
          </a:p>
          <a:p>
            <a:r>
              <a:rPr lang="en-US" dirty="0"/>
              <a:t> </a:t>
            </a:r>
          </a:p>
        </p:txBody>
      </p:sp>
    </p:spTree>
    <p:extLst>
      <p:ext uri="{BB962C8B-B14F-4D97-AF65-F5344CB8AC3E}">
        <p14:creationId xmlns:p14="http://schemas.microsoft.com/office/powerpoint/2010/main" val="3700116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6386" name="Picture 2" descr="E:\CengageBook\CengageLectureNotesWebsite\Clements 1e JPG_files\ch11\87046-11-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6" y="3505199"/>
            <a:ext cx="7409793" cy="2930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914400"/>
            <a:ext cx="8001000" cy="2308324"/>
          </a:xfrm>
          <a:prstGeom prst="rect">
            <a:avLst/>
          </a:prstGeom>
        </p:spPr>
        <p:txBody>
          <a:bodyPr wrap="square">
            <a:spAutoFit/>
          </a:bodyPr>
          <a:lstStyle/>
          <a:p>
            <a:r>
              <a:rPr lang="en-US" dirty="0"/>
              <a:t>Should the head fail to follow the surface of a disk and hit the surface at about 50 mph, it damages the magnetic coating and destroys data. Such an event is called a </a:t>
            </a:r>
            <a:r>
              <a:rPr lang="en-US" i="1" dirty="0"/>
              <a:t>head crash</a:t>
            </a:r>
            <a:r>
              <a:rPr lang="en-US" dirty="0"/>
              <a:t>, and is the origin of the term now used to indicate any sudden and catastrophic computer system failure. </a:t>
            </a:r>
            <a:endParaRPr lang="en-US" dirty="0" smtClean="0"/>
          </a:p>
          <a:p>
            <a:endParaRPr lang="en-US" dirty="0"/>
          </a:p>
          <a:p>
            <a:r>
              <a:rPr lang="en-US" dirty="0" smtClean="0"/>
              <a:t>Figure </a:t>
            </a:r>
            <a:r>
              <a:rPr lang="en-US" dirty="0"/>
              <a:t>11.15 gives </a:t>
            </a:r>
            <a:r>
              <a:rPr lang="en-US" dirty="0" smtClean="0"/>
              <a:t>ad illustration </a:t>
            </a:r>
            <a:r>
              <a:rPr lang="en-US" dirty="0"/>
              <a:t>of just how small the read/write head to surface gap is. On the same scale we have the gap together with a human hair, a smoke particle, and a fingerprint. </a:t>
            </a:r>
          </a:p>
        </p:txBody>
      </p:sp>
    </p:spTree>
    <p:extLst>
      <p:ext uri="{BB962C8B-B14F-4D97-AF65-F5344CB8AC3E}">
        <p14:creationId xmlns:p14="http://schemas.microsoft.com/office/powerpoint/2010/main" val="3240905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1"/>
          <p:cNvSpPr>
            <a:spLocks noChangeArrowheads="1"/>
          </p:cNvSpPr>
          <p:nvPr/>
        </p:nvSpPr>
        <p:spPr bwMode="auto">
          <a:xfrm>
            <a:off x="304800" y="1611365"/>
            <a:ext cx="8153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lang="en-US" dirty="0"/>
              <a:t>IBM shipped the first disk drive in 1956 as part of the 305 RAMAC system. </a:t>
            </a:r>
            <a:endParaRPr lang="en-US" dirty="0" smtClean="0"/>
          </a:p>
          <a:p>
            <a:pPr marR="0" lvl="0" algn="just" defTabSz="914400" rtl="0" eaLnBrk="1" fontAlgn="base" latinLnBrk="0" hangingPunct="1">
              <a:lnSpc>
                <a:spcPct val="100000"/>
              </a:lnSpc>
              <a:spcBef>
                <a:spcPct val="0"/>
              </a:spcBef>
              <a:spcAft>
                <a:spcPct val="0"/>
              </a:spcAft>
              <a:buClrTx/>
              <a:buSzTx/>
              <a:buFontTx/>
              <a:buNone/>
              <a:tabLst/>
            </a:pPr>
            <a:endParaRPr lang="en-US" dirty="0"/>
          </a:p>
          <a:p>
            <a:pPr marR="0" lvl="0" algn="just" defTabSz="914400" rtl="0" eaLnBrk="1" fontAlgn="base" latinLnBrk="0" hangingPunct="1">
              <a:lnSpc>
                <a:spcPct val="100000"/>
              </a:lnSpc>
              <a:spcBef>
                <a:spcPct val="0"/>
              </a:spcBef>
              <a:spcAft>
                <a:spcPct val="0"/>
              </a:spcAft>
              <a:buClrTx/>
              <a:buSzTx/>
              <a:buFontTx/>
              <a:buNone/>
              <a:tabLst/>
            </a:pPr>
            <a:r>
              <a:rPr lang="en-US" dirty="0" smtClean="0"/>
              <a:t>Its </a:t>
            </a:r>
            <a:r>
              <a:rPr lang="en-US" dirty="0"/>
              <a:t>platter was 24 inches in diameter; it had a capacity of 5 MB, was larger than a washing machine and cost thousands of dollars. </a:t>
            </a:r>
            <a:endParaRPr lang="en-US" dirty="0" smtClean="0"/>
          </a:p>
          <a:p>
            <a:pPr marR="0" lvl="0" algn="just" defTabSz="914400" rtl="0" eaLnBrk="1" fontAlgn="base" latinLnBrk="0" hangingPunct="1">
              <a:lnSpc>
                <a:spcPct val="100000"/>
              </a:lnSpc>
              <a:spcBef>
                <a:spcPct val="0"/>
              </a:spcBef>
              <a:spcAft>
                <a:spcPct val="0"/>
              </a:spcAft>
              <a:buClrTx/>
              <a:buSzTx/>
              <a:buFontTx/>
              <a:buNone/>
              <a:tabLst/>
            </a:pPr>
            <a:endParaRPr lang="en-US" dirty="0"/>
          </a:p>
          <a:p>
            <a:pPr marR="0" lvl="0" algn="just" defTabSz="914400" rtl="0" eaLnBrk="1" fontAlgn="base" latinLnBrk="0" hangingPunct="1">
              <a:lnSpc>
                <a:spcPct val="100000"/>
              </a:lnSpc>
              <a:spcBef>
                <a:spcPct val="0"/>
              </a:spcBef>
              <a:spcAft>
                <a:spcPct val="0"/>
              </a:spcAft>
              <a:buClrTx/>
              <a:buSzTx/>
              <a:buFontTx/>
              <a:buNone/>
              <a:tabLst/>
            </a:pPr>
            <a:r>
              <a:rPr lang="en-US" dirty="0" smtClean="0"/>
              <a:t>By </a:t>
            </a:r>
            <a:r>
              <a:rPr lang="en-US" dirty="0"/>
              <a:t>1983 the first PC disk drive was introduced by Seagate which also stored 5 MB but cost a mere $1,500 and just managed to fit inside a PC. </a:t>
            </a:r>
            <a:endParaRPr lang="en-US" dirty="0" smtClean="0"/>
          </a:p>
          <a:p>
            <a:pPr marR="0" lvl="0" algn="just" defTabSz="914400" rtl="0" eaLnBrk="1" fontAlgn="base" latinLnBrk="0" hangingPunct="1">
              <a:lnSpc>
                <a:spcPct val="100000"/>
              </a:lnSpc>
              <a:spcBef>
                <a:spcPct val="0"/>
              </a:spcBef>
              <a:spcAft>
                <a:spcPct val="0"/>
              </a:spcAft>
              <a:buClrTx/>
              <a:buSzTx/>
              <a:buFontTx/>
              <a:buNone/>
              <a:tabLst/>
            </a:pPr>
            <a:endParaRPr lang="en-US" dirty="0"/>
          </a:p>
          <a:p>
            <a:pPr marR="0" lvl="0" algn="just" defTabSz="914400" rtl="0" eaLnBrk="1" fontAlgn="base" latinLnBrk="0" hangingPunct="1">
              <a:lnSpc>
                <a:spcPct val="100000"/>
              </a:lnSpc>
              <a:spcBef>
                <a:spcPct val="0"/>
              </a:spcBef>
              <a:spcAft>
                <a:spcPct val="0"/>
              </a:spcAft>
              <a:buClrTx/>
              <a:buSzTx/>
              <a:buFontTx/>
              <a:buNone/>
              <a:tabLst/>
            </a:pPr>
            <a:r>
              <a:rPr lang="en-US" dirty="0" smtClean="0"/>
              <a:t>Today</a:t>
            </a:r>
            <a:r>
              <a:rPr lang="en-US" dirty="0"/>
              <a:t>, hard disk drives have capacities of 4,000,000 MB and some cost less than $50</a:t>
            </a:r>
            <a:r>
              <a:rPr lang="en-US" dirty="0" smtClean="0"/>
              <a:t>.</a:t>
            </a:r>
            <a:endParaRPr lang="en-US" dirty="0"/>
          </a:p>
        </p:txBody>
      </p:sp>
    </p:spTree>
    <p:extLst>
      <p:ext uri="{BB962C8B-B14F-4D97-AF65-F5344CB8AC3E}">
        <p14:creationId xmlns:p14="http://schemas.microsoft.com/office/powerpoint/2010/main" val="288926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7410" name="Picture 2" descr="E:\CengageBook\CengageLectureNotesWebsite\Clements 1e JPG_files\ch11\87046-11-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26" y="762000"/>
            <a:ext cx="7567274" cy="545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0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8434" name="Picture 2" descr="E:\CengageBook\CengageLectureNotesWebsite\Clements 1e JPG_files\ch11\87046-11-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3973"/>
            <a:ext cx="6799243" cy="3305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534400" cy="2585323"/>
          </a:xfrm>
          <a:prstGeom prst="rect">
            <a:avLst/>
          </a:prstGeom>
        </p:spPr>
        <p:txBody>
          <a:bodyPr wrap="square">
            <a:spAutoFit/>
          </a:bodyPr>
          <a:lstStyle/>
          <a:p>
            <a:r>
              <a:rPr lang="en-US" dirty="0"/>
              <a:t>Some platters are made of </a:t>
            </a:r>
            <a:r>
              <a:rPr lang="en-US" dirty="0" smtClean="0"/>
              <a:t> </a:t>
            </a:r>
            <a:r>
              <a:rPr lang="en-US" dirty="0"/>
              <a:t>glass because </a:t>
            </a:r>
            <a:r>
              <a:rPr lang="en-US" dirty="0" smtClean="0"/>
              <a:t>it </a:t>
            </a:r>
            <a:r>
              <a:rPr lang="en-US" dirty="0"/>
              <a:t>is more thermally </a:t>
            </a:r>
            <a:r>
              <a:rPr lang="en-US" dirty="0" smtClean="0"/>
              <a:t>stable, </a:t>
            </a:r>
            <a:r>
              <a:rPr lang="en-US" dirty="0"/>
              <a:t>smoother, and harder than aluminum. Figure 11.17 is a photomicrograph from IBM showing the relative surface smoothness of both aluminum and glass surfaces. </a:t>
            </a:r>
            <a:endParaRPr lang="en-US" dirty="0" smtClean="0"/>
          </a:p>
          <a:p>
            <a:endParaRPr lang="en-US" dirty="0" smtClean="0"/>
          </a:p>
          <a:p>
            <a:r>
              <a:rPr lang="en-US" dirty="0" smtClean="0"/>
              <a:t>Glass </a:t>
            </a:r>
            <a:r>
              <a:rPr lang="en-US" dirty="0"/>
              <a:t>is more rigid than aluminum for the same weight of material. Improved rigidity reduces noise and vibration at high speeds. The rigidity of glass allows platters to be made thinner and lighter which reduces the load on spindle motors. </a:t>
            </a:r>
          </a:p>
        </p:txBody>
      </p:sp>
    </p:spTree>
    <p:extLst>
      <p:ext uri="{BB962C8B-B14F-4D97-AF65-F5344CB8AC3E}">
        <p14:creationId xmlns:p14="http://schemas.microsoft.com/office/powerpoint/2010/main" val="1043495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9458" name="Picture 2" descr="E:\CengageBook\CengageLectureNotesWebsite\Clements 1e JPG_files\ch11\87046-11-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98" y="4379118"/>
            <a:ext cx="6213202" cy="20049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85800"/>
            <a:ext cx="8458200" cy="3416320"/>
          </a:xfrm>
          <a:prstGeom prst="rect">
            <a:avLst/>
          </a:prstGeom>
        </p:spPr>
        <p:txBody>
          <a:bodyPr wrap="square">
            <a:spAutoFit/>
          </a:bodyPr>
          <a:lstStyle/>
          <a:p>
            <a:r>
              <a:rPr lang="en-US" dirty="0"/>
              <a:t>Modern platters contain five or more layers (Figure 11.18). </a:t>
            </a:r>
            <a:endParaRPr lang="en-US" dirty="0" smtClean="0"/>
          </a:p>
          <a:p>
            <a:endParaRPr lang="en-US" dirty="0"/>
          </a:p>
          <a:p>
            <a:r>
              <a:rPr lang="en-US" dirty="0" smtClean="0"/>
              <a:t>The </a:t>
            </a:r>
            <a:r>
              <a:rPr lang="en-US" dirty="0"/>
              <a:t>uppermost layer is a lubricating layer that enhances the durability of the head-disk interface. </a:t>
            </a:r>
            <a:endParaRPr lang="en-US" dirty="0" smtClean="0"/>
          </a:p>
          <a:p>
            <a:endParaRPr lang="en-US" dirty="0"/>
          </a:p>
          <a:p>
            <a:r>
              <a:rPr lang="en-US" dirty="0" smtClean="0"/>
              <a:t>Below </a:t>
            </a:r>
            <a:r>
              <a:rPr lang="en-US" dirty="0"/>
              <a:t>the lubricating layer lies a thin protective carbon-based overcoat. The lubricating layer is about 1 nm thick and the overcoat 15 nm thick. </a:t>
            </a:r>
            <a:endParaRPr lang="en-US" dirty="0" smtClean="0"/>
          </a:p>
          <a:p>
            <a:endParaRPr lang="en-US" dirty="0"/>
          </a:p>
          <a:p>
            <a:r>
              <a:rPr lang="en-US" dirty="0" smtClean="0"/>
              <a:t>The </a:t>
            </a:r>
            <a:r>
              <a:rPr lang="en-US" dirty="0"/>
              <a:t>recording surface consists of two layers; the recording layer (often a compound of cobalt and chromium) and a chromium </a:t>
            </a:r>
            <a:r>
              <a:rPr lang="en-US" dirty="0" err="1"/>
              <a:t>underlayer</a:t>
            </a:r>
            <a:r>
              <a:rPr lang="en-US" dirty="0"/>
              <a:t>. </a:t>
            </a:r>
            <a:endParaRPr lang="en-US" dirty="0" smtClean="0"/>
          </a:p>
          <a:p>
            <a:endParaRPr lang="en-US" dirty="0"/>
          </a:p>
          <a:p>
            <a:r>
              <a:rPr lang="en-US" dirty="0" smtClean="0"/>
              <a:t>A glass </a:t>
            </a:r>
            <a:r>
              <a:rPr lang="en-US" dirty="0"/>
              <a:t>substrate provides the surface that holds these other five layers.</a:t>
            </a:r>
          </a:p>
        </p:txBody>
      </p:sp>
    </p:spTree>
    <p:extLst>
      <p:ext uri="{BB962C8B-B14F-4D97-AF65-F5344CB8AC3E}">
        <p14:creationId xmlns:p14="http://schemas.microsoft.com/office/powerpoint/2010/main" val="3065322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88989"/>
            <a:ext cx="8534400" cy="5078313"/>
          </a:xfrm>
          <a:prstGeom prst="rect">
            <a:avLst/>
          </a:prstGeom>
        </p:spPr>
        <p:txBody>
          <a:bodyPr wrap="square">
            <a:spAutoFit/>
          </a:bodyPr>
          <a:lstStyle/>
          <a:p>
            <a:r>
              <a:rPr lang="en-US" b="1" dirty="0"/>
              <a:t>The GMR Head – a Giant Step in Read Head Technology</a:t>
            </a:r>
            <a:endParaRPr lang="en-US" dirty="0"/>
          </a:p>
          <a:p>
            <a:r>
              <a:rPr lang="en-US" dirty="0"/>
              <a:t> </a:t>
            </a:r>
          </a:p>
          <a:p>
            <a:r>
              <a:rPr lang="en-US" dirty="0"/>
              <a:t>The conventional read head has an important limitation, </a:t>
            </a:r>
            <a:r>
              <a:rPr lang="en-US" i="1" dirty="0"/>
              <a:t>inductance</a:t>
            </a:r>
            <a:r>
              <a:rPr lang="en-US" dirty="0"/>
              <a:t>. In order to detect the changing magnetic flux, the coil round the head requires a lot of turns to pick up sufficient signal. </a:t>
            </a:r>
            <a:endParaRPr lang="en-US" dirty="0" smtClean="0"/>
          </a:p>
          <a:p>
            <a:endParaRPr lang="en-US" dirty="0"/>
          </a:p>
          <a:p>
            <a:r>
              <a:rPr lang="en-US" dirty="0" smtClean="0"/>
              <a:t>Increasing </a:t>
            </a:r>
            <a:r>
              <a:rPr lang="en-US" dirty="0"/>
              <a:t>the number of turns raises the coil’s </a:t>
            </a:r>
            <a:r>
              <a:rPr lang="en-US" i="1" dirty="0"/>
              <a:t>inductance</a:t>
            </a:r>
            <a:r>
              <a:rPr lang="en-US" dirty="0"/>
              <a:t>. Inductance is a property of circuits that resists the rate at which a current changes. </a:t>
            </a:r>
            <a:endParaRPr lang="en-US" dirty="0" smtClean="0"/>
          </a:p>
          <a:p>
            <a:endParaRPr lang="en-US" dirty="0"/>
          </a:p>
          <a:p>
            <a:r>
              <a:rPr lang="en-US" dirty="0" smtClean="0"/>
              <a:t>Increasing </a:t>
            </a:r>
            <a:r>
              <a:rPr lang="en-US" dirty="0"/>
              <a:t>the inductance of a read head reduces the rate at which it can read changes in the magnetic flux at the disk’s </a:t>
            </a:r>
            <a:r>
              <a:rPr lang="en-US" dirty="0" smtClean="0"/>
              <a:t>surface</a:t>
            </a:r>
          </a:p>
          <a:p>
            <a:endParaRPr lang="en-US" dirty="0"/>
          </a:p>
          <a:p>
            <a:r>
              <a:rPr lang="en-US" dirty="0" smtClean="0"/>
              <a:t>Fortunately</a:t>
            </a:r>
            <a:r>
              <a:rPr lang="en-US" dirty="0"/>
              <a:t>, another magnetic property of matter was discovered that made it possible to do away with the inductive read head. </a:t>
            </a:r>
            <a:endParaRPr lang="en-US" dirty="0" smtClean="0"/>
          </a:p>
          <a:p>
            <a:endParaRPr lang="en-US" dirty="0"/>
          </a:p>
          <a:p>
            <a:r>
              <a:rPr lang="en-US" dirty="0" smtClean="0"/>
              <a:t>Moreover</a:t>
            </a:r>
            <a:r>
              <a:rPr lang="en-US" dirty="0"/>
              <a:t>, removing the read head means that head can be optimized for writing.</a:t>
            </a:r>
          </a:p>
          <a:p>
            <a:endParaRPr lang="en-US" dirty="0"/>
          </a:p>
        </p:txBody>
      </p:sp>
    </p:spTree>
    <p:extLst>
      <p:ext uri="{BB962C8B-B14F-4D97-AF65-F5344CB8AC3E}">
        <p14:creationId xmlns:p14="http://schemas.microsoft.com/office/powerpoint/2010/main" val="4265107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1\87046-11-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99683"/>
            <a:ext cx="734686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534400" cy="1754326"/>
          </a:xfrm>
          <a:prstGeom prst="rect">
            <a:avLst/>
          </a:prstGeom>
        </p:spPr>
        <p:txBody>
          <a:bodyPr wrap="square">
            <a:spAutoFit/>
          </a:bodyPr>
          <a:lstStyle/>
          <a:p>
            <a:r>
              <a:rPr lang="en-US" dirty="0" smtClean="0"/>
              <a:t>A </a:t>
            </a:r>
            <a:r>
              <a:rPr lang="en-US" dirty="0"/>
              <a:t>magnetic field causes a tiny change in the electrical resistance of certain materials, a property called the </a:t>
            </a:r>
            <a:r>
              <a:rPr lang="en-US" i="1" dirty="0" err="1"/>
              <a:t>magnetoresistive</a:t>
            </a:r>
            <a:r>
              <a:rPr lang="en-US" dirty="0"/>
              <a:t> effect, MR. </a:t>
            </a:r>
            <a:endParaRPr lang="en-US" dirty="0" smtClean="0"/>
          </a:p>
          <a:p>
            <a:endParaRPr lang="en-US" dirty="0"/>
          </a:p>
          <a:p>
            <a:r>
              <a:rPr lang="en-US" dirty="0" smtClean="0"/>
              <a:t>Detecting </a:t>
            </a:r>
            <a:r>
              <a:rPr lang="en-US" dirty="0"/>
              <a:t>changes in magnetic flux from a disk using the MR effect has advantages over </a:t>
            </a:r>
            <a:r>
              <a:rPr lang="en-US" dirty="0" smtClean="0"/>
              <a:t>inductive </a:t>
            </a:r>
            <a:r>
              <a:rPr lang="en-US" dirty="0"/>
              <a:t>read-heads because the inductance of an MR head is lower and it’s possible to read data more rapidly. </a:t>
            </a:r>
          </a:p>
        </p:txBody>
      </p:sp>
    </p:spTree>
    <p:extLst>
      <p:ext uri="{BB962C8B-B14F-4D97-AF65-F5344CB8AC3E}">
        <p14:creationId xmlns:p14="http://schemas.microsoft.com/office/powerpoint/2010/main" val="84134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1\87046-11-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65524"/>
            <a:ext cx="734686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077200" cy="2031325"/>
          </a:xfrm>
          <a:prstGeom prst="rect">
            <a:avLst/>
          </a:prstGeom>
        </p:spPr>
        <p:txBody>
          <a:bodyPr wrap="square">
            <a:spAutoFit/>
          </a:bodyPr>
          <a:lstStyle/>
          <a:p>
            <a:r>
              <a:rPr lang="en-US" b="1" dirty="0"/>
              <a:t>The GMR Head – a Giant Step in Read Head Technology</a:t>
            </a:r>
            <a:endParaRPr lang="en-US" dirty="0"/>
          </a:p>
          <a:p>
            <a:r>
              <a:rPr lang="en-US" dirty="0"/>
              <a:t> </a:t>
            </a:r>
          </a:p>
          <a:p>
            <a:r>
              <a:rPr lang="en-US" dirty="0"/>
              <a:t>In the late 1980s, researchers discovered that some materials exhibited massive changes of up to 50% in their resistivity in the presence of a magnetic field. This property was called the </a:t>
            </a:r>
            <a:r>
              <a:rPr lang="en-US" i="1" dirty="0"/>
              <a:t>giant </a:t>
            </a:r>
            <a:r>
              <a:rPr lang="en-US" i="1" dirty="0" err="1"/>
              <a:t>magnetoresistive</a:t>
            </a:r>
            <a:r>
              <a:rPr lang="en-US" dirty="0"/>
              <a:t> (GMR) effect and is found in materials consisting of alternating very thin layers of metallic elements. </a:t>
            </a:r>
            <a:endParaRPr lang="en-US" dirty="0" smtClean="0"/>
          </a:p>
        </p:txBody>
      </p:sp>
    </p:spTree>
    <p:extLst>
      <p:ext uri="{BB962C8B-B14F-4D97-AF65-F5344CB8AC3E}">
        <p14:creationId xmlns:p14="http://schemas.microsoft.com/office/powerpoint/2010/main" val="2740075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11\87046-11-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734686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077200" cy="2031325"/>
          </a:xfrm>
          <a:prstGeom prst="rect">
            <a:avLst/>
          </a:prstGeom>
        </p:spPr>
        <p:txBody>
          <a:bodyPr wrap="square">
            <a:spAutoFit/>
          </a:bodyPr>
          <a:lstStyle/>
          <a:p>
            <a:r>
              <a:rPr lang="en-US" dirty="0"/>
              <a:t>In a read/write head </a:t>
            </a:r>
            <a:r>
              <a:rPr lang="en-US" dirty="0" smtClean="0"/>
              <a:t>assembly </a:t>
            </a:r>
            <a:r>
              <a:rPr lang="en-US" dirty="0"/>
              <a:t>the read element consists of a GMR sensor between two magnetic shields. These magnetic shields reduce unwanted magnetic fields from the disk so that the head detects only the magnetic field from the recorded data bit under the head. In a </a:t>
            </a:r>
            <a:r>
              <a:rPr lang="en-US" i="1" dirty="0"/>
              <a:t>merged head</a:t>
            </a:r>
            <a:r>
              <a:rPr lang="en-US" dirty="0"/>
              <a:t> a second magnetic shield also functions as one pole of the inductive write head. The advantage of separate read and write elements is that both elements can be individually optimized. </a:t>
            </a:r>
          </a:p>
        </p:txBody>
      </p:sp>
    </p:spTree>
    <p:extLst>
      <p:ext uri="{BB962C8B-B14F-4D97-AF65-F5344CB8AC3E}">
        <p14:creationId xmlns:p14="http://schemas.microsoft.com/office/powerpoint/2010/main" val="2964878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18090" y="609600"/>
            <a:ext cx="8305800" cy="5078313"/>
          </a:xfrm>
          <a:prstGeom prst="rect">
            <a:avLst/>
          </a:prstGeom>
        </p:spPr>
        <p:txBody>
          <a:bodyPr wrap="square">
            <a:spAutoFit/>
          </a:bodyPr>
          <a:lstStyle/>
          <a:p>
            <a:r>
              <a:rPr lang="en-US" b="1" dirty="0"/>
              <a:t>Pixie Dust</a:t>
            </a:r>
            <a:endParaRPr lang="en-US" dirty="0"/>
          </a:p>
          <a:p>
            <a:r>
              <a:rPr lang="en-US" dirty="0"/>
              <a:t> </a:t>
            </a:r>
          </a:p>
          <a:p>
            <a:r>
              <a:rPr lang="en-US" dirty="0"/>
              <a:t>At the beginning of 2001 IBM announced a breakthrough in disk technology that could increase areal densities by a factor of four. IBM used a sandwich with three layers to store data. </a:t>
            </a:r>
            <a:endParaRPr lang="en-US" dirty="0" smtClean="0"/>
          </a:p>
          <a:p>
            <a:endParaRPr lang="en-US" dirty="0"/>
          </a:p>
          <a:p>
            <a:r>
              <a:rPr lang="en-US" dirty="0" smtClean="0"/>
              <a:t>The </a:t>
            </a:r>
            <a:r>
              <a:rPr lang="en-US" dirty="0"/>
              <a:t>top layer is a ferromagnetic material that stores the data. The lower layer is an </a:t>
            </a:r>
            <a:r>
              <a:rPr lang="en-US" i="1" dirty="0"/>
              <a:t>antiferromagnetic</a:t>
            </a:r>
            <a:r>
              <a:rPr lang="en-US" dirty="0"/>
              <a:t> layer. </a:t>
            </a:r>
            <a:endParaRPr lang="en-US" dirty="0" smtClean="0"/>
          </a:p>
          <a:p>
            <a:endParaRPr lang="en-US" dirty="0"/>
          </a:p>
          <a:p>
            <a:r>
              <a:rPr lang="en-US" dirty="0" err="1" smtClean="0"/>
              <a:t>Antiferromagnetism</a:t>
            </a:r>
            <a:r>
              <a:rPr lang="en-US" dirty="0" smtClean="0"/>
              <a:t> </a:t>
            </a:r>
            <a:r>
              <a:rPr lang="en-US" dirty="0"/>
              <a:t>occurs when atoms align themselves antiparallel to a magnetic field, the opposite of ferromagnetism. However, </a:t>
            </a:r>
            <a:r>
              <a:rPr lang="en-US" dirty="0" err="1"/>
              <a:t>antiferromagnetics</a:t>
            </a:r>
            <a:r>
              <a:rPr lang="en-US" dirty="0"/>
              <a:t> is a very weak effect. </a:t>
            </a:r>
            <a:endParaRPr lang="en-US" dirty="0" smtClean="0"/>
          </a:p>
          <a:p>
            <a:endParaRPr lang="en-US" dirty="0"/>
          </a:p>
          <a:p>
            <a:r>
              <a:rPr lang="en-US" dirty="0" smtClean="0"/>
              <a:t>Between </a:t>
            </a:r>
            <a:r>
              <a:rPr lang="en-US" dirty="0"/>
              <a:t>these two layers sits </a:t>
            </a:r>
            <a:r>
              <a:rPr lang="en-US" i="1" dirty="0"/>
              <a:t>pixie dust</a:t>
            </a:r>
            <a:r>
              <a:rPr lang="en-US" dirty="0"/>
              <a:t>, a three atom thick layer of the element ruthenium</a:t>
            </a:r>
            <a:r>
              <a:rPr lang="en-US" dirty="0" smtClean="0"/>
              <a:t>.</a:t>
            </a:r>
          </a:p>
          <a:p>
            <a:endParaRPr lang="en-US" dirty="0"/>
          </a:p>
          <a:p>
            <a:r>
              <a:rPr lang="en-US" dirty="0" smtClean="0"/>
              <a:t> Ruthenium </a:t>
            </a:r>
            <a:r>
              <a:rPr lang="en-US" dirty="0"/>
              <a:t>is a rare metal belonging to the same group as platinum and only about twelve tons are produced </a:t>
            </a:r>
            <a:r>
              <a:rPr lang="en-US" dirty="0" smtClean="0"/>
              <a:t>annually.</a:t>
            </a:r>
            <a:endParaRPr lang="en-US" dirty="0"/>
          </a:p>
        </p:txBody>
      </p:sp>
    </p:spTree>
    <p:extLst>
      <p:ext uri="{BB962C8B-B14F-4D97-AF65-F5344CB8AC3E}">
        <p14:creationId xmlns:p14="http://schemas.microsoft.com/office/powerpoint/2010/main" val="2631146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1506" name="Picture 2" descr="E:\CengageBook\CengageLectureNotesWebsite\Clements 1e JPG_files\ch11\87046-11-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26472"/>
            <a:ext cx="7890868"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762000"/>
            <a:ext cx="8610600" cy="3139321"/>
          </a:xfrm>
          <a:prstGeom prst="rect">
            <a:avLst/>
          </a:prstGeom>
        </p:spPr>
        <p:txBody>
          <a:bodyPr wrap="square">
            <a:spAutoFit/>
          </a:bodyPr>
          <a:lstStyle/>
          <a:p>
            <a:r>
              <a:rPr lang="en-US" dirty="0" smtClean="0"/>
              <a:t>This </a:t>
            </a:r>
            <a:r>
              <a:rPr lang="en-US" dirty="0"/>
              <a:t>sandwich is called an </a:t>
            </a:r>
            <a:r>
              <a:rPr lang="en-US" i="1" dirty="0" err="1"/>
              <a:t>antiferromagnetically</a:t>
            </a:r>
            <a:r>
              <a:rPr lang="en-US" i="1" dirty="0"/>
              <a:t>-coupled</a:t>
            </a:r>
            <a:r>
              <a:rPr lang="en-US" dirty="0"/>
              <a:t> (AFC) media and is capable of areal densities of up to about 100 Gb per inch</a:t>
            </a:r>
            <a:r>
              <a:rPr lang="en-US" baseline="30000" dirty="0"/>
              <a:t>2</a:t>
            </a:r>
            <a:r>
              <a:rPr lang="en-US" dirty="0"/>
              <a:t>. IBM claims that AFC media avoids the high-density data decay. </a:t>
            </a:r>
            <a:endParaRPr lang="en-US" dirty="0" smtClean="0"/>
          </a:p>
          <a:p>
            <a:endParaRPr lang="en-US" dirty="0"/>
          </a:p>
          <a:p>
            <a:r>
              <a:rPr lang="en-US" dirty="0" smtClean="0"/>
              <a:t>The </a:t>
            </a:r>
            <a:r>
              <a:rPr lang="en-US" dirty="0"/>
              <a:t>ultra-thin ruthenium layer forces the adjacent layers to orient themselves magnetically in opposite directions. </a:t>
            </a:r>
            <a:endParaRPr lang="en-US" dirty="0" smtClean="0"/>
          </a:p>
          <a:p>
            <a:endParaRPr lang="en-US" dirty="0"/>
          </a:p>
          <a:p>
            <a:r>
              <a:rPr lang="en-US" dirty="0" smtClean="0"/>
              <a:t>The </a:t>
            </a:r>
            <a:r>
              <a:rPr lang="en-US" dirty="0"/>
              <a:t>opposing magnetic orientations make the entire multilayer structure appear much thinner than it actually is. Thus, small, high-density bits can be written easily on AFC media, but they will retain their magnetization due to the media's overall thickness. </a:t>
            </a:r>
          </a:p>
        </p:txBody>
      </p:sp>
    </p:spTree>
    <p:extLst>
      <p:ext uri="{BB962C8B-B14F-4D97-AF65-F5344CB8AC3E}">
        <p14:creationId xmlns:p14="http://schemas.microsoft.com/office/powerpoint/2010/main" val="3177592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2530" name="Picture 2" descr="E:\CengageBook\CengageLectureNotesWebsite\Clements 1e JPG_files\ch11\87046-11-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6606"/>
            <a:ext cx="5334000" cy="33296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534400" cy="2585323"/>
          </a:xfrm>
          <a:prstGeom prst="rect">
            <a:avLst/>
          </a:prstGeom>
        </p:spPr>
        <p:txBody>
          <a:bodyPr wrap="square">
            <a:spAutoFit/>
          </a:bodyPr>
          <a:lstStyle/>
          <a:p>
            <a:r>
              <a:rPr lang="en-US" dirty="0"/>
              <a:t>Figure 11.21 illustrates the principal of the optically assisted write head. A tiny laser beam performs the surface heating. </a:t>
            </a:r>
            <a:endParaRPr lang="en-US" dirty="0" smtClean="0"/>
          </a:p>
          <a:p>
            <a:endParaRPr lang="en-US" dirty="0"/>
          </a:p>
          <a:p>
            <a:r>
              <a:rPr lang="en-US" dirty="0" smtClean="0"/>
              <a:t>An </a:t>
            </a:r>
            <a:r>
              <a:rPr lang="en-US" dirty="0"/>
              <a:t>optical fiber delivers the laser beam to the disk’s surface via an optical fiber and a lens assembly. </a:t>
            </a:r>
            <a:endParaRPr lang="en-US" dirty="0" smtClean="0"/>
          </a:p>
          <a:p>
            <a:endParaRPr lang="en-US" dirty="0"/>
          </a:p>
          <a:p>
            <a:r>
              <a:rPr lang="en-US" dirty="0" smtClean="0"/>
              <a:t>Pulsing </a:t>
            </a:r>
            <a:r>
              <a:rPr lang="en-US" dirty="0"/>
              <a:t>the laser beam allows you to selectively heat the surface. A current is passed through the coil above the surface of the disk to magnetize the heated spot in one sense or another.</a:t>
            </a:r>
          </a:p>
        </p:txBody>
      </p:sp>
    </p:spTree>
    <p:extLst>
      <p:ext uri="{BB962C8B-B14F-4D97-AF65-F5344CB8AC3E}">
        <p14:creationId xmlns:p14="http://schemas.microsoft.com/office/powerpoint/2010/main" val="1605886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1"/>
          <p:cNvSpPr>
            <a:spLocks noChangeArrowheads="1"/>
          </p:cNvSpPr>
          <p:nvPr/>
        </p:nvSpPr>
        <p:spPr bwMode="auto">
          <a:xfrm>
            <a:off x="304800" y="1057370"/>
            <a:ext cx="8153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lang="en-US" dirty="0" smtClean="0"/>
              <a:t>The </a:t>
            </a:r>
            <a:r>
              <a:rPr lang="en-US" dirty="0"/>
              <a:t>disk drive uses a technology we have understood since the 1940s. </a:t>
            </a:r>
            <a:endParaRPr lang="en-US" dirty="0" smtClean="0"/>
          </a:p>
          <a:p>
            <a:pPr marR="0" lvl="0" algn="just" defTabSz="914400" rtl="0" eaLnBrk="0" fontAlgn="base" latinLnBrk="0" hangingPunct="0">
              <a:lnSpc>
                <a:spcPct val="100000"/>
              </a:lnSpc>
              <a:spcBef>
                <a:spcPct val="0"/>
              </a:spcBef>
              <a:spcAft>
                <a:spcPct val="0"/>
              </a:spcAft>
              <a:buClrTx/>
              <a:buSzTx/>
              <a:buFontTx/>
              <a:buNone/>
              <a:tabLst/>
            </a:pPr>
            <a:endParaRPr lang="en-US" dirty="0"/>
          </a:p>
          <a:p>
            <a:pPr marR="0" lvl="0" algn="just" defTabSz="914400" rtl="0" eaLnBrk="0" fontAlgn="base" latinLnBrk="0" hangingPunct="0">
              <a:lnSpc>
                <a:spcPct val="100000"/>
              </a:lnSpc>
              <a:spcBef>
                <a:spcPct val="0"/>
              </a:spcBef>
              <a:spcAft>
                <a:spcPct val="0"/>
              </a:spcAft>
              <a:buClrTx/>
              <a:buSzTx/>
              <a:buFontTx/>
              <a:buNone/>
              <a:tabLst/>
            </a:pPr>
            <a:r>
              <a:rPr lang="en-US" dirty="0" smtClean="0"/>
              <a:t>The </a:t>
            </a:r>
            <a:r>
              <a:rPr lang="en-US" dirty="0"/>
              <a:t>magnetic disk is a direct descendent of the phonograph invented by Thomas Edison in 1877. </a:t>
            </a:r>
            <a:endParaRPr lang="en-US" dirty="0" smtClean="0"/>
          </a:p>
          <a:p>
            <a:pPr marR="0" lvl="0" algn="just" defTabSz="914400" rtl="0" eaLnBrk="0" fontAlgn="base" latinLnBrk="0" hangingPunct="0">
              <a:lnSpc>
                <a:spcPct val="100000"/>
              </a:lnSpc>
              <a:spcBef>
                <a:spcPct val="0"/>
              </a:spcBef>
              <a:spcAft>
                <a:spcPct val="0"/>
              </a:spcAft>
              <a:buClrTx/>
              <a:buSzTx/>
              <a:buFontTx/>
              <a:buNone/>
              <a:tabLst/>
            </a:pPr>
            <a:endParaRPr lang="en-US" dirty="0"/>
          </a:p>
          <a:p>
            <a:pPr marR="0" lvl="0" algn="just" defTabSz="914400" rtl="0" eaLnBrk="0" fontAlgn="base" latinLnBrk="0" hangingPunct="0">
              <a:lnSpc>
                <a:spcPct val="100000"/>
              </a:lnSpc>
              <a:spcBef>
                <a:spcPct val="0"/>
              </a:spcBef>
              <a:spcAft>
                <a:spcPct val="0"/>
              </a:spcAft>
              <a:buClrTx/>
              <a:buSzTx/>
              <a:buFontTx/>
              <a:buNone/>
              <a:tabLst/>
            </a:pPr>
            <a:r>
              <a:rPr lang="en-US" dirty="0" smtClean="0"/>
              <a:t>Edison </a:t>
            </a:r>
            <a:r>
              <a:rPr lang="en-US" dirty="0"/>
              <a:t>originally stored sound along a track on a cylinder covered by tin foil (later wax). </a:t>
            </a:r>
            <a:endParaRPr lang="en-US" dirty="0" smtClean="0"/>
          </a:p>
          <a:p>
            <a:pPr marR="0" lvl="0" algn="just" defTabSz="914400" rtl="0" eaLnBrk="0" fontAlgn="base" latinLnBrk="0" hangingPunct="0">
              <a:lnSpc>
                <a:spcPct val="100000"/>
              </a:lnSpc>
              <a:spcBef>
                <a:spcPct val="0"/>
              </a:spcBef>
              <a:spcAft>
                <a:spcPct val="0"/>
              </a:spcAft>
              <a:buClrTx/>
              <a:buSzTx/>
              <a:buFontTx/>
              <a:buNone/>
              <a:tabLst/>
            </a:pPr>
            <a:endParaRPr lang="en-US" dirty="0"/>
          </a:p>
          <a:p>
            <a:pPr marR="0" lvl="0" algn="just" defTabSz="914400" rtl="0" eaLnBrk="0" fontAlgn="base" latinLnBrk="0" hangingPunct="0">
              <a:lnSpc>
                <a:spcPct val="100000"/>
              </a:lnSpc>
              <a:spcBef>
                <a:spcPct val="0"/>
              </a:spcBef>
              <a:spcAft>
                <a:spcPct val="0"/>
              </a:spcAft>
              <a:buClrTx/>
              <a:buSzTx/>
              <a:buFontTx/>
              <a:buNone/>
              <a:tabLst/>
            </a:pPr>
            <a:r>
              <a:rPr lang="en-US" dirty="0" smtClean="0"/>
              <a:t>The </a:t>
            </a:r>
            <a:r>
              <a:rPr lang="en-US" dirty="0"/>
              <a:t>Edison phonograph stored sound by physically deforming the side of the groove to store sound vibrations, whereas the magnetic disk stores data by magnetizing the surface of a track. </a:t>
            </a:r>
            <a:endParaRPr lang="en-US" dirty="0" smtClean="0"/>
          </a:p>
          <a:p>
            <a:pPr marR="0" lvl="0" algn="just" defTabSz="914400" rtl="0" eaLnBrk="0" fontAlgn="base" latinLnBrk="0" hangingPunct="0">
              <a:lnSpc>
                <a:spcPct val="100000"/>
              </a:lnSpc>
              <a:spcBef>
                <a:spcPct val="0"/>
              </a:spcBef>
              <a:spcAft>
                <a:spcPct val="0"/>
              </a:spcAft>
              <a:buClrTx/>
              <a:buSzTx/>
              <a:buFontTx/>
              <a:buNone/>
              <a:tabLst/>
            </a:pPr>
            <a:endParaRPr lang="en-US" dirty="0"/>
          </a:p>
          <a:p>
            <a:pPr marR="0" lvl="0" algn="just" defTabSz="914400" rtl="0" eaLnBrk="0" fontAlgn="base" latinLnBrk="0" hangingPunct="0">
              <a:lnSpc>
                <a:spcPct val="100000"/>
              </a:lnSpc>
              <a:spcBef>
                <a:spcPct val="0"/>
              </a:spcBef>
              <a:spcAft>
                <a:spcPct val="0"/>
              </a:spcAft>
              <a:buClrTx/>
              <a:buSzTx/>
              <a:buFontTx/>
              <a:buNone/>
              <a:tabLst/>
            </a:pPr>
            <a:r>
              <a:rPr lang="en-US" dirty="0" smtClean="0"/>
              <a:t>The </a:t>
            </a:r>
            <a:r>
              <a:rPr lang="en-US" dirty="0"/>
              <a:t>CD/DVD/Blu-ray stores data by changing the optical properties of the surface of a track.</a:t>
            </a:r>
          </a:p>
        </p:txBody>
      </p:sp>
    </p:spTree>
    <p:extLst>
      <p:ext uri="{BB962C8B-B14F-4D97-AF65-F5344CB8AC3E}">
        <p14:creationId xmlns:p14="http://schemas.microsoft.com/office/powerpoint/2010/main" val="770217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3554" name="Picture 2" descr="E:\CengageBook\CengageLectureNotesWebsite\Clements 1e JPG_files\ch11\87046-11-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5486400" cy="33629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33400"/>
            <a:ext cx="8153400" cy="2308324"/>
          </a:xfrm>
          <a:prstGeom prst="rect">
            <a:avLst/>
          </a:prstGeom>
        </p:spPr>
        <p:txBody>
          <a:bodyPr wrap="square">
            <a:spAutoFit/>
          </a:bodyPr>
          <a:lstStyle/>
          <a:p>
            <a:r>
              <a:rPr lang="en-US" dirty="0"/>
              <a:t>When a read head passes over a magnetized surface, the </a:t>
            </a:r>
            <a:r>
              <a:rPr lang="en-US" i="1" dirty="0"/>
              <a:t>changing</a:t>
            </a:r>
            <a:r>
              <a:rPr lang="en-US" dirty="0"/>
              <a:t> magnetic flux induces a current in the coil and a voltage across the coil’s terminals. The voltage </a:t>
            </a:r>
            <a:r>
              <a:rPr lang="en-US" dirty="0" smtClean="0"/>
              <a:t>is </a:t>
            </a:r>
            <a:r>
              <a:rPr lang="en-US" dirty="0"/>
              <a:t>proportional to the </a:t>
            </a:r>
            <a:r>
              <a:rPr lang="en-US" i="1" dirty="0"/>
              <a:t>rate of change</a:t>
            </a:r>
            <a:r>
              <a:rPr lang="en-US" dirty="0"/>
              <a:t> of the magnetic </a:t>
            </a:r>
            <a:r>
              <a:rPr lang="en-US" dirty="0" smtClean="0"/>
              <a:t>flux; </a:t>
            </a:r>
            <a:r>
              <a:rPr lang="en-US" dirty="0"/>
              <a:t>that is, you can detect only a</a:t>
            </a:r>
            <a:r>
              <a:rPr lang="en-US" i="1" dirty="0"/>
              <a:t> change</a:t>
            </a:r>
            <a:r>
              <a:rPr lang="en-US" dirty="0"/>
              <a:t> in flux density</a:t>
            </a:r>
            <a:r>
              <a:rPr lang="en-US" dirty="0" smtClean="0"/>
              <a:t>.</a:t>
            </a:r>
          </a:p>
          <a:p>
            <a:endParaRPr lang="en-US" dirty="0"/>
          </a:p>
          <a:p>
            <a:r>
              <a:rPr lang="en-US" dirty="0"/>
              <a:t>Figure 11.22 illustrates the write current in the write </a:t>
            </a:r>
            <a:r>
              <a:rPr lang="en-US" dirty="0" smtClean="0"/>
              <a:t>and </a:t>
            </a:r>
            <a:r>
              <a:rPr lang="en-US" dirty="0"/>
              <a:t>the resulting magnetization of the recording surface. Below this </a:t>
            </a:r>
            <a:r>
              <a:rPr lang="en-US" dirty="0" smtClean="0"/>
              <a:t>is a </a:t>
            </a:r>
            <a:r>
              <a:rPr lang="en-US" dirty="0"/>
              <a:t>trace of the voltage induced in the coil when the recorded surface passes under the head. </a:t>
            </a:r>
          </a:p>
        </p:txBody>
      </p:sp>
    </p:spTree>
    <p:extLst>
      <p:ext uri="{BB962C8B-B14F-4D97-AF65-F5344CB8AC3E}">
        <p14:creationId xmlns:p14="http://schemas.microsoft.com/office/powerpoint/2010/main" val="1694131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33400"/>
            <a:ext cx="8382000" cy="3693319"/>
          </a:xfrm>
          <a:prstGeom prst="rect">
            <a:avLst/>
          </a:prstGeom>
        </p:spPr>
        <p:txBody>
          <a:bodyPr wrap="square">
            <a:spAutoFit/>
          </a:bodyPr>
          <a:lstStyle/>
          <a:p>
            <a:r>
              <a:rPr lang="en-US" dirty="0"/>
              <a:t>You can’t store a long string of ones and zeros on the surface reliably because only changes in flux lever create a signal in the head. </a:t>
            </a:r>
            <a:endParaRPr lang="en-US" dirty="0" smtClean="0"/>
          </a:p>
          <a:p>
            <a:endParaRPr lang="en-US" dirty="0"/>
          </a:p>
          <a:p>
            <a:r>
              <a:rPr lang="en-US" dirty="0" smtClean="0"/>
              <a:t>If </a:t>
            </a:r>
            <a:r>
              <a:rPr lang="en-US" dirty="0"/>
              <a:t>you record 00000 or 11111 both sequences would produce the same output, nothing. </a:t>
            </a:r>
            <a:endParaRPr lang="en-US" dirty="0" smtClean="0"/>
          </a:p>
          <a:p>
            <a:endParaRPr lang="en-US" dirty="0"/>
          </a:p>
          <a:p>
            <a:r>
              <a:rPr lang="en-US" dirty="0" smtClean="0"/>
              <a:t>Suppose</a:t>
            </a:r>
            <a:r>
              <a:rPr lang="en-US" dirty="0"/>
              <a:t>, for example, you stored the string 00</a:t>
            </a:r>
            <a:r>
              <a:rPr lang="en-US" sz="2000" b="1" dirty="0">
                <a:solidFill>
                  <a:srgbClr val="FF0000"/>
                </a:solidFill>
              </a:rPr>
              <a:t>0</a:t>
            </a:r>
            <a:r>
              <a:rPr lang="en-US" b="1" dirty="0"/>
              <a:t>1</a:t>
            </a:r>
            <a:r>
              <a:rPr lang="en-US" dirty="0"/>
              <a:t>111111111</a:t>
            </a:r>
            <a:r>
              <a:rPr lang="en-US" b="1" dirty="0"/>
              <a:t>1</a:t>
            </a:r>
            <a:r>
              <a:rPr lang="en-US" sz="2000" b="1" dirty="0">
                <a:solidFill>
                  <a:srgbClr val="FF0000"/>
                </a:solidFill>
              </a:rPr>
              <a:t>0</a:t>
            </a:r>
            <a:r>
              <a:rPr lang="en-US" dirty="0"/>
              <a:t>000, the read head would detect only two flux transitions, the initial 0 to 1 and the final 1 to </a:t>
            </a:r>
            <a:r>
              <a:rPr lang="en-US" dirty="0" smtClean="0"/>
              <a:t>0. </a:t>
            </a:r>
          </a:p>
          <a:p>
            <a:endParaRPr lang="en-US" dirty="0"/>
          </a:p>
          <a:p>
            <a:r>
              <a:rPr lang="en-US" dirty="0"/>
              <a:t>A GMR head can detect absolute magnetization because even a constant field creates detectable low or high resistance in the </a:t>
            </a:r>
            <a:r>
              <a:rPr lang="en-US" dirty="0" err="1"/>
              <a:t>magnetoresistive</a:t>
            </a:r>
            <a:r>
              <a:rPr lang="en-US" dirty="0"/>
              <a:t> element. However, there is no delineation between the ones and zeros in a long string.</a:t>
            </a:r>
          </a:p>
        </p:txBody>
      </p:sp>
    </p:spTree>
    <p:extLst>
      <p:ext uri="{BB962C8B-B14F-4D97-AF65-F5344CB8AC3E}">
        <p14:creationId xmlns:p14="http://schemas.microsoft.com/office/powerpoint/2010/main" val="871274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533400"/>
            <a:ext cx="8153400" cy="3693319"/>
          </a:xfrm>
          <a:prstGeom prst="rect">
            <a:avLst/>
          </a:prstGeom>
        </p:spPr>
        <p:txBody>
          <a:bodyPr wrap="square">
            <a:spAutoFit/>
          </a:bodyPr>
          <a:lstStyle/>
          <a:p>
            <a:r>
              <a:rPr lang="en-US" dirty="0"/>
              <a:t>Digital data recording mechanisms (both magnetic and optical) encode data prior to recording in order to avoid situations in which the recorded information is difficult to read back. </a:t>
            </a:r>
            <a:endParaRPr lang="en-US" dirty="0" smtClean="0"/>
          </a:p>
          <a:p>
            <a:endParaRPr lang="en-US" dirty="0"/>
          </a:p>
          <a:p>
            <a:r>
              <a:rPr lang="en-US" dirty="0" smtClean="0"/>
              <a:t>In </a:t>
            </a:r>
            <a:r>
              <a:rPr lang="en-US" dirty="0"/>
              <a:t>particular, they avoid longs runs or constant magnetization; that is, they ensure that the recoded flux changes state regularly. </a:t>
            </a:r>
            <a:endParaRPr lang="en-US" dirty="0" smtClean="0"/>
          </a:p>
          <a:p>
            <a:endParaRPr lang="en-US" dirty="0"/>
          </a:p>
          <a:p>
            <a:r>
              <a:rPr lang="en-US" dirty="0" smtClean="0"/>
              <a:t>This </a:t>
            </a:r>
            <a:r>
              <a:rPr lang="en-US" dirty="0"/>
              <a:t>restriction is required to extract a data clock from the disk. </a:t>
            </a:r>
            <a:endParaRPr lang="en-US" dirty="0" smtClean="0"/>
          </a:p>
          <a:p>
            <a:endParaRPr lang="en-US" dirty="0"/>
          </a:p>
          <a:p>
            <a:r>
              <a:rPr lang="en-US" dirty="0" smtClean="0"/>
              <a:t>Most </a:t>
            </a:r>
            <a:r>
              <a:rPr lang="en-US" dirty="0"/>
              <a:t>recorded codes are known as </a:t>
            </a:r>
            <a:r>
              <a:rPr lang="en-US" i="1" dirty="0"/>
              <a:t>self-clocking</a:t>
            </a:r>
            <a:r>
              <a:rPr lang="en-US" dirty="0"/>
              <a:t> because the bit pattern recorded on the magnetic surface contains sufficient information to allow hardware to recreate or</a:t>
            </a:r>
            <a:r>
              <a:rPr lang="en-US" i="1" dirty="0"/>
              <a:t> regenerate</a:t>
            </a:r>
            <a:r>
              <a:rPr lang="en-US" dirty="0"/>
              <a:t> a clock wave that can be used to sample the incoming data.</a:t>
            </a:r>
          </a:p>
        </p:txBody>
      </p:sp>
    </p:spTree>
    <p:extLst>
      <p:ext uri="{BB962C8B-B14F-4D97-AF65-F5344CB8AC3E}">
        <p14:creationId xmlns:p14="http://schemas.microsoft.com/office/powerpoint/2010/main" val="681699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533400"/>
            <a:ext cx="8153400" cy="4247317"/>
          </a:xfrm>
          <a:prstGeom prst="rect">
            <a:avLst/>
          </a:prstGeom>
        </p:spPr>
        <p:txBody>
          <a:bodyPr wrap="square">
            <a:spAutoFit/>
          </a:bodyPr>
          <a:lstStyle/>
          <a:p>
            <a:r>
              <a:rPr lang="en-US" dirty="0"/>
              <a:t>The design of codes for recording data is a fine art because of the many conflicting </a:t>
            </a:r>
            <a:r>
              <a:rPr lang="en-US" dirty="0" smtClean="0"/>
              <a:t>requirements.</a:t>
            </a:r>
          </a:p>
          <a:p>
            <a:endParaRPr lang="en-US" dirty="0"/>
          </a:p>
          <a:p>
            <a:r>
              <a:rPr lang="en-US" dirty="0" smtClean="0"/>
              <a:t>You want </a:t>
            </a:r>
            <a:r>
              <a:rPr lang="en-US" dirty="0"/>
              <a:t>to increase the efficiency of the code by reducing the number of flux reversals required to record each bit (the best you can do is one transition per bit</a:t>
            </a:r>
            <a:r>
              <a:rPr lang="en-US" dirty="0" smtClean="0"/>
              <a:t>). </a:t>
            </a:r>
          </a:p>
          <a:p>
            <a:endParaRPr lang="en-US" dirty="0"/>
          </a:p>
          <a:p>
            <a:r>
              <a:rPr lang="en-US" dirty="0" smtClean="0"/>
              <a:t>You </a:t>
            </a:r>
            <a:r>
              <a:rPr lang="en-US" dirty="0"/>
              <a:t>want to make the recorded symbols for 1 and 0 as unlike each other as possible in order to make it easy to tell the difference between 1s and 0s in the presence of noise and other extraneous </a:t>
            </a:r>
            <a:r>
              <a:rPr lang="en-US" dirty="0" smtClean="0"/>
              <a:t>signals.</a:t>
            </a:r>
          </a:p>
          <a:p>
            <a:endParaRPr lang="en-US" dirty="0"/>
          </a:p>
          <a:p>
            <a:r>
              <a:rPr lang="en-US" dirty="0" smtClean="0"/>
              <a:t>You want </a:t>
            </a:r>
            <a:r>
              <a:rPr lang="en-US" dirty="0"/>
              <a:t>to ensure that there is no significant gap between flux transitions to make the code self-clocking; you want to avoid patterns that contain low-frequency components because the analog circuits that process data from the read head do not handle low frequencies well.</a:t>
            </a:r>
          </a:p>
        </p:txBody>
      </p:sp>
    </p:spTree>
    <p:extLst>
      <p:ext uri="{BB962C8B-B14F-4D97-AF65-F5344CB8AC3E}">
        <p14:creationId xmlns:p14="http://schemas.microsoft.com/office/powerpoint/2010/main" val="175578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1\87046-11-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86" y="3048000"/>
            <a:ext cx="5297214" cy="34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09600"/>
            <a:ext cx="8077200" cy="2031325"/>
          </a:xfrm>
          <a:prstGeom prst="rect">
            <a:avLst/>
          </a:prstGeom>
        </p:spPr>
        <p:txBody>
          <a:bodyPr wrap="square">
            <a:spAutoFit/>
          </a:bodyPr>
          <a:lstStyle/>
          <a:p>
            <a:r>
              <a:rPr lang="en-US" dirty="0"/>
              <a:t>Any recording code is a compromise. Figure 11.23 illustrates an encoding method once used by floppy disk drives called </a:t>
            </a:r>
            <a:r>
              <a:rPr lang="en-US" i="1" dirty="0"/>
              <a:t>modified frequency modulation</a:t>
            </a:r>
            <a:r>
              <a:rPr lang="en-US" dirty="0"/>
              <a:t>, MFM. </a:t>
            </a:r>
            <a:endParaRPr lang="en-US" dirty="0" smtClean="0"/>
          </a:p>
          <a:p>
            <a:endParaRPr lang="en-US" dirty="0"/>
          </a:p>
          <a:p>
            <a:r>
              <a:rPr lang="en-US" dirty="0" smtClean="0"/>
              <a:t>Floppy </a:t>
            </a:r>
            <a:r>
              <a:rPr lang="en-US" dirty="0"/>
              <a:t>disk drives operate on the same principles as the hard disk except that the head is in contact with the recording surface and the speed of rotation is very much slower.</a:t>
            </a:r>
          </a:p>
        </p:txBody>
      </p:sp>
    </p:spTree>
    <p:extLst>
      <p:ext uri="{BB962C8B-B14F-4D97-AF65-F5344CB8AC3E}">
        <p14:creationId xmlns:p14="http://schemas.microsoft.com/office/powerpoint/2010/main" val="1202516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1\87046-11-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86" y="3048000"/>
            <a:ext cx="5297214" cy="34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077200" cy="2308324"/>
          </a:xfrm>
          <a:prstGeom prst="rect">
            <a:avLst/>
          </a:prstGeom>
        </p:spPr>
        <p:txBody>
          <a:bodyPr wrap="square">
            <a:spAutoFit/>
          </a:bodyPr>
          <a:lstStyle/>
          <a:p>
            <a:r>
              <a:rPr lang="en-US" dirty="0"/>
              <a:t>Figure 11.23 shows the sequence of bits to be recorded; that is, 010100111. A clock pulse marks the boundary between each of these bits. </a:t>
            </a:r>
            <a:endParaRPr lang="en-US" dirty="0" smtClean="0"/>
          </a:p>
          <a:p>
            <a:endParaRPr lang="en-US" sz="900" dirty="0"/>
          </a:p>
          <a:p>
            <a:r>
              <a:rPr lang="en-US" dirty="0" smtClean="0"/>
              <a:t>The </a:t>
            </a:r>
            <a:r>
              <a:rPr lang="en-US" dirty="0"/>
              <a:t>first step in the encoding process (line labeled </a:t>
            </a:r>
            <a:r>
              <a:rPr lang="en-US" i="1" dirty="0" smtClean="0"/>
              <a:t>Data pulses</a:t>
            </a:r>
            <a:r>
              <a:rPr lang="en-US" dirty="0" smtClean="0"/>
              <a:t>) </a:t>
            </a:r>
            <a:r>
              <a:rPr lang="en-US" dirty="0"/>
              <a:t>is to generate a pulse whenever the data bit to be stored is a 1. </a:t>
            </a:r>
            <a:endParaRPr lang="en-US" dirty="0" smtClean="0"/>
          </a:p>
          <a:p>
            <a:endParaRPr lang="en-US" sz="900" dirty="0"/>
          </a:p>
          <a:p>
            <a:r>
              <a:rPr lang="en-US" dirty="0" smtClean="0"/>
              <a:t>If </a:t>
            </a:r>
            <a:r>
              <a:rPr lang="en-US" dirty="0"/>
              <a:t>these pulses were used to store data directly, a problem would occur whenever the input stream contained two or more consecutive 0s, because there would be no recorded data. </a:t>
            </a:r>
          </a:p>
        </p:txBody>
      </p:sp>
    </p:spTree>
    <p:extLst>
      <p:ext uri="{BB962C8B-B14F-4D97-AF65-F5344CB8AC3E}">
        <p14:creationId xmlns:p14="http://schemas.microsoft.com/office/powerpoint/2010/main" val="4119635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11\87046-11-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86" y="3048000"/>
            <a:ext cx="5297214" cy="34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0055" y="462677"/>
            <a:ext cx="8077200" cy="2585323"/>
          </a:xfrm>
          <a:prstGeom prst="rect">
            <a:avLst/>
          </a:prstGeom>
        </p:spPr>
        <p:txBody>
          <a:bodyPr wrap="square">
            <a:spAutoFit/>
          </a:bodyPr>
          <a:lstStyle/>
          <a:p>
            <a:r>
              <a:rPr lang="en-US" dirty="0"/>
              <a:t>MFM solves the problem of a lack of signal when there is a stream of 0s by recording a 1 at the cell boundary between two consecutive 0s. </a:t>
            </a:r>
            <a:endParaRPr lang="en-US" dirty="0" smtClean="0"/>
          </a:p>
          <a:p>
            <a:endParaRPr lang="en-US" dirty="0"/>
          </a:p>
          <a:p>
            <a:r>
              <a:rPr lang="en-US" dirty="0" smtClean="0"/>
              <a:t>This </a:t>
            </a:r>
            <a:r>
              <a:rPr lang="en-US" dirty="0"/>
              <a:t>rule ensures that a string of 0s still creates flux transitions, and yet the inserted pulse is not interpreted as a 1 because it falls between cell boundaries rather than in the middle of a cell. </a:t>
            </a:r>
            <a:endParaRPr lang="en-US" dirty="0" smtClean="0"/>
          </a:p>
          <a:p>
            <a:endParaRPr lang="en-US" dirty="0"/>
          </a:p>
          <a:p>
            <a:r>
              <a:rPr lang="en-US" dirty="0" smtClean="0"/>
              <a:t>The </a:t>
            </a:r>
            <a:r>
              <a:rPr lang="en-US" dirty="0"/>
              <a:t>bottom line of Figure 11.23 is the current in the write head that changes direction on each pulse.</a:t>
            </a:r>
          </a:p>
        </p:txBody>
      </p:sp>
    </p:spTree>
    <p:extLst>
      <p:ext uri="{BB962C8B-B14F-4D97-AF65-F5344CB8AC3E}">
        <p14:creationId xmlns:p14="http://schemas.microsoft.com/office/powerpoint/2010/main" val="1799424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5602" name="Picture 2" descr="E:\CengageBook\CengageLectureNotesWebsite\Clements 1e JPG_files\ch11\87046-1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6999"/>
            <a:ext cx="5562600" cy="3713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474345"/>
            <a:ext cx="8077200" cy="2031325"/>
          </a:xfrm>
          <a:prstGeom prst="rect">
            <a:avLst/>
          </a:prstGeom>
        </p:spPr>
        <p:txBody>
          <a:bodyPr wrap="square">
            <a:spAutoFit/>
          </a:bodyPr>
          <a:lstStyle/>
          <a:p>
            <a:r>
              <a:rPr lang="en-US" dirty="0"/>
              <a:t>Figure 11.24 illustrates the structure of a track. A sector should be as large as possible for the purposes of storage efficiently. </a:t>
            </a:r>
            <a:endParaRPr lang="en-US" dirty="0" smtClean="0"/>
          </a:p>
          <a:p>
            <a:endParaRPr lang="en-US" dirty="0"/>
          </a:p>
          <a:p>
            <a:r>
              <a:rPr lang="en-US" dirty="0" smtClean="0"/>
              <a:t>Since </a:t>
            </a:r>
            <a:r>
              <a:rPr lang="en-US" dirty="0"/>
              <a:t>each sector contains housekeeping information, small sectors are inefficient because they waste disk space. A sector should be as small as possible because of storage efficiency. Since a sector is the smallest unit of data that can be written, the unit of granularity of a file is the sector. </a:t>
            </a:r>
          </a:p>
        </p:txBody>
      </p:sp>
    </p:spTree>
    <p:extLst>
      <p:ext uri="{BB962C8B-B14F-4D97-AF65-F5344CB8AC3E}">
        <p14:creationId xmlns:p14="http://schemas.microsoft.com/office/powerpoint/2010/main" val="1397149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6626" name="Picture 2" descr="E:\CengageBook\CengageLectureNotesWebsite\Clements 1e JPG_files\ch11\87046-11-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7106386"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2308324"/>
          </a:xfrm>
          <a:prstGeom prst="rect">
            <a:avLst/>
          </a:prstGeom>
        </p:spPr>
        <p:txBody>
          <a:bodyPr wrap="square">
            <a:spAutoFit/>
          </a:bodyPr>
          <a:lstStyle/>
          <a:p>
            <a:r>
              <a:rPr lang="en-US" dirty="0"/>
              <a:t>Figure 11.25 shows the structure of a track that is written to the disk when the disk is first </a:t>
            </a:r>
            <a:r>
              <a:rPr lang="en-US" i="1" dirty="0"/>
              <a:t>formatted </a:t>
            </a:r>
            <a:r>
              <a:rPr lang="en-US" dirty="0"/>
              <a:t>(this is a floppy disk sector structure which is easy to understand). </a:t>
            </a:r>
            <a:endParaRPr lang="en-US" dirty="0" smtClean="0"/>
          </a:p>
          <a:p>
            <a:endParaRPr lang="en-US" dirty="0"/>
          </a:p>
          <a:p>
            <a:r>
              <a:rPr lang="en-US" dirty="0" smtClean="0"/>
              <a:t>Until </a:t>
            </a:r>
            <a:r>
              <a:rPr lang="en-US" dirty="0"/>
              <a:t>this structure is laid down, the disk cannot be used to record data. </a:t>
            </a:r>
            <a:endParaRPr lang="en-US" dirty="0" smtClean="0"/>
          </a:p>
          <a:p>
            <a:endParaRPr lang="en-US" dirty="0"/>
          </a:p>
          <a:p>
            <a:r>
              <a:rPr lang="en-US" dirty="0" smtClean="0"/>
              <a:t>The </a:t>
            </a:r>
            <a:r>
              <a:rPr lang="en-US" dirty="0"/>
              <a:t>overhead needed to store data has no equivalent in semiconductor memories.</a:t>
            </a:r>
          </a:p>
        </p:txBody>
      </p:sp>
    </p:spTree>
    <p:extLst>
      <p:ext uri="{BB962C8B-B14F-4D97-AF65-F5344CB8AC3E}">
        <p14:creationId xmlns:p14="http://schemas.microsoft.com/office/powerpoint/2010/main" val="3572045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
          <p:cNvSpPr txBox="1">
            <a:spLocks noChangeArrowheads="1"/>
          </p:cNvSpPr>
          <p:nvPr/>
        </p:nvSpPr>
        <p:spPr bwMode="auto">
          <a:xfrm>
            <a:off x="304800" y="533400"/>
            <a:ext cx="8001000" cy="52578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b="1" dirty="0">
                <a:solidFill>
                  <a:schemeClr val="bg1"/>
                </a:solidFill>
                <a:effectLst/>
                <a:latin typeface="Arial"/>
                <a:ea typeface="Times New Roman"/>
              </a:rPr>
              <a:t>Zoning</a:t>
            </a:r>
            <a:endParaRPr lang="en-US" dirty="0">
              <a:solidFill>
                <a:schemeClr val="bg1"/>
              </a:solidFill>
              <a:effectLst/>
              <a:latin typeface="Times New Roman"/>
              <a:ea typeface="Times New Roman"/>
            </a:endParaRPr>
          </a:p>
          <a:p>
            <a:pPr marL="0" marR="0" algn="ctr">
              <a:spcBef>
                <a:spcPts val="0"/>
              </a:spcBef>
              <a:spcAft>
                <a:spcPts val="0"/>
              </a:spcAft>
            </a:pPr>
            <a:r>
              <a:rPr lang="en-US" b="1"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a:solidFill>
                  <a:schemeClr val="bg1"/>
                </a:solidFill>
                <a:effectLst/>
                <a:latin typeface="Arial"/>
                <a:ea typeface="Times New Roman"/>
              </a:rPr>
              <a:t>The circumference of a track is </a:t>
            </a:r>
            <a:r>
              <a:rPr lang="en-US" dirty="0" err="1">
                <a:solidFill>
                  <a:schemeClr val="bg1"/>
                </a:solidFill>
                <a:effectLst/>
                <a:latin typeface="Symbol"/>
                <a:ea typeface="Times New Roman"/>
              </a:rPr>
              <a:t>p</a:t>
            </a:r>
            <a:r>
              <a:rPr lang="en-US" dirty="0" err="1">
                <a:solidFill>
                  <a:schemeClr val="bg1"/>
                </a:solidFill>
                <a:effectLst/>
                <a:latin typeface="Arial"/>
                <a:ea typeface="Times New Roman"/>
              </a:rPr>
              <a:t>·</a:t>
            </a:r>
            <a:r>
              <a:rPr lang="en-US" i="1" dirty="0" err="1">
                <a:solidFill>
                  <a:schemeClr val="bg1"/>
                </a:solidFill>
                <a:effectLst/>
                <a:latin typeface="Arial"/>
                <a:ea typeface="Times New Roman"/>
              </a:rPr>
              <a:t>d</a:t>
            </a:r>
            <a:r>
              <a:rPr lang="en-US" dirty="0">
                <a:solidFill>
                  <a:schemeClr val="bg1"/>
                </a:solidFill>
                <a:effectLst/>
                <a:latin typeface="Arial"/>
                <a:ea typeface="Times New Roman"/>
              </a:rPr>
              <a:t>, where </a:t>
            </a:r>
            <a:r>
              <a:rPr lang="en-US" i="1" dirty="0">
                <a:solidFill>
                  <a:schemeClr val="bg1"/>
                </a:solidFill>
                <a:effectLst/>
                <a:latin typeface="Arial"/>
                <a:ea typeface="Times New Roman"/>
              </a:rPr>
              <a:t>d</a:t>
            </a:r>
            <a:r>
              <a:rPr lang="en-US" dirty="0">
                <a:solidFill>
                  <a:schemeClr val="bg1"/>
                </a:solidFill>
                <a:effectLst/>
                <a:latin typeface="Arial"/>
                <a:ea typeface="Times New Roman"/>
              </a:rPr>
              <a:t> is the diameter of the track. It there are </a:t>
            </a:r>
            <a:r>
              <a:rPr lang="en-US" i="1" dirty="0">
                <a:solidFill>
                  <a:schemeClr val="bg1"/>
                </a:solidFill>
                <a:effectLst/>
                <a:latin typeface="Arial"/>
                <a:ea typeface="Times New Roman"/>
              </a:rPr>
              <a:t>n</a:t>
            </a:r>
            <a:r>
              <a:rPr lang="en-US" dirty="0">
                <a:solidFill>
                  <a:schemeClr val="bg1"/>
                </a:solidFill>
                <a:effectLst/>
                <a:latin typeface="Arial"/>
                <a:ea typeface="Times New Roman"/>
              </a:rPr>
              <a:t> sectors per track, the length of a sector is </a:t>
            </a:r>
            <a:r>
              <a:rPr lang="en-US" dirty="0" err="1">
                <a:solidFill>
                  <a:schemeClr val="bg1"/>
                </a:solidFill>
                <a:effectLst/>
                <a:latin typeface="Symbol"/>
                <a:ea typeface="Times New Roman"/>
              </a:rPr>
              <a:t>p</a:t>
            </a:r>
            <a:r>
              <a:rPr lang="en-US" dirty="0" err="1">
                <a:solidFill>
                  <a:schemeClr val="bg1"/>
                </a:solidFill>
                <a:effectLst/>
                <a:latin typeface="Times New Roman"/>
                <a:ea typeface="Times New Roman"/>
              </a:rPr>
              <a:t>·</a:t>
            </a:r>
            <a:r>
              <a:rPr lang="en-US" i="1" dirty="0" err="1">
                <a:solidFill>
                  <a:schemeClr val="bg1"/>
                </a:solidFill>
                <a:effectLst/>
                <a:latin typeface="Arial"/>
                <a:ea typeface="Times New Roman"/>
              </a:rPr>
              <a:t>d</a:t>
            </a:r>
            <a:r>
              <a:rPr lang="en-US" dirty="0">
                <a:solidFill>
                  <a:schemeClr val="bg1"/>
                </a:solidFill>
                <a:effectLst/>
                <a:latin typeface="Arial"/>
                <a:ea typeface="Times New Roman"/>
              </a:rPr>
              <a:t>/</a:t>
            </a:r>
            <a:r>
              <a:rPr lang="en-US" i="1" dirty="0">
                <a:solidFill>
                  <a:schemeClr val="bg1"/>
                </a:solidFill>
                <a:effectLst/>
                <a:latin typeface="Arial"/>
                <a:ea typeface="Times New Roman"/>
              </a:rPr>
              <a:t>n</a:t>
            </a:r>
            <a:r>
              <a:rPr lang="en-US" dirty="0">
                <a:solidFill>
                  <a:schemeClr val="bg1"/>
                </a:solidFill>
                <a:effectLst/>
                <a:latin typeface="Arial"/>
                <a:ea typeface="Times New Roman"/>
              </a:rPr>
              <a:t>. The approximate size of a bit is given by </a:t>
            </a:r>
            <a:r>
              <a:rPr lang="en-US" dirty="0" err="1">
                <a:solidFill>
                  <a:schemeClr val="bg1"/>
                </a:solidFill>
                <a:effectLst/>
                <a:latin typeface="Symbol"/>
                <a:ea typeface="Times New Roman"/>
              </a:rPr>
              <a:t>p</a:t>
            </a:r>
            <a:r>
              <a:rPr lang="en-US" dirty="0" err="1">
                <a:solidFill>
                  <a:schemeClr val="bg1"/>
                </a:solidFill>
                <a:effectLst/>
                <a:latin typeface="Times New Roman"/>
                <a:ea typeface="Times New Roman"/>
              </a:rPr>
              <a:t>·</a:t>
            </a:r>
            <a:r>
              <a:rPr lang="en-US" i="1" dirty="0" err="1">
                <a:solidFill>
                  <a:schemeClr val="bg1"/>
                </a:solidFill>
                <a:effectLst/>
                <a:latin typeface="Times New Roman"/>
                <a:ea typeface="Times New Roman"/>
              </a:rPr>
              <a:t>d</a:t>
            </a:r>
            <a:r>
              <a:rPr lang="en-US" dirty="0">
                <a:solidFill>
                  <a:schemeClr val="bg1"/>
                </a:solidFill>
                <a:effectLst/>
                <a:latin typeface="Times New Roman"/>
                <a:ea typeface="Times New Roman"/>
              </a:rPr>
              <a:t>/(</a:t>
            </a:r>
            <a:r>
              <a:rPr lang="en-US" i="1" dirty="0" err="1">
                <a:solidFill>
                  <a:schemeClr val="bg1"/>
                </a:solidFill>
                <a:effectLst/>
                <a:latin typeface="Times New Roman"/>
                <a:ea typeface="Times New Roman"/>
              </a:rPr>
              <a:t>m</a:t>
            </a:r>
            <a:r>
              <a:rPr lang="en-US" dirty="0" err="1">
                <a:solidFill>
                  <a:schemeClr val="bg1"/>
                </a:solidFill>
                <a:effectLst/>
                <a:latin typeface="Times New Roman"/>
                <a:ea typeface="Times New Roman"/>
              </a:rPr>
              <a:t>·</a:t>
            </a:r>
            <a:r>
              <a:rPr lang="en-US" i="1" dirty="0" err="1">
                <a:solidFill>
                  <a:schemeClr val="bg1"/>
                </a:solidFill>
                <a:effectLst/>
                <a:latin typeface="Times New Roman"/>
                <a:ea typeface="Times New Roman"/>
              </a:rPr>
              <a:t>n</a:t>
            </a:r>
            <a:r>
              <a:rPr lang="en-US" dirty="0">
                <a:solidFill>
                  <a:schemeClr val="bg1"/>
                </a:solidFill>
                <a:effectLst/>
                <a:latin typeface="Times New Roman"/>
                <a:ea typeface="Times New Roman"/>
              </a:rPr>
              <a:t>)</a:t>
            </a:r>
            <a:r>
              <a:rPr lang="en-US" dirty="0">
                <a:solidFill>
                  <a:schemeClr val="bg1"/>
                </a:solidFill>
                <a:effectLst/>
                <a:latin typeface="Arial"/>
                <a:ea typeface="Times New Roman"/>
              </a:rPr>
              <a:t>, where </a:t>
            </a:r>
            <a:r>
              <a:rPr lang="en-US" i="1" dirty="0">
                <a:solidFill>
                  <a:schemeClr val="bg1"/>
                </a:solidFill>
                <a:effectLst/>
                <a:latin typeface="Arial"/>
                <a:ea typeface="Times New Roman"/>
              </a:rPr>
              <a:t>m</a:t>
            </a:r>
            <a:r>
              <a:rPr lang="en-US" dirty="0">
                <a:solidFill>
                  <a:schemeClr val="bg1"/>
                </a:solidFill>
                <a:effectLst/>
                <a:latin typeface="Arial"/>
                <a:ea typeface="Times New Roman"/>
              </a:rPr>
              <a:t> is the number of bits per sector</a:t>
            </a:r>
            <a:r>
              <a:rPr lang="en-US" dirty="0" smtClean="0">
                <a:solidFill>
                  <a:schemeClr val="bg1"/>
                </a:solidFill>
                <a:effectLst/>
                <a:latin typeface="Arial"/>
                <a:ea typeface="Times New Roman"/>
              </a:rPr>
              <a:t>.</a:t>
            </a:r>
          </a:p>
          <a:p>
            <a:pPr marL="0" marR="0" algn="just">
              <a:spcBef>
                <a:spcPts val="0"/>
              </a:spcBef>
              <a:spcAft>
                <a:spcPts val="0"/>
              </a:spcAft>
              <a:tabLst>
                <a:tab pos="228600" algn="l"/>
              </a:tabLst>
            </a:pPr>
            <a:endParaRPr lang="en-US" dirty="0">
              <a:solidFill>
                <a:schemeClr val="bg1"/>
              </a:solidFill>
              <a:latin typeface="Arial"/>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Because </a:t>
            </a:r>
            <a:r>
              <a:rPr lang="en-US" dirty="0">
                <a:solidFill>
                  <a:schemeClr val="bg1"/>
                </a:solidFill>
                <a:effectLst/>
                <a:latin typeface="Arial"/>
                <a:ea typeface="Times New Roman"/>
              </a:rPr>
              <a:t>the value of </a:t>
            </a:r>
            <a:r>
              <a:rPr lang="en-US" i="1" dirty="0">
                <a:solidFill>
                  <a:schemeClr val="bg1"/>
                </a:solidFill>
                <a:effectLst/>
                <a:latin typeface="Arial"/>
                <a:ea typeface="Times New Roman"/>
              </a:rPr>
              <a:t>d</a:t>
            </a:r>
            <a:r>
              <a:rPr lang="en-US" dirty="0">
                <a:solidFill>
                  <a:schemeClr val="bg1"/>
                </a:solidFill>
                <a:effectLst/>
                <a:latin typeface="Arial"/>
                <a:ea typeface="Times New Roman"/>
              </a:rPr>
              <a:t> varies radically between the inner and outer tracks, the width of a bit varies correspondingly. If the size of a bit is sufficiently large to be detected on the innermost track, it is too large on the outermost track and the storage efficiency is compromised</a:t>
            </a:r>
            <a:r>
              <a:rPr lang="en-US" dirty="0" smtClean="0">
                <a:solidFill>
                  <a:schemeClr val="bg1"/>
                </a:solidFill>
                <a:effectLst/>
                <a:latin typeface="Arial"/>
                <a:ea typeface="Times New Roman"/>
              </a:rPr>
              <a:t>.</a:t>
            </a:r>
          </a:p>
          <a:p>
            <a:pPr marL="0" marR="0" algn="just">
              <a:spcBef>
                <a:spcPts val="0"/>
              </a:spcBef>
              <a:spcAft>
                <a:spcPts val="0"/>
              </a:spcAft>
              <a:tabLst>
                <a:tab pos="228600" algn="l"/>
              </a:tabLst>
            </a:pP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Disks </a:t>
            </a:r>
            <a:r>
              <a:rPr lang="en-US" dirty="0">
                <a:solidFill>
                  <a:schemeClr val="bg1"/>
                </a:solidFill>
                <a:effectLst/>
                <a:latin typeface="Arial"/>
                <a:ea typeface="Times New Roman"/>
              </a:rPr>
              <a:t>deal with the problem of different track lengths by </a:t>
            </a:r>
            <a:r>
              <a:rPr lang="en-US" i="1" dirty="0">
                <a:solidFill>
                  <a:schemeClr val="bg1"/>
                </a:solidFill>
                <a:effectLst/>
                <a:latin typeface="Arial"/>
                <a:ea typeface="Times New Roman"/>
              </a:rPr>
              <a:t>zoning</a:t>
            </a:r>
            <a:r>
              <a:rPr lang="en-US" dirty="0">
                <a:solidFill>
                  <a:schemeClr val="bg1"/>
                </a:solidFill>
                <a:effectLst/>
                <a:latin typeface="Arial"/>
                <a:ea typeface="Times New Roman"/>
              </a:rPr>
              <a:t>, whereby adjacent tracks are grouped into zones and each zone has a different number of sectors. Some of today’s disks divide the surface into 30 or more zones.</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endParaRPr lang="en-US" dirty="0" smtClean="0">
              <a:solidFill>
                <a:schemeClr val="bg1"/>
              </a:solidFill>
              <a:effectLst/>
              <a:latin typeface="Arial"/>
              <a:ea typeface="Times New Roman"/>
            </a:endParaRPr>
          </a:p>
          <a:p>
            <a:pPr marL="0" marR="0" algn="just">
              <a:spcBef>
                <a:spcPts val="0"/>
              </a:spcBef>
              <a:spcAft>
                <a:spcPts val="0"/>
              </a:spcAft>
              <a:tabLst>
                <a:tab pos="228600" algn="l"/>
              </a:tabLst>
            </a:pPr>
            <a:r>
              <a:rPr lang="en-US" dirty="0" smtClean="0">
                <a:solidFill>
                  <a:schemeClr val="bg1"/>
                </a:solidFill>
                <a:effectLst/>
                <a:latin typeface="Arial"/>
                <a:ea typeface="Times New Roman"/>
              </a:rPr>
              <a:t>Zoning </a:t>
            </a:r>
            <a:r>
              <a:rPr lang="en-US" dirty="0">
                <a:solidFill>
                  <a:schemeClr val="bg1"/>
                </a:solidFill>
                <a:effectLst/>
                <a:latin typeface="Arial"/>
                <a:ea typeface="Times New Roman"/>
              </a:rPr>
              <a:t>affects the rate at which data is read from the disk. With fewer sectors along the innermost track, the data transfer rate may be 60% less than when reading a sector at the outermost edge. </a:t>
            </a:r>
            <a:endParaRPr lang="en-US" dirty="0">
              <a:solidFill>
                <a:schemeClr val="bg1"/>
              </a:solidFill>
              <a:effectLst/>
              <a:latin typeface="Times New Roman"/>
              <a:ea typeface="Times New Roman"/>
            </a:endParaRPr>
          </a:p>
          <a:p>
            <a:pPr marL="0" marR="0" algn="just">
              <a:spcBef>
                <a:spcPts val="0"/>
              </a:spcBef>
              <a:spcAft>
                <a:spcPts val="0"/>
              </a:spcAft>
              <a:tabLst>
                <a:tab pos="228600" algn="l"/>
              </a:tabLs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244253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1"/>
          <p:cNvSpPr>
            <a:spLocks noChangeArrowheads="1"/>
          </p:cNvSpPr>
          <p:nvPr/>
        </p:nvSpPr>
        <p:spPr bwMode="auto">
          <a:xfrm>
            <a:off x="228600" y="918873"/>
            <a:ext cx="8382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A disk drive uses a flat rotating platter is covered with a very thin layer of a material that can be locally magnetized in one of two directions, north-south or south-north. </a:t>
            </a:r>
            <a:endParaRPr lang="en-US" dirty="0" smtClean="0"/>
          </a:p>
          <a:p>
            <a:endParaRPr lang="en-US" dirty="0"/>
          </a:p>
          <a:p>
            <a:r>
              <a:rPr lang="en-US" dirty="0" smtClean="0"/>
              <a:t>This </a:t>
            </a:r>
            <a:r>
              <a:rPr lang="en-US" dirty="0"/>
              <a:t>platter rotates under a write head that magnetizes the surface to create a circular track of 1s and 0s. </a:t>
            </a:r>
            <a:endParaRPr lang="en-US" dirty="0" smtClean="0"/>
          </a:p>
          <a:p>
            <a:endParaRPr lang="en-US" dirty="0"/>
          </a:p>
          <a:p>
            <a:r>
              <a:rPr lang="en-US" dirty="0" smtClean="0"/>
              <a:t>When </a:t>
            </a:r>
            <a:r>
              <a:rPr lang="en-US" dirty="0"/>
              <a:t>the data is retrieved, a read head that’s normally co-located with the write head detects the magnetization of the surface and uses it to reconstruct the recorded data. </a:t>
            </a:r>
            <a:endParaRPr lang="en-US" dirty="0" smtClean="0"/>
          </a:p>
          <a:p>
            <a:endParaRPr lang="en-US" dirty="0"/>
          </a:p>
          <a:p>
            <a:r>
              <a:rPr lang="en-US" dirty="0" smtClean="0"/>
              <a:t>In </a:t>
            </a:r>
            <a:r>
              <a:rPr lang="en-US" dirty="0"/>
              <a:t>practice, the construction and operation of real disk drives is immensely complex, because the size of the magnetized regions is very small and the disk rotates at a high speed. </a:t>
            </a:r>
            <a:endParaRPr lang="en-US" dirty="0" smtClean="0"/>
          </a:p>
          <a:p>
            <a:endParaRPr lang="en-US" dirty="0"/>
          </a:p>
        </p:txBody>
      </p:sp>
    </p:spTree>
    <p:extLst>
      <p:ext uri="{BB962C8B-B14F-4D97-AF65-F5344CB8AC3E}">
        <p14:creationId xmlns:p14="http://schemas.microsoft.com/office/powerpoint/2010/main" val="1223419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7650" name="Picture 2" descr="E:\CengageBook\CengageLectureNotesWebsite\Clements 1e JPG_files\ch11\87046-11-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4114800" cy="2902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12845"/>
            <a:ext cx="8458200" cy="2862322"/>
          </a:xfrm>
          <a:prstGeom prst="rect">
            <a:avLst/>
          </a:prstGeom>
        </p:spPr>
        <p:txBody>
          <a:bodyPr wrap="square">
            <a:spAutoFit/>
          </a:bodyPr>
          <a:lstStyle/>
          <a:p>
            <a:r>
              <a:rPr lang="en-US" dirty="0"/>
              <a:t>Figure 11.26 demonstrates how a file is </a:t>
            </a:r>
            <a:r>
              <a:rPr lang="en-US" dirty="0" smtClean="0"/>
              <a:t>read. </a:t>
            </a:r>
            <a:r>
              <a:rPr lang="en-US" dirty="0"/>
              <a:t>A file is composed of a sequence of sectors. The sectors themselves may be arranged as a </a:t>
            </a:r>
            <a:r>
              <a:rPr lang="en-US" i="1" dirty="0"/>
              <a:t>linked list </a:t>
            </a:r>
            <a:r>
              <a:rPr lang="en-US" dirty="0"/>
              <a:t>or a directory may define the sequence of sectors belonging to a file. </a:t>
            </a:r>
            <a:endParaRPr lang="en-US" dirty="0" smtClean="0"/>
          </a:p>
          <a:p>
            <a:endParaRPr lang="en-US" dirty="0"/>
          </a:p>
          <a:p>
            <a:r>
              <a:rPr lang="en-US" dirty="0" smtClean="0"/>
              <a:t>When </a:t>
            </a:r>
            <a:r>
              <a:rPr lang="en-US" dirty="0"/>
              <a:t>files are first created they are allocated sequential sectors. After a period of file creation and deletion, the free sectors on a disk become highly scattered and the resulting files heavily fragmented. </a:t>
            </a:r>
            <a:endParaRPr lang="en-US" dirty="0" smtClean="0"/>
          </a:p>
          <a:p>
            <a:endParaRPr lang="en-US" dirty="0"/>
          </a:p>
          <a:p>
            <a:r>
              <a:rPr lang="en-US" dirty="0" smtClean="0"/>
              <a:t>Operating </a:t>
            </a:r>
            <a:r>
              <a:rPr lang="en-US" dirty="0"/>
              <a:t>systems can either automatically or manually defragment files by periodically reorganizing their structure to minimize the seek time.</a:t>
            </a:r>
          </a:p>
        </p:txBody>
      </p:sp>
    </p:spTree>
    <p:extLst>
      <p:ext uri="{BB962C8B-B14F-4D97-AF65-F5344CB8AC3E}">
        <p14:creationId xmlns:p14="http://schemas.microsoft.com/office/powerpoint/2010/main" val="2018897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5821" y="609600"/>
            <a:ext cx="8153400" cy="4524315"/>
          </a:xfrm>
          <a:prstGeom prst="rect">
            <a:avLst/>
          </a:prstGeom>
        </p:spPr>
        <p:txBody>
          <a:bodyPr wrap="square">
            <a:spAutoFit/>
          </a:bodyPr>
          <a:lstStyle/>
          <a:p>
            <a:r>
              <a:rPr lang="en-US" dirty="0"/>
              <a:t>The </a:t>
            </a:r>
            <a:r>
              <a:rPr lang="en-US" i="1" dirty="0"/>
              <a:t>access time</a:t>
            </a:r>
            <a:r>
              <a:rPr lang="en-US" dirty="0"/>
              <a:t> of a disk is composed of two major components: the time taken to access a given track (the </a:t>
            </a:r>
            <a:r>
              <a:rPr lang="en-US" i="1" dirty="0"/>
              <a:t>seek</a:t>
            </a:r>
            <a:r>
              <a:rPr lang="en-US" dirty="0"/>
              <a:t> time) and the time to access a given sector once its track has been reached (the </a:t>
            </a:r>
            <a:r>
              <a:rPr lang="en-US" i="1" dirty="0"/>
              <a:t>latency</a:t>
            </a:r>
            <a:r>
              <a:rPr lang="en-US" dirty="0"/>
              <a:t>). </a:t>
            </a:r>
            <a:endParaRPr lang="en-US" dirty="0" smtClean="0"/>
          </a:p>
          <a:p>
            <a:endParaRPr lang="en-US" dirty="0"/>
          </a:p>
          <a:p>
            <a:r>
              <a:rPr lang="en-US" dirty="0" smtClean="0"/>
              <a:t>The </a:t>
            </a:r>
            <a:r>
              <a:rPr lang="en-US" dirty="0"/>
              <a:t>latency is easy to calculate. Assuming that the head has stepped to a given track, the minimum latency is zero (the sector is just arriving under the head). </a:t>
            </a:r>
            <a:endParaRPr lang="en-US" dirty="0" smtClean="0"/>
          </a:p>
          <a:p>
            <a:endParaRPr lang="en-US" dirty="0"/>
          </a:p>
          <a:p>
            <a:r>
              <a:rPr lang="en-US" dirty="0" smtClean="0"/>
              <a:t>The </a:t>
            </a:r>
            <a:r>
              <a:rPr lang="en-US" dirty="0"/>
              <a:t>worst-case latency is the period of one revolution (the head has just missed the sector and has to wait for it to go round). </a:t>
            </a:r>
            <a:endParaRPr lang="en-US" dirty="0" smtClean="0"/>
          </a:p>
          <a:p>
            <a:endParaRPr lang="en-US" dirty="0"/>
          </a:p>
          <a:p>
            <a:r>
              <a:rPr lang="en-US" dirty="0" smtClean="0"/>
              <a:t>On </a:t>
            </a:r>
            <a:r>
              <a:rPr lang="en-US" dirty="0"/>
              <a:t>average, the latency is 1/2t</a:t>
            </a:r>
            <a:r>
              <a:rPr lang="en-US" baseline="-25000" dirty="0"/>
              <a:t>rev</a:t>
            </a:r>
            <a:r>
              <a:rPr lang="en-US" dirty="0"/>
              <a:t>, where </a:t>
            </a:r>
            <a:r>
              <a:rPr lang="en-US" dirty="0" err="1"/>
              <a:t>t</a:t>
            </a:r>
            <a:r>
              <a:rPr lang="en-US" baseline="-25000" dirty="0" err="1"/>
              <a:t>rev</a:t>
            </a:r>
            <a:r>
              <a:rPr lang="en-US" dirty="0"/>
              <a:t> is the time for a single revolution of the platter. If a disk rotates at 7,200 rpm, its latency is given by:</a:t>
            </a:r>
          </a:p>
          <a:p>
            <a:r>
              <a:rPr lang="en-US" dirty="0"/>
              <a:t> </a:t>
            </a:r>
          </a:p>
          <a:p>
            <a:r>
              <a:rPr lang="en-US" dirty="0"/>
              <a:t>½ x 1/( 7,200 </a:t>
            </a:r>
            <a:r>
              <a:rPr lang="en-US" dirty="0">
                <a:sym typeface="Symbol"/>
              </a:rPr>
              <a:t></a:t>
            </a:r>
            <a:r>
              <a:rPr lang="en-US" dirty="0"/>
              <a:t> 60) = 0.00417s = 4.17 </a:t>
            </a:r>
            <a:r>
              <a:rPr lang="en-US" dirty="0" err="1"/>
              <a:t>ms.</a:t>
            </a:r>
            <a:endParaRPr lang="en-US" dirty="0"/>
          </a:p>
        </p:txBody>
      </p:sp>
    </p:spTree>
    <p:extLst>
      <p:ext uri="{BB962C8B-B14F-4D97-AF65-F5344CB8AC3E}">
        <p14:creationId xmlns:p14="http://schemas.microsoft.com/office/powerpoint/2010/main" val="39480846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8674" name="Picture 2" descr="E:\CengageBook\CengageLectureNotesWebsite\Clements 1e JPG_files\ch11\87046-11-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76" y="2819400"/>
            <a:ext cx="6831724" cy="36319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9544" y="457200"/>
            <a:ext cx="8463455" cy="2031325"/>
          </a:xfrm>
          <a:prstGeom prst="rect">
            <a:avLst/>
          </a:prstGeom>
        </p:spPr>
        <p:txBody>
          <a:bodyPr wrap="square">
            <a:spAutoFit/>
          </a:bodyPr>
          <a:lstStyle/>
          <a:p>
            <a:r>
              <a:rPr lang="en-US" dirty="0"/>
              <a:t>What is the average seek time? Suppose the disk has </a:t>
            </a:r>
            <a:r>
              <a:rPr lang="en-US" i="1" dirty="0"/>
              <a:t>N</a:t>
            </a:r>
            <a:r>
              <a:rPr lang="en-US" dirty="0"/>
              <a:t> sectors and it takes </a:t>
            </a:r>
            <a:r>
              <a:rPr lang="en-US" dirty="0" err="1"/>
              <a:t>t</a:t>
            </a:r>
            <a:r>
              <a:rPr lang="en-US" baseline="-25000" dirty="0" err="1"/>
              <a:t>step</a:t>
            </a:r>
            <a:r>
              <a:rPr lang="en-US" dirty="0"/>
              <a:t> seconds to step from track-to-track. </a:t>
            </a:r>
            <a:endParaRPr lang="en-US" dirty="0" smtClean="0"/>
          </a:p>
          <a:p>
            <a:endParaRPr lang="en-US" sz="900" dirty="0"/>
          </a:p>
          <a:p>
            <a:r>
              <a:rPr lang="en-US" dirty="0" smtClean="0"/>
              <a:t>If </a:t>
            </a:r>
            <a:r>
              <a:rPr lang="en-US" dirty="0"/>
              <a:t>the head is parked at the edge of the disk after each seek, the average number of tracks to step over when seeking a given track would be </a:t>
            </a:r>
            <a:r>
              <a:rPr lang="en-US" i="1" dirty="0"/>
              <a:t>N</a:t>
            </a:r>
            <a:r>
              <a:rPr lang="en-US" dirty="0"/>
              <a:t>/2, and the average seek time is given by ½ x </a:t>
            </a:r>
            <a:r>
              <a:rPr lang="en-US" i="1" dirty="0"/>
              <a:t>N</a:t>
            </a:r>
            <a:r>
              <a:rPr lang="en-US" dirty="0"/>
              <a:t> x </a:t>
            </a:r>
            <a:r>
              <a:rPr lang="en-US" dirty="0" err="1"/>
              <a:t>t</a:t>
            </a:r>
            <a:r>
              <a:rPr lang="en-US" baseline="-25000" dirty="0" err="1"/>
              <a:t>step</a:t>
            </a:r>
            <a:r>
              <a:rPr lang="en-US" dirty="0"/>
              <a:t>. </a:t>
            </a:r>
            <a:endParaRPr lang="en-US" dirty="0" smtClean="0"/>
          </a:p>
          <a:p>
            <a:endParaRPr lang="en-US" sz="900" dirty="0"/>
          </a:p>
          <a:p>
            <a:r>
              <a:rPr lang="en-US" dirty="0" smtClean="0"/>
              <a:t>Figure </a:t>
            </a:r>
            <a:r>
              <a:rPr lang="en-US" dirty="0"/>
              <a:t>11.27(a) illustrates this situation</a:t>
            </a:r>
            <a:r>
              <a:rPr lang="en-US" dirty="0" smtClean="0"/>
              <a:t>.</a:t>
            </a:r>
            <a:endParaRPr lang="en-US" dirty="0"/>
          </a:p>
        </p:txBody>
      </p:sp>
    </p:spTree>
    <p:extLst>
      <p:ext uri="{BB962C8B-B14F-4D97-AF65-F5344CB8AC3E}">
        <p14:creationId xmlns:p14="http://schemas.microsoft.com/office/powerpoint/2010/main" val="4215402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8674" name="Picture 2" descr="E:\CengageBook\CengageLectureNotesWebsite\Clements 1e JPG_files\ch11\87046-11-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7309937"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373467"/>
            <a:ext cx="8001000" cy="1754326"/>
          </a:xfrm>
          <a:prstGeom prst="rect">
            <a:avLst/>
          </a:prstGeom>
        </p:spPr>
        <p:txBody>
          <a:bodyPr wrap="square">
            <a:spAutoFit/>
          </a:bodyPr>
          <a:lstStyle/>
          <a:p>
            <a:r>
              <a:rPr lang="en-US" dirty="0" smtClean="0"/>
              <a:t>However</a:t>
            </a:r>
            <a:r>
              <a:rPr lang="en-US" dirty="0"/>
              <a:t>, suppose that the head were automatically moved to the center of the tracks (track number </a:t>
            </a:r>
            <a:r>
              <a:rPr lang="en-US" i="1" dirty="0"/>
              <a:t>N</a:t>
            </a:r>
            <a:r>
              <a:rPr lang="en-US" dirty="0"/>
              <a:t>/2) after each access </a:t>
            </a:r>
            <a:r>
              <a:rPr lang="en-US" dirty="0" smtClean="0"/>
              <a:t>- </a:t>
            </a:r>
            <a:r>
              <a:rPr lang="en-US" dirty="0"/>
              <a:t>Figure 11.27(b</a:t>
            </a:r>
            <a:r>
              <a:rPr lang="en-US" dirty="0" smtClean="0"/>
              <a:t>). </a:t>
            </a:r>
          </a:p>
          <a:p>
            <a:endParaRPr lang="en-US" dirty="0"/>
          </a:p>
          <a:p>
            <a:r>
              <a:rPr lang="en-US" dirty="0" smtClean="0"/>
              <a:t>When </a:t>
            </a:r>
            <a:r>
              <a:rPr lang="en-US" dirty="0"/>
              <a:t>a new seek operation is issued, the head can move either left or right. In this case the average number of tracks to step is </a:t>
            </a:r>
            <a:r>
              <a:rPr lang="en-US" i="1" dirty="0"/>
              <a:t>N</a:t>
            </a:r>
            <a:r>
              <a:rPr lang="en-US" dirty="0"/>
              <a:t>/4, and the average seek time becomes ¼ x </a:t>
            </a:r>
            <a:r>
              <a:rPr lang="en-US" i="1" dirty="0"/>
              <a:t>N</a:t>
            </a:r>
            <a:r>
              <a:rPr lang="en-US" dirty="0"/>
              <a:t> x </a:t>
            </a:r>
            <a:r>
              <a:rPr lang="en-US" dirty="0" err="1"/>
              <a:t>t</a:t>
            </a:r>
            <a:r>
              <a:rPr lang="en-US" baseline="-25000" dirty="0" err="1"/>
              <a:t>step</a:t>
            </a:r>
            <a:r>
              <a:rPr lang="en-US" dirty="0"/>
              <a:t>.</a:t>
            </a:r>
          </a:p>
        </p:txBody>
      </p:sp>
    </p:spTree>
    <p:extLst>
      <p:ext uri="{BB962C8B-B14F-4D97-AF65-F5344CB8AC3E}">
        <p14:creationId xmlns:p14="http://schemas.microsoft.com/office/powerpoint/2010/main" val="33384716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9698" name="Picture 2" descr="E:\CengageBook\CengageLectureNotesWebsite\Clements 1e JPG_files\ch11\87046-11-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6248400" cy="4555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09600"/>
            <a:ext cx="8305800" cy="1200329"/>
          </a:xfrm>
          <a:prstGeom prst="rect">
            <a:avLst/>
          </a:prstGeom>
        </p:spPr>
        <p:txBody>
          <a:bodyPr wrap="square">
            <a:spAutoFit/>
          </a:bodyPr>
          <a:lstStyle/>
          <a:p>
            <a:r>
              <a:rPr lang="en-US" dirty="0"/>
              <a:t>Figure 11.28 demonstrates the movement of an arm with a rotary actuator where it spends part of its time accelerating up to speed, part of its time moving at approximately common speed across the disk’s surface, and part of its time decelerating as it approaches its target destination.</a:t>
            </a:r>
          </a:p>
        </p:txBody>
      </p:sp>
    </p:spTree>
    <p:extLst>
      <p:ext uri="{BB962C8B-B14F-4D97-AF65-F5344CB8AC3E}">
        <p14:creationId xmlns:p14="http://schemas.microsoft.com/office/powerpoint/2010/main" val="1380079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11\87046-11-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80" y="2590800"/>
            <a:ext cx="660913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381000"/>
            <a:ext cx="8382000" cy="2031325"/>
          </a:xfrm>
          <a:prstGeom prst="rect">
            <a:avLst/>
          </a:prstGeom>
        </p:spPr>
        <p:txBody>
          <a:bodyPr wrap="square">
            <a:spAutoFit/>
          </a:bodyPr>
          <a:lstStyle/>
          <a:p>
            <a:r>
              <a:rPr lang="en-US" b="1" dirty="0"/>
              <a:t>Accessing Sectors</a:t>
            </a:r>
            <a:endParaRPr lang="en-US" dirty="0"/>
          </a:p>
          <a:p>
            <a:r>
              <a:rPr lang="en-US" dirty="0"/>
              <a:t> </a:t>
            </a:r>
          </a:p>
          <a:p>
            <a:r>
              <a:rPr lang="en-US" dirty="0" smtClean="0"/>
              <a:t>Suppose </a:t>
            </a:r>
            <a:r>
              <a:rPr lang="en-US" dirty="0"/>
              <a:t>an operating system makes a series of requests to a disk drive for sectors on tracks 50, 150, 32, 16, 125, 8, 130, 50, 60, 200. Figure 11.29 provides a head movement graph of the time plotted against the position of the head if the requested tracks are accessed in the order in which they were received; that is</a:t>
            </a:r>
            <a:r>
              <a:rPr lang="en-US" i="1" dirty="0"/>
              <a:t> first-come, first-served</a:t>
            </a:r>
            <a:r>
              <a:rPr lang="en-US" dirty="0"/>
              <a:t> (FCFS).</a:t>
            </a:r>
          </a:p>
        </p:txBody>
      </p:sp>
    </p:spTree>
    <p:extLst>
      <p:ext uri="{BB962C8B-B14F-4D97-AF65-F5344CB8AC3E}">
        <p14:creationId xmlns:p14="http://schemas.microsoft.com/office/powerpoint/2010/main" val="904167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1746" name="Picture 2" descr="E:\CengageBook\CengageLectureNotesWebsite\Clements 1e JPG_files\ch11\87046-11-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69" y="2590800"/>
            <a:ext cx="6852195"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85800"/>
            <a:ext cx="8458200" cy="1477328"/>
          </a:xfrm>
          <a:prstGeom prst="rect">
            <a:avLst/>
          </a:prstGeom>
        </p:spPr>
        <p:txBody>
          <a:bodyPr wrap="square">
            <a:spAutoFit/>
          </a:bodyPr>
          <a:lstStyle/>
          <a:p>
            <a:r>
              <a:rPr lang="en-US" dirty="0"/>
              <a:t>Operating systems often provide support for disk drives. For example, Figure 11.30 illustrates the same situation as in </a:t>
            </a:r>
            <a:endParaRPr lang="en-US" dirty="0" smtClean="0"/>
          </a:p>
          <a:p>
            <a:endParaRPr lang="en-US" dirty="0"/>
          </a:p>
          <a:p>
            <a:r>
              <a:rPr lang="en-US" dirty="0" smtClean="0"/>
              <a:t>Figure </a:t>
            </a:r>
            <a:r>
              <a:rPr lang="en-US" dirty="0"/>
              <a:t>11.29 except that the tracks are buffered and the surface of the disk is first swept in one direction and then back in the other direction. </a:t>
            </a:r>
          </a:p>
        </p:txBody>
      </p:sp>
    </p:spTree>
    <p:extLst>
      <p:ext uri="{BB962C8B-B14F-4D97-AF65-F5344CB8AC3E}">
        <p14:creationId xmlns:p14="http://schemas.microsoft.com/office/powerpoint/2010/main" val="2290226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36331" y="685800"/>
            <a:ext cx="7924800" cy="5447645"/>
          </a:xfrm>
          <a:prstGeom prst="rect">
            <a:avLst/>
          </a:prstGeom>
        </p:spPr>
        <p:txBody>
          <a:bodyPr wrap="square">
            <a:spAutoFit/>
          </a:bodyPr>
          <a:lstStyle/>
          <a:p>
            <a:pPr algn="ctr"/>
            <a:r>
              <a:rPr lang="en-US" sz="2400" b="1" dirty="0"/>
              <a:t> </a:t>
            </a:r>
            <a:r>
              <a:rPr lang="en-US" sz="2400" b="1" dirty="0" smtClean="0"/>
              <a:t>Algorithms for scanning</a:t>
            </a:r>
          </a:p>
          <a:p>
            <a:endParaRPr lang="en-GB" dirty="0"/>
          </a:p>
          <a:p>
            <a:pPr marL="809625" lvl="0" indent="-809625"/>
            <a:r>
              <a:rPr lang="en-US" dirty="0" smtClean="0"/>
              <a:t>FIFO</a:t>
            </a:r>
            <a:r>
              <a:rPr lang="en-US" dirty="0"/>
              <a:t>	First-in-first out (also called </a:t>
            </a:r>
            <a:r>
              <a:rPr lang="en-US" i="1" dirty="0"/>
              <a:t>first come first served</a:t>
            </a:r>
            <a:r>
              <a:rPr lang="en-US" dirty="0"/>
              <a:t>, FCFS). This algorithms processes requests in the order in which they are received. It is fair to all processes. Sequence = 10, 19, 3, 14 ,12, 9. Average seek length = 8.2</a:t>
            </a:r>
            <a:r>
              <a:rPr lang="en-US" dirty="0" smtClean="0"/>
              <a:t>.</a:t>
            </a:r>
          </a:p>
          <a:p>
            <a:pPr marL="809625" lvl="0" indent="-809625"/>
            <a:endParaRPr lang="en-US" dirty="0"/>
          </a:p>
          <a:p>
            <a:pPr marL="809625" lvl="0" indent="-809625"/>
            <a:r>
              <a:rPr lang="en-US" dirty="0"/>
              <a:t>SSTF	Shortest seek time first. The next seek is the one that is closest to the current head position. This algorithm selects the next request as the one requiring the least movement of the head. Because newer requests may be serviced before older requests, it is not fair. Sequence = 10, 12, 14, 19, 9, 3. Average seek time = 5.0</a:t>
            </a:r>
            <a:r>
              <a:rPr lang="en-US" dirty="0" smtClean="0"/>
              <a:t>.</a:t>
            </a:r>
          </a:p>
          <a:p>
            <a:pPr marL="809625" lvl="0" indent="-809625"/>
            <a:endParaRPr lang="en-US" dirty="0"/>
          </a:p>
          <a:p>
            <a:pPr marL="809625" lvl="0" indent="-809625"/>
            <a:r>
              <a:rPr lang="en-US" dirty="0"/>
              <a:t>SCAN	The approach implements the so-called </a:t>
            </a:r>
            <a:r>
              <a:rPr lang="en-US" i="1" dirty="0"/>
              <a:t>elevator algorithm</a:t>
            </a:r>
            <a:r>
              <a:rPr lang="en-US" dirty="0"/>
              <a:t> by taking the closest request in the direction of travel. It satisfies all outstanding requests in the current direction of head motion before reversing direction. Sequence = 10, 14, 19, 12, 9, 3. Average seek time = 5.0.</a:t>
            </a:r>
          </a:p>
        </p:txBody>
      </p:sp>
    </p:spTree>
    <p:extLst>
      <p:ext uri="{BB962C8B-B14F-4D97-AF65-F5344CB8AC3E}">
        <p14:creationId xmlns:p14="http://schemas.microsoft.com/office/powerpoint/2010/main" val="3037483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36331" y="685800"/>
            <a:ext cx="7924800" cy="4801314"/>
          </a:xfrm>
          <a:prstGeom prst="rect">
            <a:avLst/>
          </a:prstGeom>
        </p:spPr>
        <p:txBody>
          <a:bodyPr wrap="square">
            <a:spAutoFit/>
          </a:bodyPr>
          <a:lstStyle/>
          <a:p>
            <a:pPr marL="1071563" lvl="0" indent="-1071563"/>
            <a:r>
              <a:rPr lang="en-US" dirty="0"/>
              <a:t>LOOK	This is a modest variation on SCAN where the software looks ahead and changes direction when there are no requests beyond the current sector</a:t>
            </a:r>
            <a:r>
              <a:rPr lang="en-US" dirty="0" smtClean="0"/>
              <a:t>.</a:t>
            </a:r>
          </a:p>
          <a:p>
            <a:pPr marL="1071563" lvl="0" indent="-1071563"/>
            <a:endParaRPr lang="en-US" dirty="0"/>
          </a:p>
          <a:p>
            <a:pPr marL="1071563" lvl="0" indent="-1071563"/>
            <a:r>
              <a:rPr lang="en-US" dirty="0"/>
              <a:t>C_SCAN	The circular scan algorithm moves the head in one direction, sweeping across the disk. However, the head then moves back to the other edge of the disk and starts again. It is a unidirectional version of SCAN. Sequence = 10, 14, 19, 3, 9, 12. Average seek time = 6.8</a:t>
            </a:r>
            <a:r>
              <a:rPr lang="en-US" dirty="0" smtClean="0"/>
              <a:t>.</a:t>
            </a:r>
          </a:p>
          <a:p>
            <a:pPr marL="1071563" lvl="0" indent="-1071563"/>
            <a:endParaRPr lang="en-US" dirty="0"/>
          </a:p>
          <a:p>
            <a:pPr marL="1071563" lvl="0" indent="-1071563"/>
            <a:r>
              <a:rPr lang="en-US" dirty="0"/>
              <a:t>FSCAN	This algorithm is intended to deal with </a:t>
            </a:r>
            <a:r>
              <a:rPr lang="en-US" i="1" dirty="0"/>
              <a:t>arm stickiness</a:t>
            </a:r>
            <a:r>
              <a:rPr lang="en-US" dirty="0"/>
              <a:t>. Two request queues are required. Initially, at the start of a scan all requests are in one queue and the other queues is empty. Once a scan is in progress, all new requests are put in the other queue. This mechanism defers all new requests until the existing ones have been serviced. It is, of course, a fair access mechanism.</a:t>
            </a:r>
          </a:p>
        </p:txBody>
      </p:sp>
    </p:spTree>
    <p:extLst>
      <p:ext uri="{BB962C8B-B14F-4D97-AF65-F5344CB8AC3E}">
        <p14:creationId xmlns:p14="http://schemas.microsoft.com/office/powerpoint/2010/main" val="32567202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36331" y="685800"/>
            <a:ext cx="7924800" cy="4524315"/>
          </a:xfrm>
          <a:prstGeom prst="rect">
            <a:avLst/>
          </a:prstGeom>
        </p:spPr>
        <p:txBody>
          <a:bodyPr wrap="square">
            <a:spAutoFit/>
          </a:bodyPr>
          <a:lstStyle/>
          <a:p>
            <a:r>
              <a:rPr lang="en-US" b="1" dirty="0"/>
              <a:t>SMART Technology</a:t>
            </a:r>
            <a:endParaRPr lang="en-US" dirty="0"/>
          </a:p>
          <a:p>
            <a:r>
              <a:rPr lang="en-US" dirty="0"/>
              <a:t> </a:t>
            </a:r>
          </a:p>
          <a:p>
            <a:r>
              <a:rPr lang="en-US" dirty="0" smtClean="0"/>
              <a:t>Hard </a:t>
            </a:r>
            <a:r>
              <a:rPr lang="en-US" dirty="0"/>
              <a:t>disks are complex electromechanical devices operating at the frontiers of technology. </a:t>
            </a:r>
            <a:endParaRPr lang="en-US" dirty="0" smtClean="0"/>
          </a:p>
          <a:p>
            <a:endParaRPr lang="en-US" dirty="0"/>
          </a:p>
          <a:p>
            <a:r>
              <a:rPr lang="en-US" dirty="0" smtClean="0"/>
              <a:t>Electromechanical </a:t>
            </a:r>
            <a:r>
              <a:rPr lang="en-US" dirty="0"/>
              <a:t>systems with moving parts are far more unreliable than their semiconductor counterparts. </a:t>
            </a:r>
            <a:endParaRPr lang="en-US" dirty="0" smtClean="0"/>
          </a:p>
          <a:p>
            <a:endParaRPr lang="en-US" dirty="0"/>
          </a:p>
          <a:p>
            <a:r>
              <a:rPr lang="en-US" dirty="0" smtClean="0"/>
              <a:t>The </a:t>
            </a:r>
            <a:r>
              <a:rPr lang="en-US" dirty="0"/>
              <a:t>major disk manufacturers developed a technology called SMART that monitors the performance of hard disk drives and can predict the probability of failure and therefore provide the user with an advance warning of possible failure. </a:t>
            </a:r>
            <a:endParaRPr lang="en-US" dirty="0" smtClean="0"/>
          </a:p>
          <a:p>
            <a:endParaRPr lang="en-US" dirty="0"/>
          </a:p>
          <a:p>
            <a:r>
              <a:rPr lang="en-US" dirty="0" smtClean="0"/>
              <a:t>The </a:t>
            </a:r>
            <a:r>
              <a:rPr lang="en-US" dirty="0"/>
              <a:t>acronym SMART stands for </a:t>
            </a:r>
            <a:r>
              <a:rPr lang="en-US" i="1" dirty="0"/>
              <a:t>self-monitoring, analysis and reporting </a:t>
            </a:r>
            <a:r>
              <a:rPr lang="en-US" i="1" dirty="0" smtClean="0"/>
              <a:t>technology</a:t>
            </a:r>
            <a:endParaRPr lang="en-US" dirty="0" smtClean="0"/>
          </a:p>
          <a:p>
            <a:pPr marL="1071563" lvl="0" indent="-1071563"/>
            <a:endParaRPr lang="en-US" dirty="0"/>
          </a:p>
        </p:txBody>
      </p:sp>
    </p:spTree>
    <p:extLst>
      <p:ext uri="{BB962C8B-B14F-4D97-AF65-F5344CB8AC3E}">
        <p14:creationId xmlns:p14="http://schemas.microsoft.com/office/powerpoint/2010/main" val="171799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50" name="Picture 2" descr="E:\CengageBook\CengageLectureNotesWebsite\Clements 1e JPG_files\ch11\87046-1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05200"/>
            <a:ext cx="4352925" cy="2889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99241"/>
            <a:ext cx="8305800" cy="2862322"/>
          </a:xfrm>
          <a:prstGeom prst="rect">
            <a:avLst/>
          </a:prstGeom>
        </p:spPr>
        <p:txBody>
          <a:bodyPr wrap="square">
            <a:spAutoFit/>
          </a:bodyPr>
          <a:lstStyle/>
          <a:p>
            <a:r>
              <a:rPr lang="en-US" dirty="0" smtClean="0"/>
              <a:t>Figure </a:t>
            </a:r>
            <a:r>
              <a:rPr lang="en-US" dirty="0"/>
              <a:t>11.1 </a:t>
            </a:r>
            <a:r>
              <a:rPr lang="en-US" dirty="0" smtClean="0"/>
              <a:t>plots </a:t>
            </a:r>
            <a:r>
              <a:rPr lang="en-US" i="1" dirty="0" smtClean="0"/>
              <a:t>areal </a:t>
            </a:r>
            <a:r>
              <a:rPr lang="en-US" i="1" dirty="0"/>
              <a:t>density</a:t>
            </a:r>
            <a:r>
              <a:rPr lang="en-US" dirty="0"/>
              <a:t> against the year for </a:t>
            </a:r>
            <a:r>
              <a:rPr lang="en-US" dirty="0" smtClean="0"/>
              <a:t>disk </a:t>
            </a:r>
            <a:r>
              <a:rPr lang="en-US" dirty="0"/>
              <a:t>drives and illustrates the </a:t>
            </a:r>
            <a:r>
              <a:rPr lang="en-US" dirty="0" smtClean="0"/>
              <a:t>increase </a:t>
            </a:r>
            <a:r>
              <a:rPr lang="en-US" dirty="0"/>
              <a:t>in recording density in the 45 years from </a:t>
            </a:r>
            <a:r>
              <a:rPr lang="en-US" dirty="0" smtClean="0"/>
              <a:t>1956. </a:t>
            </a:r>
          </a:p>
          <a:p>
            <a:endParaRPr lang="en-US" i="1" dirty="0"/>
          </a:p>
          <a:p>
            <a:r>
              <a:rPr lang="en-US" i="1" dirty="0" smtClean="0"/>
              <a:t>Areal </a:t>
            </a:r>
            <a:r>
              <a:rPr lang="en-US" i="1" dirty="0"/>
              <a:t>density</a:t>
            </a:r>
            <a:r>
              <a:rPr lang="en-US" dirty="0"/>
              <a:t> specifies the </a:t>
            </a:r>
            <a:r>
              <a:rPr lang="en-US" dirty="0" smtClean="0"/>
              <a:t>density </a:t>
            </a:r>
            <a:r>
              <a:rPr lang="en-US" dirty="0"/>
              <a:t>of bits and is often measured in bits per square inch.  </a:t>
            </a:r>
            <a:r>
              <a:rPr lang="en-US" dirty="0" smtClean="0"/>
              <a:t>Areal </a:t>
            </a:r>
            <a:r>
              <a:rPr lang="en-US" dirty="0"/>
              <a:t>density increased from approximately 2 x 10</a:t>
            </a:r>
            <a:r>
              <a:rPr lang="en-US" baseline="30000" dirty="0"/>
              <a:t>-3</a:t>
            </a:r>
            <a:r>
              <a:rPr lang="en-US" dirty="0"/>
              <a:t> </a:t>
            </a:r>
            <a:r>
              <a:rPr lang="en-US" dirty="0" err="1"/>
              <a:t>Mbits</a:t>
            </a:r>
            <a:r>
              <a:rPr lang="en-US" dirty="0"/>
              <a:t>/in</a:t>
            </a:r>
            <a:r>
              <a:rPr lang="en-US" baseline="30000" dirty="0"/>
              <a:t>2</a:t>
            </a:r>
            <a:r>
              <a:rPr lang="en-US" dirty="0"/>
              <a:t> to 4 x 10</a:t>
            </a:r>
            <a:r>
              <a:rPr lang="en-US" baseline="30000" dirty="0"/>
              <a:t>4</a:t>
            </a:r>
            <a:r>
              <a:rPr lang="en-US" dirty="0"/>
              <a:t> </a:t>
            </a:r>
            <a:r>
              <a:rPr lang="en-US" dirty="0" err="1"/>
              <a:t>Mbits</a:t>
            </a:r>
            <a:r>
              <a:rPr lang="en-US" dirty="0"/>
              <a:t>/in</a:t>
            </a:r>
            <a:r>
              <a:rPr lang="en-US" baseline="30000" dirty="0"/>
              <a:t>2</a:t>
            </a:r>
            <a:r>
              <a:rPr lang="en-US" dirty="0"/>
              <a:t>, an increase of the order of 10</a:t>
            </a:r>
            <a:r>
              <a:rPr lang="en-US" baseline="30000" dirty="0"/>
              <a:t>7</a:t>
            </a:r>
            <a:r>
              <a:rPr lang="en-US" dirty="0"/>
              <a:t> in </a:t>
            </a:r>
            <a:r>
              <a:rPr lang="en-US" dirty="0" smtClean="0"/>
              <a:t>15 </a:t>
            </a:r>
            <a:r>
              <a:rPr lang="en-US" dirty="0"/>
              <a:t>years. </a:t>
            </a:r>
            <a:endParaRPr lang="en-US" dirty="0" smtClean="0"/>
          </a:p>
          <a:p>
            <a:endParaRPr lang="en-US" dirty="0"/>
          </a:p>
          <a:p>
            <a:r>
              <a:rPr lang="en-US" dirty="0" smtClean="0"/>
              <a:t>By </a:t>
            </a:r>
            <a:r>
              <a:rPr lang="en-US" dirty="0"/>
              <a:t>2010 Toshiba was shipping disks with an areal density of 540 </a:t>
            </a:r>
            <a:r>
              <a:rPr lang="en-US" dirty="0" err="1"/>
              <a:t>Gbits</a:t>
            </a:r>
            <a:r>
              <a:rPr lang="en-US" dirty="0"/>
              <a:t>/in</a:t>
            </a:r>
            <a:r>
              <a:rPr lang="en-US" baseline="30000" dirty="0"/>
              <a:t>2</a:t>
            </a:r>
            <a:r>
              <a:rPr lang="en-US" dirty="0"/>
              <a:t> (i.e., 54 x 10</a:t>
            </a:r>
            <a:r>
              <a:rPr lang="en-US" baseline="30000" dirty="0"/>
              <a:t>4</a:t>
            </a:r>
            <a:r>
              <a:rPr lang="en-US" dirty="0"/>
              <a:t> </a:t>
            </a:r>
            <a:r>
              <a:rPr lang="en-US" dirty="0" err="1"/>
              <a:t>Mbits</a:t>
            </a:r>
            <a:r>
              <a:rPr lang="en-US" dirty="0"/>
              <a:t>/in</a:t>
            </a:r>
            <a:r>
              <a:rPr lang="en-US" baseline="30000" dirty="0"/>
              <a:t>2</a:t>
            </a:r>
            <a:r>
              <a:rPr lang="en-US" dirty="0"/>
              <a:t>) and only one year later </a:t>
            </a:r>
            <a:r>
              <a:rPr lang="en-US" dirty="0" smtClean="0"/>
              <a:t>announced </a:t>
            </a:r>
            <a:r>
              <a:rPr lang="en-US" dirty="0"/>
              <a:t>a 2.5 inch hard drive for use in laptops with a density of 744 </a:t>
            </a:r>
            <a:r>
              <a:rPr lang="en-US" dirty="0" err="1"/>
              <a:t>Gbits</a:t>
            </a:r>
            <a:r>
              <a:rPr lang="en-US" dirty="0"/>
              <a:t>/in</a:t>
            </a:r>
            <a:r>
              <a:rPr lang="en-US" baseline="30000" dirty="0"/>
              <a:t>2</a:t>
            </a:r>
            <a:r>
              <a:rPr lang="en-US" dirty="0"/>
              <a:t>.</a:t>
            </a:r>
          </a:p>
        </p:txBody>
      </p:sp>
    </p:spTree>
    <p:extLst>
      <p:ext uri="{BB962C8B-B14F-4D97-AF65-F5344CB8AC3E}">
        <p14:creationId xmlns:p14="http://schemas.microsoft.com/office/powerpoint/2010/main" val="41340360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36331" y="685800"/>
            <a:ext cx="7924800" cy="3693319"/>
          </a:xfrm>
          <a:prstGeom prst="rect">
            <a:avLst/>
          </a:prstGeom>
        </p:spPr>
        <p:txBody>
          <a:bodyPr wrap="square">
            <a:spAutoFit/>
          </a:bodyPr>
          <a:lstStyle/>
          <a:p>
            <a:r>
              <a:rPr lang="en-US" dirty="0"/>
              <a:t>Some of a disk drive’s parameters that can be used to indicate possible failure are</a:t>
            </a:r>
          </a:p>
          <a:p>
            <a:r>
              <a:rPr lang="en-US" dirty="0"/>
              <a:t> </a:t>
            </a:r>
          </a:p>
          <a:p>
            <a:pPr marL="285750" lvl="0" indent="-285750">
              <a:buFont typeface="Arial" pitchFamily="34" charset="0"/>
              <a:buChar char="•"/>
            </a:pPr>
            <a:r>
              <a:rPr lang="en-US" dirty="0"/>
              <a:t>head flying height</a:t>
            </a:r>
          </a:p>
          <a:p>
            <a:pPr marL="285750" lvl="0" indent="-285750">
              <a:buFont typeface="Arial" pitchFamily="34" charset="0"/>
              <a:buChar char="•"/>
            </a:pPr>
            <a:r>
              <a:rPr lang="en-US" dirty="0"/>
              <a:t>data throughput</a:t>
            </a:r>
          </a:p>
          <a:p>
            <a:pPr marL="285750" lvl="0" indent="-285750">
              <a:buFont typeface="Arial" pitchFamily="34" charset="0"/>
              <a:buChar char="•"/>
            </a:pPr>
            <a:r>
              <a:rPr lang="en-US" dirty="0" err="1"/>
              <a:t>spinup</a:t>
            </a:r>
            <a:r>
              <a:rPr lang="en-US" dirty="0"/>
              <a:t> time</a:t>
            </a:r>
          </a:p>
          <a:p>
            <a:pPr marL="285750" lvl="0" indent="-285750">
              <a:buFont typeface="Arial" pitchFamily="34" charset="0"/>
              <a:buChar char="•"/>
            </a:pPr>
            <a:r>
              <a:rPr lang="en-US" dirty="0"/>
              <a:t>re-allocated sector count</a:t>
            </a:r>
          </a:p>
          <a:p>
            <a:pPr marL="285750" lvl="0" indent="-285750">
              <a:buFont typeface="Arial" pitchFamily="34" charset="0"/>
              <a:buChar char="•"/>
            </a:pPr>
            <a:r>
              <a:rPr lang="en-US" dirty="0"/>
              <a:t>seek error rate</a:t>
            </a:r>
          </a:p>
          <a:p>
            <a:pPr marL="285750" lvl="0" indent="-285750">
              <a:buFont typeface="Arial" pitchFamily="34" charset="0"/>
              <a:buChar char="•"/>
            </a:pPr>
            <a:r>
              <a:rPr lang="en-US" dirty="0"/>
              <a:t>seek time performance</a:t>
            </a:r>
          </a:p>
          <a:p>
            <a:pPr marL="285750" lvl="0" indent="-285750">
              <a:buFont typeface="Arial" pitchFamily="34" charset="0"/>
              <a:buChar char="•"/>
            </a:pPr>
            <a:r>
              <a:rPr lang="en-US" dirty="0"/>
              <a:t>spin try recount</a:t>
            </a:r>
          </a:p>
          <a:p>
            <a:pPr marL="285750" lvl="0" indent="-285750">
              <a:buFont typeface="Arial" pitchFamily="34" charset="0"/>
              <a:buChar char="•"/>
            </a:pPr>
            <a:r>
              <a:rPr lang="en-US" dirty="0"/>
              <a:t>drive recalibration recount</a:t>
            </a:r>
          </a:p>
          <a:p>
            <a:r>
              <a:rPr lang="en-US" dirty="0"/>
              <a:t> </a:t>
            </a:r>
          </a:p>
          <a:p>
            <a:pPr marL="1071563" lvl="0" indent="-1071563"/>
            <a:endParaRPr lang="en-US" dirty="0"/>
          </a:p>
        </p:txBody>
      </p:sp>
    </p:spTree>
    <p:extLst>
      <p:ext uri="{BB962C8B-B14F-4D97-AF65-F5344CB8AC3E}">
        <p14:creationId xmlns:p14="http://schemas.microsoft.com/office/powerpoint/2010/main" val="24990039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2770" name="Picture 2" descr="E:\CengageBook\CengageLectureNotesWebsite\Clements 1e JPG_files\ch11\87046-11-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4" y="3011803"/>
            <a:ext cx="5741276" cy="33537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876" y="408086"/>
            <a:ext cx="8508124" cy="2585323"/>
          </a:xfrm>
          <a:prstGeom prst="rect">
            <a:avLst/>
          </a:prstGeom>
        </p:spPr>
        <p:txBody>
          <a:bodyPr wrap="square">
            <a:spAutoFit/>
          </a:bodyPr>
          <a:lstStyle/>
          <a:p>
            <a:r>
              <a:rPr lang="en-US" b="1" dirty="0"/>
              <a:t>Effect of Temperature on Disk Reliability</a:t>
            </a:r>
            <a:endParaRPr lang="en-US" dirty="0"/>
          </a:p>
          <a:p>
            <a:r>
              <a:rPr lang="en-US" dirty="0"/>
              <a:t> </a:t>
            </a:r>
          </a:p>
          <a:p>
            <a:r>
              <a:rPr lang="en-US" dirty="0" smtClean="0"/>
              <a:t>The </a:t>
            </a:r>
            <a:r>
              <a:rPr lang="en-US" dirty="0"/>
              <a:t>reliability of both the electronics and the mechanics such as the spindle motor and actuator bearings degrades as temperature rises. Operating a disk drive at extreme temperatures for long periods dramatically reduces its life expectancy. </a:t>
            </a:r>
            <a:endParaRPr lang="en-US" dirty="0" smtClean="0"/>
          </a:p>
          <a:p>
            <a:endParaRPr lang="en-US" dirty="0"/>
          </a:p>
          <a:p>
            <a:r>
              <a:rPr lang="en-US" dirty="0" smtClean="0"/>
              <a:t>Figure </a:t>
            </a:r>
            <a:r>
              <a:rPr lang="en-US" dirty="0"/>
              <a:t>11.31 shows the relationship between the temperature and reliability of a hard disk drive. </a:t>
            </a:r>
            <a:r>
              <a:rPr lang="en-US" i="1" dirty="0"/>
              <a:t> </a:t>
            </a:r>
          </a:p>
        </p:txBody>
      </p:sp>
    </p:spTree>
    <p:extLst>
      <p:ext uri="{BB962C8B-B14F-4D97-AF65-F5344CB8AC3E}">
        <p14:creationId xmlns:p14="http://schemas.microsoft.com/office/powerpoint/2010/main" val="2682237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
          <p:cNvSpPr txBox="1">
            <a:spLocks noChangeArrowheads="1"/>
          </p:cNvSpPr>
          <p:nvPr/>
        </p:nvSpPr>
        <p:spPr bwMode="auto">
          <a:xfrm>
            <a:off x="304800" y="609600"/>
            <a:ext cx="7848600" cy="57912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dirty="0">
                <a:solidFill>
                  <a:schemeClr val="bg1"/>
                </a:solidFill>
                <a:effectLst/>
                <a:latin typeface="Arial"/>
                <a:ea typeface="Times New Roman"/>
              </a:rPr>
              <a:t>Shake, Rattle and Roll</a:t>
            </a:r>
            <a:endParaRPr lang="en-US" sz="1600" dirty="0">
              <a:solidFill>
                <a:schemeClr val="bg1"/>
              </a:solidFill>
              <a:effectLst/>
              <a:latin typeface="Times New Roman"/>
              <a:ea typeface="Times New Roman"/>
            </a:endParaRPr>
          </a:p>
          <a:p>
            <a:pPr marL="0" marR="0">
              <a:spcBef>
                <a:spcPts val="0"/>
              </a:spcBef>
              <a:spcAft>
                <a:spcPts val="0"/>
              </a:spcAft>
              <a:tabLst>
                <a:tab pos="285750" algn="l"/>
              </a:tabLst>
            </a:pPr>
            <a:r>
              <a:rPr lang="en-US" sz="1600" dirty="0">
                <a:solidFill>
                  <a:schemeClr val="bg1"/>
                </a:solidFill>
                <a:effectLst/>
                <a:latin typeface="Arial"/>
                <a:ea typeface="Times New Roman"/>
              </a:rPr>
              <a:t> </a:t>
            </a:r>
            <a:endParaRPr lang="en-US" sz="1600" dirty="0">
              <a:solidFill>
                <a:schemeClr val="bg1"/>
              </a:solidFill>
              <a:effectLst/>
              <a:latin typeface="Times New Roman"/>
              <a:ea typeface="Times New Roman"/>
            </a:endParaRPr>
          </a:p>
          <a:p>
            <a:pPr>
              <a:tabLst>
                <a:tab pos="285750" algn="l"/>
              </a:tabLst>
            </a:pPr>
            <a:r>
              <a:rPr lang="en-US" dirty="0" smtClean="0">
                <a:solidFill>
                  <a:schemeClr val="bg1"/>
                </a:solidFill>
                <a:effectLst/>
                <a:latin typeface="Arial"/>
                <a:ea typeface="Times New Roman"/>
              </a:rPr>
              <a:t>Mechanical </a:t>
            </a:r>
            <a:r>
              <a:rPr lang="en-US" dirty="0">
                <a:solidFill>
                  <a:schemeClr val="bg1"/>
                </a:solidFill>
                <a:effectLst/>
                <a:latin typeface="Arial"/>
                <a:ea typeface="Times New Roman"/>
              </a:rPr>
              <a:t>systems are sensitive to </a:t>
            </a:r>
            <a:r>
              <a:rPr lang="en-US" dirty="0" smtClean="0">
                <a:solidFill>
                  <a:schemeClr val="bg1"/>
                </a:solidFill>
                <a:effectLst/>
                <a:latin typeface="Arial"/>
                <a:ea typeface="Times New Roman"/>
              </a:rPr>
              <a:t>disturbances </a:t>
            </a:r>
            <a:r>
              <a:rPr lang="en-US" dirty="0">
                <a:solidFill>
                  <a:schemeClr val="bg1"/>
                </a:solidFill>
                <a:effectLst/>
                <a:latin typeface="Arial"/>
                <a:ea typeface="Times New Roman"/>
              </a:rPr>
              <a:t>such as vibration. </a:t>
            </a:r>
            <a:r>
              <a:rPr lang="en-US" dirty="0" smtClean="0">
                <a:solidFill>
                  <a:schemeClr val="bg1"/>
                </a:solidFill>
                <a:effectLst/>
                <a:latin typeface="Arial"/>
                <a:ea typeface="Times New Roman"/>
              </a:rPr>
              <a:t>It </a:t>
            </a:r>
            <a:r>
              <a:rPr lang="en-US" dirty="0">
                <a:solidFill>
                  <a:schemeClr val="bg1"/>
                </a:solidFill>
                <a:effectLst/>
                <a:latin typeface="Arial"/>
                <a:ea typeface="Times New Roman"/>
              </a:rPr>
              <a:t>is not easy to keep </a:t>
            </a:r>
            <a:r>
              <a:rPr lang="en-US" dirty="0" smtClean="0">
                <a:solidFill>
                  <a:schemeClr val="bg1"/>
                </a:solidFill>
                <a:effectLst/>
                <a:latin typeface="Arial"/>
                <a:ea typeface="Times New Roman"/>
              </a:rPr>
              <a:t>heads </a:t>
            </a:r>
            <a:r>
              <a:rPr lang="en-US" dirty="0">
                <a:solidFill>
                  <a:schemeClr val="bg1"/>
                </a:solidFill>
                <a:effectLst/>
                <a:latin typeface="Arial"/>
                <a:ea typeface="Times New Roman"/>
              </a:rPr>
              <a:t>centered over tracks </a:t>
            </a:r>
            <a:r>
              <a:rPr lang="en-US" dirty="0" smtClean="0">
                <a:solidFill>
                  <a:schemeClr val="bg1"/>
                </a:solidFill>
                <a:effectLst/>
                <a:latin typeface="Arial"/>
                <a:ea typeface="Times New Roman"/>
              </a:rPr>
              <a:t>spaced </a:t>
            </a:r>
            <a:r>
              <a:rPr lang="en-US" dirty="0">
                <a:solidFill>
                  <a:schemeClr val="bg1"/>
                </a:solidFill>
                <a:effectLst/>
                <a:latin typeface="Arial"/>
                <a:ea typeface="Times New Roman"/>
              </a:rPr>
              <a:t>at a pitch of 50 nm (2,000 times narrower than a human hair at 100 microns) on </a:t>
            </a:r>
            <a:r>
              <a:rPr lang="en-US" dirty="0" smtClean="0">
                <a:solidFill>
                  <a:schemeClr val="bg1"/>
                </a:solidFill>
                <a:latin typeface="Arial"/>
                <a:ea typeface="Times New Roman"/>
              </a:rPr>
              <a:t>rotating disks.</a:t>
            </a:r>
            <a:r>
              <a:rPr lang="en-US" dirty="0" smtClean="0">
                <a:solidFill>
                  <a:schemeClr val="bg1"/>
                </a:solidFill>
                <a:effectLst/>
                <a:latin typeface="Arial"/>
                <a:ea typeface="Times New Roman"/>
              </a:rPr>
              <a:t> </a:t>
            </a:r>
            <a:r>
              <a:rPr lang="en-US" dirty="0">
                <a:solidFill>
                  <a:schemeClr val="bg1"/>
                </a:solidFill>
                <a:effectLst/>
                <a:latin typeface="Arial"/>
                <a:ea typeface="Times New Roman"/>
              </a:rPr>
              <a:t>Disk drives use feedback </a:t>
            </a:r>
            <a:r>
              <a:rPr lang="en-US" dirty="0" smtClean="0">
                <a:solidFill>
                  <a:schemeClr val="bg1"/>
                </a:solidFill>
                <a:effectLst/>
                <a:latin typeface="Arial"/>
                <a:ea typeface="Times New Roman"/>
              </a:rPr>
              <a:t>to </a:t>
            </a:r>
            <a:r>
              <a:rPr lang="en-US" dirty="0">
                <a:solidFill>
                  <a:schemeClr val="bg1"/>
                </a:solidFill>
                <a:effectLst/>
                <a:latin typeface="Arial"/>
                <a:ea typeface="Times New Roman"/>
              </a:rPr>
              <a:t>center the head over a track; that is, an error signal due to </a:t>
            </a:r>
            <a:r>
              <a:rPr lang="en-US" dirty="0" err="1">
                <a:solidFill>
                  <a:schemeClr val="bg1"/>
                </a:solidFill>
                <a:effectLst/>
                <a:latin typeface="Arial"/>
                <a:ea typeface="Times New Roman"/>
              </a:rPr>
              <a:t>mispositioning</a:t>
            </a:r>
            <a:r>
              <a:rPr lang="en-US" dirty="0">
                <a:solidFill>
                  <a:schemeClr val="bg1"/>
                </a:solidFill>
                <a:effectLst/>
                <a:latin typeface="Arial"/>
                <a:ea typeface="Times New Roman"/>
              </a:rPr>
              <a:t> of the head is used to move the </a:t>
            </a:r>
            <a:r>
              <a:rPr lang="en-US" dirty="0" smtClean="0">
                <a:solidFill>
                  <a:schemeClr val="bg1"/>
                </a:solidFill>
                <a:effectLst/>
                <a:latin typeface="Arial"/>
                <a:ea typeface="Times New Roman"/>
              </a:rPr>
              <a:t>to </a:t>
            </a:r>
            <a:r>
              <a:rPr lang="en-US" dirty="0">
                <a:solidFill>
                  <a:schemeClr val="bg1"/>
                </a:solidFill>
                <a:effectLst/>
                <a:latin typeface="Arial"/>
                <a:ea typeface="Times New Roman"/>
              </a:rPr>
              <a:t>reduce the error.</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endParaRPr lang="en-US" dirty="0" smtClean="0">
              <a:solidFill>
                <a:schemeClr val="bg1"/>
              </a:solidFill>
              <a:effectLst/>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When </a:t>
            </a:r>
            <a:r>
              <a:rPr lang="en-US" dirty="0">
                <a:solidFill>
                  <a:schemeClr val="bg1"/>
                </a:solidFill>
                <a:effectLst/>
                <a:latin typeface="Arial"/>
                <a:ea typeface="Times New Roman"/>
              </a:rPr>
              <a:t>a drive suffers from external vibration, the head moves off position and generates a bigger error signal which moves the head back. Unfortunately, this is a </a:t>
            </a:r>
            <a:r>
              <a:rPr lang="en-US" i="1" dirty="0">
                <a:solidFill>
                  <a:schemeClr val="bg1"/>
                </a:solidFill>
                <a:effectLst/>
                <a:latin typeface="Arial"/>
                <a:ea typeface="Times New Roman"/>
              </a:rPr>
              <a:t>post hoc</a:t>
            </a:r>
            <a:r>
              <a:rPr lang="en-US" dirty="0">
                <a:solidFill>
                  <a:schemeClr val="bg1"/>
                </a:solidFill>
                <a:effectLst/>
                <a:latin typeface="Arial"/>
                <a:ea typeface="Times New Roman"/>
              </a:rPr>
              <a:t> solution; the correction happens </a:t>
            </a:r>
            <a:r>
              <a:rPr lang="en-US" i="1" dirty="0">
                <a:solidFill>
                  <a:schemeClr val="bg1"/>
                </a:solidFill>
                <a:effectLst/>
                <a:latin typeface="Arial"/>
                <a:ea typeface="Times New Roman"/>
              </a:rPr>
              <a:t>after</a:t>
            </a:r>
            <a:r>
              <a:rPr lang="en-US" dirty="0">
                <a:solidFill>
                  <a:schemeClr val="bg1"/>
                </a:solidFill>
                <a:effectLst/>
                <a:latin typeface="Arial"/>
                <a:ea typeface="Times New Roman"/>
              </a:rPr>
              <a:t> the disturbance.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marL="0" marR="0">
              <a:spcBef>
                <a:spcPts val="0"/>
              </a:spcBef>
              <a:spcAft>
                <a:spcPts val="0"/>
              </a:spcAft>
              <a:tabLst>
                <a:tab pos="285750" algn="l"/>
              </a:tabLst>
            </a:pPr>
            <a:r>
              <a:rPr lang="en-US" dirty="0" smtClean="0">
                <a:solidFill>
                  <a:schemeClr val="bg1"/>
                </a:solidFill>
                <a:effectLst/>
                <a:latin typeface="Arial"/>
                <a:ea typeface="Times New Roman"/>
              </a:rPr>
              <a:t>An </a:t>
            </a:r>
            <a:r>
              <a:rPr lang="en-US" dirty="0">
                <a:solidFill>
                  <a:schemeClr val="bg1"/>
                </a:solidFill>
                <a:effectLst/>
                <a:latin typeface="Arial"/>
                <a:ea typeface="Times New Roman"/>
              </a:rPr>
              <a:t>Hitachi white paper (Rotational Vibration Safeguard) describes a new technique used to minimize the effects of vibration. </a:t>
            </a:r>
            <a:endParaRPr lang="en-US" dirty="0" smtClean="0">
              <a:solidFill>
                <a:schemeClr val="bg1"/>
              </a:solidFill>
              <a:effectLst/>
              <a:latin typeface="Arial"/>
              <a:ea typeface="Times New Roman"/>
            </a:endParaRPr>
          </a:p>
          <a:p>
            <a:pPr marL="0" marR="0">
              <a:spcBef>
                <a:spcPts val="0"/>
              </a:spcBef>
              <a:spcAft>
                <a:spcPts val="0"/>
              </a:spcAft>
              <a:tabLst>
                <a:tab pos="285750" algn="l"/>
              </a:tabLst>
            </a:pPr>
            <a:endParaRPr lang="en-US" dirty="0">
              <a:solidFill>
                <a:schemeClr val="bg1"/>
              </a:solidFill>
              <a:latin typeface="Arial"/>
              <a:ea typeface="Times New Roman"/>
            </a:endParaRPr>
          </a:p>
          <a:p>
            <a:pPr>
              <a:tabLst>
                <a:tab pos="285750" algn="l"/>
              </a:tabLst>
            </a:pPr>
            <a:r>
              <a:rPr lang="en-US" dirty="0" smtClean="0">
                <a:solidFill>
                  <a:schemeClr val="bg1"/>
                </a:solidFill>
                <a:effectLst/>
                <a:latin typeface="Arial"/>
                <a:ea typeface="Times New Roman"/>
              </a:rPr>
              <a:t>Two </a:t>
            </a:r>
            <a:r>
              <a:rPr lang="en-US" dirty="0">
                <a:solidFill>
                  <a:schemeClr val="bg1"/>
                </a:solidFill>
                <a:effectLst/>
                <a:latin typeface="Arial"/>
                <a:ea typeface="Times New Roman"/>
              </a:rPr>
              <a:t>vibration sensors </a:t>
            </a:r>
            <a:r>
              <a:rPr lang="en-US" dirty="0" smtClean="0">
                <a:solidFill>
                  <a:schemeClr val="bg1"/>
                </a:solidFill>
                <a:effectLst/>
                <a:latin typeface="Arial"/>
                <a:ea typeface="Times New Roman"/>
              </a:rPr>
              <a:t>are </a:t>
            </a:r>
            <a:r>
              <a:rPr lang="en-US" dirty="0">
                <a:solidFill>
                  <a:schemeClr val="bg1"/>
                </a:solidFill>
                <a:effectLst/>
                <a:latin typeface="Arial"/>
                <a:ea typeface="Times New Roman"/>
              </a:rPr>
              <a:t>located on the disk drive’s </a:t>
            </a:r>
            <a:r>
              <a:rPr lang="en-US" dirty="0" smtClean="0">
                <a:solidFill>
                  <a:schemeClr val="bg1"/>
                </a:solidFill>
                <a:effectLst/>
                <a:latin typeface="Arial"/>
                <a:ea typeface="Times New Roman"/>
              </a:rPr>
              <a:t>board </a:t>
            </a:r>
            <a:r>
              <a:rPr lang="en-US" dirty="0">
                <a:solidFill>
                  <a:schemeClr val="bg1"/>
                </a:solidFill>
                <a:effectLst/>
                <a:latin typeface="Arial"/>
                <a:ea typeface="Times New Roman"/>
              </a:rPr>
              <a:t>to detect movement. The signals from these sensors </a:t>
            </a:r>
            <a:r>
              <a:rPr lang="en-US" dirty="0" smtClean="0">
                <a:solidFill>
                  <a:schemeClr val="bg1"/>
                </a:solidFill>
                <a:effectLst/>
                <a:latin typeface="Arial"/>
                <a:ea typeface="Times New Roman"/>
              </a:rPr>
              <a:t>move </a:t>
            </a:r>
            <a:r>
              <a:rPr lang="en-US" dirty="0">
                <a:solidFill>
                  <a:schemeClr val="bg1"/>
                </a:solidFill>
                <a:latin typeface="Arial"/>
                <a:ea typeface="Times New Roman"/>
              </a:rPr>
              <a:t>the head actuator </a:t>
            </a:r>
            <a:r>
              <a:rPr lang="en-US" dirty="0" smtClean="0">
                <a:solidFill>
                  <a:schemeClr val="bg1"/>
                </a:solidFill>
                <a:effectLst/>
                <a:latin typeface="Arial"/>
                <a:ea typeface="Times New Roman"/>
              </a:rPr>
              <a:t>back </a:t>
            </a:r>
            <a:r>
              <a:rPr lang="en-US" dirty="0">
                <a:solidFill>
                  <a:schemeClr val="bg1"/>
                </a:solidFill>
                <a:effectLst/>
                <a:latin typeface="Arial"/>
                <a:ea typeface="Times New Roman"/>
              </a:rPr>
              <a:t>into position </a:t>
            </a:r>
            <a:r>
              <a:rPr lang="en-US" i="1" dirty="0">
                <a:solidFill>
                  <a:schemeClr val="bg1"/>
                </a:solidFill>
                <a:effectLst/>
                <a:latin typeface="Arial"/>
                <a:ea typeface="Times New Roman"/>
              </a:rPr>
              <a:t>before</a:t>
            </a:r>
            <a:r>
              <a:rPr lang="en-US" dirty="0">
                <a:solidFill>
                  <a:schemeClr val="bg1"/>
                </a:solidFill>
                <a:effectLst/>
                <a:latin typeface="Arial"/>
                <a:ea typeface="Times New Roman"/>
              </a:rPr>
              <a:t> the head has wondered off track. In actual tests where a disk was shaken to reduce performance to about 30%, the application of the rotation vibration safeguard mechanism increased performance to 90%.</a:t>
            </a:r>
            <a:endParaRPr lang="en-US" dirty="0">
              <a:solidFill>
                <a:schemeClr val="bg1"/>
              </a:solidFill>
              <a:effectLst/>
              <a:latin typeface="Times New Roman"/>
              <a:ea typeface="Times New Roman"/>
            </a:endParaRPr>
          </a:p>
          <a:p>
            <a:pPr marL="0" marR="0">
              <a:spcBef>
                <a:spcPts val="0"/>
              </a:spcBef>
              <a:spcAft>
                <a:spcPts val="0"/>
              </a:spcAft>
              <a:tabLst>
                <a:tab pos="28575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1515653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0566" y="513190"/>
            <a:ext cx="8061434" cy="5355312"/>
          </a:xfrm>
          <a:prstGeom prst="rect">
            <a:avLst/>
          </a:prstGeom>
        </p:spPr>
        <p:txBody>
          <a:bodyPr wrap="square">
            <a:spAutoFit/>
          </a:bodyPr>
          <a:lstStyle/>
          <a:p>
            <a:r>
              <a:rPr lang="en-US" b="1" dirty="0"/>
              <a:t>Secure Memory and RAID Systems</a:t>
            </a:r>
            <a:endParaRPr lang="en-US" dirty="0"/>
          </a:p>
          <a:p>
            <a:r>
              <a:rPr lang="en-US" dirty="0"/>
              <a:t> </a:t>
            </a:r>
          </a:p>
          <a:p>
            <a:r>
              <a:rPr lang="en-US" dirty="0" smtClean="0"/>
              <a:t>in </a:t>
            </a:r>
            <a:r>
              <a:rPr lang="en-US" dirty="0"/>
              <a:t>1987, Patterson, Gibson, and Katz at UC Berkeley </a:t>
            </a:r>
            <a:r>
              <a:rPr lang="en-US" dirty="0" smtClean="0"/>
              <a:t>published, </a:t>
            </a:r>
            <a:r>
              <a:rPr lang="en-US" i="1" dirty="0"/>
              <a:t>A Case for redundant array of inexpensive disks, RAID</a:t>
            </a:r>
            <a:r>
              <a:rPr lang="en-US" dirty="0"/>
              <a:t>, proposing a means of exploiting the inexpensive disk systems found in PCs</a:t>
            </a:r>
            <a:r>
              <a:rPr lang="en-US" dirty="0" smtClean="0"/>
              <a:t>.</a:t>
            </a:r>
          </a:p>
          <a:p>
            <a:endParaRPr lang="en-US" dirty="0"/>
          </a:p>
          <a:p>
            <a:r>
              <a:rPr lang="en-US" dirty="0" smtClean="0"/>
              <a:t> </a:t>
            </a:r>
            <a:r>
              <a:rPr lang="en-US" dirty="0"/>
              <a:t>The expression </a:t>
            </a:r>
            <a:r>
              <a:rPr lang="en-US" i="1" dirty="0"/>
              <a:t>array of inexpensive disks</a:t>
            </a:r>
            <a:r>
              <a:rPr lang="en-US" dirty="0"/>
              <a:t> implies a regular structure built around commodity, off-the-shelf disk drives, and </a:t>
            </a:r>
            <a:r>
              <a:rPr lang="en-US" i="1" dirty="0"/>
              <a:t>redundant</a:t>
            </a:r>
            <a:r>
              <a:rPr lang="en-US" dirty="0"/>
              <a:t> implies a degree of fault tolerance; that is, the failure of a single drive should not bring down the entire system.</a:t>
            </a:r>
          </a:p>
          <a:p>
            <a:endParaRPr lang="en-US" dirty="0"/>
          </a:p>
          <a:p>
            <a:r>
              <a:rPr lang="en-US" dirty="0" smtClean="0"/>
              <a:t>The </a:t>
            </a:r>
            <a:r>
              <a:rPr lang="en-US" dirty="0"/>
              <a:t>RAID concept rapidly moved out of the </a:t>
            </a:r>
            <a:r>
              <a:rPr lang="en-US" dirty="0" smtClean="0"/>
              <a:t>laboratory </a:t>
            </a:r>
            <a:r>
              <a:rPr lang="en-US" dirty="0"/>
              <a:t>and by the mid-90s, RAID systems were being advertised in personal computer magazines. </a:t>
            </a:r>
            <a:endParaRPr lang="en-US" dirty="0" smtClean="0"/>
          </a:p>
          <a:p>
            <a:endParaRPr lang="en-US" dirty="0"/>
          </a:p>
          <a:p>
            <a:r>
              <a:rPr lang="en-US" dirty="0" smtClean="0"/>
              <a:t>Today</a:t>
            </a:r>
            <a:r>
              <a:rPr lang="en-US" dirty="0"/>
              <a:t>, most PCs have motherboards with RAID support. </a:t>
            </a:r>
            <a:endParaRPr lang="en-US" dirty="0" smtClean="0"/>
          </a:p>
          <a:p>
            <a:endParaRPr lang="en-US" dirty="0"/>
          </a:p>
          <a:p>
            <a:r>
              <a:rPr lang="en-US" dirty="0" smtClean="0"/>
              <a:t>Patterson </a:t>
            </a:r>
            <a:r>
              <a:rPr lang="en-US" dirty="0"/>
              <a:t>et al proposed several ways of organizing clusters of drives at Level 0 RAID, Level 1 RAID, etc. The various RAID levels provide different functionalities; some emphasize speed and some </a:t>
            </a:r>
            <a:r>
              <a:rPr lang="en-US" dirty="0" smtClean="0"/>
              <a:t>reliability</a:t>
            </a:r>
            <a:endParaRPr lang="en-US" dirty="0"/>
          </a:p>
        </p:txBody>
      </p:sp>
    </p:spTree>
    <p:extLst>
      <p:ext uri="{BB962C8B-B14F-4D97-AF65-F5344CB8AC3E}">
        <p14:creationId xmlns:p14="http://schemas.microsoft.com/office/powerpoint/2010/main" val="1988328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35255"/>
            <a:ext cx="8458200" cy="5355312"/>
          </a:xfrm>
          <a:prstGeom prst="rect">
            <a:avLst/>
          </a:prstGeom>
        </p:spPr>
        <p:txBody>
          <a:bodyPr wrap="square">
            <a:spAutoFit/>
          </a:bodyPr>
          <a:lstStyle/>
          <a:p>
            <a:r>
              <a:rPr lang="en-US" dirty="0"/>
              <a:t>Disk drives are inherently serial storage devices. In a RAID system multiple disk drives are operated in parallel and the bits of a single file are divided between the individual drives. </a:t>
            </a:r>
            <a:endParaRPr lang="en-US" dirty="0" smtClean="0"/>
          </a:p>
          <a:p>
            <a:endParaRPr lang="en-US" dirty="0"/>
          </a:p>
          <a:p>
            <a:r>
              <a:rPr lang="en-US" dirty="0" smtClean="0"/>
              <a:t>RAID </a:t>
            </a:r>
            <a:r>
              <a:rPr lang="en-US" dirty="0"/>
              <a:t>arrays can be used to improve the </a:t>
            </a:r>
            <a:r>
              <a:rPr lang="en-US" i="1" dirty="0"/>
              <a:t>performance</a:t>
            </a:r>
            <a:r>
              <a:rPr lang="en-US" dirty="0"/>
              <a:t> of disk systems or to improve their </a:t>
            </a:r>
            <a:r>
              <a:rPr lang="en-US" i="1" dirty="0"/>
              <a:t>reliability</a:t>
            </a:r>
            <a:r>
              <a:rPr lang="en-US" dirty="0"/>
              <a:t>. </a:t>
            </a:r>
            <a:endParaRPr lang="en-US" dirty="0" smtClean="0"/>
          </a:p>
          <a:p>
            <a:endParaRPr lang="en-US" dirty="0"/>
          </a:p>
          <a:p>
            <a:r>
              <a:rPr lang="en-US" dirty="0" smtClean="0"/>
              <a:t>By </a:t>
            </a:r>
            <a:r>
              <a:rPr lang="en-US" dirty="0"/>
              <a:t>replicating data across several disks, the failure of a single disk can be made invisible to the system. </a:t>
            </a:r>
            <a:endParaRPr lang="en-US" dirty="0" smtClean="0"/>
          </a:p>
          <a:p>
            <a:endParaRPr lang="en-US" dirty="0"/>
          </a:p>
          <a:p>
            <a:r>
              <a:rPr lang="en-US" dirty="0" smtClean="0"/>
              <a:t>RAID </a:t>
            </a:r>
            <a:r>
              <a:rPr lang="en-US" dirty="0"/>
              <a:t>systems are important in applications where data security is vital (e.g., banking</a:t>
            </a:r>
            <a:r>
              <a:rPr lang="en-US" dirty="0" smtClean="0"/>
              <a:t>).</a:t>
            </a:r>
          </a:p>
          <a:p>
            <a:endParaRPr lang="en-US" dirty="0"/>
          </a:p>
          <a:p>
            <a:r>
              <a:rPr lang="en-US" dirty="0"/>
              <a:t>The reliability of </a:t>
            </a:r>
            <a:r>
              <a:rPr lang="en-US" i="1" dirty="0"/>
              <a:t>n</a:t>
            </a:r>
            <a:r>
              <a:rPr lang="en-US" dirty="0"/>
              <a:t> disk drives is about 1/</a:t>
            </a:r>
            <a:r>
              <a:rPr lang="en-US" i="1" dirty="0"/>
              <a:t>n</a:t>
            </a:r>
            <a:r>
              <a:rPr lang="en-US" dirty="0"/>
              <a:t> that of a single because there are </a:t>
            </a:r>
            <a:r>
              <a:rPr lang="en-US" i="1" dirty="0"/>
              <a:t>n</a:t>
            </a:r>
            <a:r>
              <a:rPr lang="en-US" dirty="0"/>
              <a:t> of them to fail. </a:t>
            </a:r>
            <a:endParaRPr lang="en-US" dirty="0" smtClean="0"/>
          </a:p>
          <a:p>
            <a:endParaRPr lang="en-US" dirty="0" smtClean="0"/>
          </a:p>
          <a:p>
            <a:r>
              <a:rPr lang="en-US" dirty="0" smtClean="0"/>
              <a:t>If </a:t>
            </a:r>
            <a:r>
              <a:rPr lang="en-US" dirty="0"/>
              <a:t>data is distributed between the disks of an array, the failure of one disk doesn’t cause the system to crash. This statement is not true of Level 0 RAID, which is a special case. </a:t>
            </a:r>
          </a:p>
        </p:txBody>
      </p:sp>
    </p:spTree>
    <p:extLst>
      <p:ext uri="{BB962C8B-B14F-4D97-AF65-F5344CB8AC3E}">
        <p14:creationId xmlns:p14="http://schemas.microsoft.com/office/powerpoint/2010/main" val="37418118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35255"/>
            <a:ext cx="8305800" cy="5078313"/>
          </a:xfrm>
          <a:prstGeom prst="rect">
            <a:avLst/>
          </a:prstGeom>
        </p:spPr>
        <p:txBody>
          <a:bodyPr wrap="square">
            <a:spAutoFit/>
          </a:bodyPr>
          <a:lstStyle/>
          <a:p>
            <a:r>
              <a:rPr lang="en-US" dirty="0"/>
              <a:t>To understand RAID, we need to remember two concepts. </a:t>
            </a:r>
            <a:endParaRPr lang="en-US" dirty="0" smtClean="0"/>
          </a:p>
          <a:p>
            <a:endParaRPr lang="en-US" dirty="0"/>
          </a:p>
          <a:p>
            <a:r>
              <a:rPr lang="en-US" dirty="0" smtClean="0"/>
              <a:t>First</a:t>
            </a:r>
            <a:r>
              <a:rPr lang="en-US" dirty="0"/>
              <a:t>, the data recorded on disks is stored in </a:t>
            </a:r>
            <a:r>
              <a:rPr lang="en-US" i="1" dirty="0"/>
              <a:t>sectors</a:t>
            </a:r>
            <a:r>
              <a:rPr lang="en-US" dirty="0"/>
              <a:t>. </a:t>
            </a:r>
            <a:endParaRPr lang="en-US" dirty="0" smtClean="0"/>
          </a:p>
          <a:p>
            <a:endParaRPr lang="en-US" dirty="0"/>
          </a:p>
          <a:p>
            <a:r>
              <a:rPr lang="en-US" dirty="0" smtClean="0"/>
              <a:t>Second</a:t>
            </a:r>
            <a:r>
              <a:rPr lang="en-US" dirty="0"/>
              <a:t>, each sector has a </a:t>
            </a:r>
            <a:r>
              <a:rPr lang="en-US" i="1" dirty="0"/>
              <a:t>frame check sequence</a:t>
            </a:r>
            <a:r>
              <a:rPr lang="en-US" dirty="0"/>
              <a:t> that can detect one or more errors in a sector. </a:t>
            </a:r>
            <a:endParaRPr lang="en-US" dirty="0" smtClean="0"/>
          </a:p>
          <a:p>
            <a:endParaRPr lang="en-US" dirty="0"/>
          </a:p>
          <a:p>
            <a:r>
              <a:rPr lang="en-US" dirty="0" smtClean="0"/>
              <a:t>This </a:t>
            </a:r>
            <a:r>
              <a:rPr lang="en-US" dirty="0"/>
              <a:t>ability to detect errors means that a RAID array can rapidly respond to the failure of an individual drive unit. </a:t>
            </a:r>
            <a:endParaRPr lang="en-US" dirty="0" smtClean="0"/>
          </a:p>
          <a:p>
            <a:endParaRPr lang="en-US" dirty="0"/>
          </a:p>
          <a:p>
            <a:r>
              <a:rPr lang="en-US" dirty="0" smtClean="0"/>
              <a:t>The </a:t>
            </a:r>
            <a:r>
              <a:rPr lang="en-US" dirty="0"/>
              <a:t>key concept in RAID technology is </a:t>
            </a:r>
            <a:r>
              <a:rPr lang="en-US" i="1" dirty="0"/>
              <a:t>striping</a:t>
            </a:r>
            <a:r>
              <a:rPr lang="en-US" dirty="0"/>
              <a:t>. Disk space is divided into units called </a:t>
            </a:r>
            <a:r>
              <a:rPr lang="en-US" i="1" dirty="0"/>
              <a:t>stripes</a:t>
            </a:r>
            <a:r>
              <a:rPr lang="en-US" dirty="0"/>
              <a:t> that may be as small as a single sector or as large as several megabytes. </a:t>
            </a:r>
            <a:endParaRPr lang="en-US" dirty="0" smtClean="0"/>
          </a:p>
          <a:p>
            <a:endParaRPr lang="en-US" dirty="0"/>
          </a:p>
          <a:p>
            <a:r>
              <a:rPr lang="en-US" dirty="0" smtClean="0"/>
              <a:t>These </a:t>
            </a:r>
            <a:r>
              <a:rPr lang="en-US" dirty="0"/>
              <a:t>stripes are spread out or </a:t>
            </a:r>
            <a:r>
              <a:rPr lang="en-US" i="1" dirty="0"/>
              <a:t>interleaved</a:t>
            </a:r>
            <a:r>
              <a:rPr lang="en-US" dirty="0"/>
              <a:t> across several disks in parallel. </a:t>
            </a:r>
            <a:endParaRPr lang="en-US" dirty="0" smtClean="0"/>
          </a:p>
          <a:p>
            <a:endParaRPr lang="en-US" dirty="0"/>
          </a:p>
          <a:p>
            <a:r>
              <a:rPr lang="en-US" dirty="0" smtClean="0"/>
              <a:t>The </a:t>
            </a:r>
            <a:r>
              <a:rPr lang="en-US" dirty="0"/>
              <a:t>way in which data is allocated to the stripes, and the stripes allocated to the individual drives determines the </a:t>
            </a:r>
            <a:r>
              <a:rPr lang="en-US" i="1" dirty="0"/>
              <a:t>level</a:t>
            </a:r>
            <a:r>
              <a:rPr lang="en-US" dirty="0"/>
              <a:t> of the RAID system.</a:t>
            </a:r>
          </a:p>
        </p:txBody>
      </p:sp>
    </p:spTree>
    <p:extLst>
      <p:ext uri="{BB962C8B-B14F-4D97-AF65-F5344CB8AC3E}">
        <p14:creationId xmlns:p14="http://schemas.microsoft.com/office/powerpoint/2010/main" val="10687884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3794" name="Picture 2" descr="E:\CengageBook\CengageLectureNotesWebsite\Clements 1e JPG_files\ch11\87046-11-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6929173"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35255"/>
            <a:ext cx="8686800" cy="2308324"/>
          </a:xfrm>
          <a:prstGeom prst="rect">
            <a:avLst/>
          </a:prstGeom>
        </p:spPr>
        <p:txBody>
          <a:bodyPr wrap="square">
            <a:spAutoFit/>
          </a:bodyPr>
          <a:lstStyle/>
          <a:p>
            <a:r>
              <a:rPr lang="en-US" dirty="0"/>
              <a:t>RAID </a:t>
            </a:r>
            <a:r>
              <a:rPr lang="en-US" i="1" dirty="0"/>
              <a:t>level 0</a:t>
            </a:r>
            <a:r>
              <a:rPr lang="en-US" dirty="0"/>
              <a:t> is the only level not using redundancy to provide additional security. A Level 0 RAID with </a:t>
            </a:r>
            <a:r>
              <a:rPr lang="en-US" i="1" dirty="0"/>
              <a:t>n</a:t>
            </a:r>
            <a:r>
              <a:rPr lang="en-US" dirty="0"/>
              <a:t> drives divides data into </a:t>
            </a:r>
            <a:r>
              <a:rPr lang="en-US" i="1" dirty="0"/>
              <a:t>n</a:t>
            </a:r>
            <a:r>
              <a:rPr lang="en-US" dirty="0"/>
              <a:t> stripes that are applied in parallel to the </a:t>
            </a:r>
            <a:r>
              <a:rPr lang="en-US" i="1" dirty="0"/>
              <a:t>n</a:t>
            </a:r>
            <a:r>
              <a:rPr lang="en-US" dirty="0"/>
              <a:t> drives. </a:t>
            </a:r>
            <a:endParaRPr lang="en-US" dirty="0" smtClean="0"/>
          </a:p>
          <a:p>
            <a:endParaRPr lang="en-US" dirty="0"/>
          </a:p>
          <a:p>
            <a:r>
              <a:rPr lang="en-US" dirty="0" smtClean="0"/>
              <a:t>Figure </a:t>
            </a:r>
            <a:r>
              <a:rPr lang="en-US" dirty="0"/>
              <a:t>11.32 demonstrates Level 0 striping with four drives. </a:t>
            </a:r>
            <a:endParaRPr lang="en-US" dirty="0" smtClean="0"/>
          </a:p>
          <a:p>
            <a:endParaRPr lang="en-US" dirty="0"/>
          </a:p>
          <a:p>
            <a:r>
              <a:rPr lang="en-US" dirty="0" smtClean="0"/>
              <a:t>The </a:t>
            </a:r>
            <a:r>
              <a:rPr lang="en-US" dirty="0"/>
              <a:t>size of each disk drive should be the same; otherwise the effective size of a RAID array defaults to the size of the smallest drive in the array.</a:t>
            </a:r>
          </a:p>
        </p:txBody>
      </p:sp>
    </p:spTree>
    <p:extLst>
      <p:ext uri="{BB962C8B-B14F-4D97-AF65-F5344CB8AC3E}">
        <p14:creationId xmlns:p14="http://schemas.microsoft.com/office/powerpoint/2010/main" val="184372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76200" y="635255"/>
            <a:ext cx="8534400" cy="5632311"/>
          </a:xfrm>
          <a:prstGeom prst="rect">
            <a:avLst/>
          </a:prstGeom>
        </p:spPr>
        <p:txBody>
          <a:bodyPr wrap="square">
            <a:spAutoFit/>
          </a:bodyPr>
          <a:lstStyle/>
          <a:p>
            <a:r>
              <a:rPr lang="en-US" dirty="0"/>
              <a:t>The advantage of a RAID 0 array is its high throughput. For </a:t>
            </a:r>
            <a:r>
              <a:rPr lang="en-US" i="1" dirty="0"/>
              <a:t>n</a:t>
            </a:r>
            <a:r>
              <a:rPr lang="en-US" dirty="0"/>
              <a:t> drives, the capacity is </a:t>
            </a:r>
            <a:r>
              <a:rPr lang="en-US" i="1" dirty="0"/>
              <a:t>n</a:t>
            </a:r>
            <a:r>
              <a:rPr lang="en-US" dirty="0"/>
              <a:t> times that of a single drive and the speed is higher because read operations can take place in parallel. </a:t>
            </a:r>
            <a:endParaRPr lang="en-US" dirty="0" smtClean="0"/>
          </a:p>
          <a:p>
            <a:endParaRPr lang="en-US" dirty="0"/>
          </a:p>
          <a:p>
            <a:r>
              <a:rPr lang="en-US" dirty="0" smtClean="0"/>
              <a:t>The </a:t>
            </a:r>
            <a:r>
              <a:rPr lang="en-US" dirty="0"/>
              <a:t>RAID controller may be implemented in either hardware or software. However, as we said earlier, it is common for RAID controllers to be built into PC motherboards leaving the user with little to do other than to plug in the disk drives and configure the BIOS. </a:t>
            </a:r>
            <a:endParaRPr lang="en-US" dirty="0" smtClean="0"/>
          </a:p>
          <a:p>
            <a:endParaRPr lang="en-US" dirty="0"/>
          </a:p>
          <a:p>
            <a:r>
              <a:rPr lang="en-US" dirty="0"/>
              <a:t>The capacity of a RAID 0 array with </a:t>
            </a:r>
            <a:r>
              <a:rPr lang="en-US" i="1" dirty="0"/>
              <a:t>n</a:t>
            </a:r>
            <a:r>
              <a:rPr lang="en-US" dirty="0"/>
              <a:t> drives is simply </a:t>
            </a:r>
            <a:r>
              <a:rPr lang="en-US" i="1" dirty="0"/>
              <a:t>n </a:t>
            </a:r>
            <a:r>
              <a:rPr lang="en-US" dirty="0"/>
              <a:t>times the capacity of one drive; that is, no capacity is lost due to redundancy and the storage efficiency is 100%. However, there is no fault tolerance and the loss of any drive in the array renders all the data invalid. Read and write performance is excellent</a:t>
            </a:r>
            <a:r>
              <a:rPr lang="en-US" dirty="0" smtClean="0"/>
              <a:t>.</a:t>
            </a:r>
          </a:p>
          <a:p>
            <a:endParaRPr lang="en-US" dirty="0"/>
          </a:p>
          <a:p>
            <a:r>
              <a:rPr lang="en-US" dirty="0"/>
              <a:t>Because the loss of one disk brings down the entire system, a RAID 0 array makes sense only if the data is frequently backed up and provision is made for failure between backups. In that case, RAID 0 is both efficient in terms of its use of disk space and fast because of its inherent parallel read and write mechanism</a:t>
            </a:r>
            <a:r>
              <a:rPr lang="en-US" dirty="0" smtClean="0"/>
              <a:t>.</a:t>
            </a:r>
            <a:endParaRPr lang="en-US" dirty="0"/>
          </a:p>
        </p:txBody>
      </p:sp>
    </p:spTree>
    <p:extLst>
      <p:ext uri="{BB962C8B-B14F-4D97-AF65-F5344CB8AC3E}">
        <p14:creationId xmlns:p14="http://schemas.microsoft.com/office/powerpoint/2010/main" val="11425276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4818" name="Picture 2" descr="E:\CengageBook\CengageLectureNotesWebsite\Clements 1e JPG_files\ch11\87046-11-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21" y="3200400"/>
            <a:ext cx="6742807" cy="327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33400"/>
            <a:ext cx="7772400" cy="2585323"/>
          </a:xfrm>
          <a:prstGeom prst="rect">
            <a:avLst/>
          </a:prstGeom>
        </p:spPr>
        <p:txBody>
          <a:bodyPr wrap="square">
            <a:spAutoFit/>
          </a:bodyPr>
          <a:lstStyle/>
          <a:p>
            <a:r>
              <a:rPr lang="en-US" dirty="0"/>
              <a:t>Figure 11.33 illustrates a level 1 RAID </a:t>
            </a:r>
            <a:r>
              <a:rPr lang="en-US" i="1" dirty="0" smtClean="0"/>
              <a:t>mirroring </a:t>
            </a:r>
            <a:r>
              <a:rPr lang="en-US" dirty="0" smtClean="0"/>
              <a:t>array  replicates </a:t>
            </a:r>
            <a:r>
              <a:rPr lang="en-US" dirty="0"/>
              <a:t>copies of stripes on multiple drives (here we are using only two drives in parallel). </a:t>
            </a:r>
            <a:endParaRPr lang="en-US" dirty="0" smtClean="0"/>
          </a:p>
          <a:p>
            <a:endParaRPr lang="en-US" dirty="0"/>
          </a:p>
          <a:p>
            <a:r>
              <a:rPr lang="en-US" dirty="0" smtClean="0"/>
              <a:t>Data </a:t>
            </a:r>
            <a:r>
              <a:rPr lang="en-US" dirty="0"/>
              <a:t>security is increased because you can remove one of the drives without losing data. </a:t>
            </a:r>
            <a:endParaRPr lang="en-US" dirty="0" smtClean="0"/>
          </a:p>
          <a:p>
            <a:endParaRPr lang="en-US" dirty="0"/>
          </a:p>
          <a:p>
            <a:r>
              <a:rPr lang="en-US" dirty="0" smtClean="0"/>
              <a:t>Level 1 </a:t>
            </a:r>
            <a:r>
              <a:rPr lang="en-US" dirty="0"/>
              <a:t>RAID system increase data </a:t>
            </a:r>
            <a:r>
              <a:rPr lang="en-US" dirty="0" smtClean="0"/>
              <a:t>security and improve </a:t>
            </a:r>
            <a:r>
              <a:rPr lang="en-US" dirty="0"/>
              <a:t>access time. Suppose a given stripe is accessed</a:t>
            </a:r>
            <a:r>
              <a:rPr lang="en-US" dirty="0" smtClean="0"/>
              <a:t>.</a:t>
            </a:r>
            <a:endParaRPr lang="en-US" dirty="0"/>
          </a:p>
        </p:txBody>
      </p:sp>
    </p:spTree>
    <p:extLst>
      <p:ext uri="{BB962C8B-B14F-4D97-AF65-F5344CB8AC3E}">
        <p14:creationId xmlns:p14="http://schemas.microsoft.com/office/powerpoint/2010/main" val="21786117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4818" name="Picture 2" descr="E:\CengageBook\CengageLectureNotesWebsite\Clements 1e JPG_files\ch11\87046-11-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21" y="3200400"/>
            <a:ext cx="6742807" cy="327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33400"/>
            <a:ext cx="7772400" cy="2585323"/>
          </a:xfrm>
          <a:prstGeom prst="rect">
            <a:avLst/>
          </a:prstGeom>
        </p:spPr>
        <p:txBody>
          <a:bodyPr wrap="square">
            <a:spAutoFit/>
          </a:bodyPr>
          <a:lstStyle/>
          <a:p>
            <a:r>
              <a:rPr lang="en-US" dirty="0"/>
              <a:t>The write time is the longer of the two parallel writes. Fortunately, most accesses are reads rather than writes. </a:t>
            </a:r>
            <a:endParaRPr lang="en-US" dirty="0" smtClean="0"/>
          </a:p>
          <a:p>
            <a:endParaRPr lang="en-US" dirty="0"/>
          </a:p>
          <a:p>
            <a:r>
              <a:rPr lang="en-US" dirty="0" smtClean="0"/>
              <a:t>Moreover</a:t>
            </a:r>
            <a:r>
              <a:rPr lang="en-US" dirty="0"/>
              <a:t>, it is possible to cache writes and allow the disk to do the writing when it is free. </a:t>
            </a:r>
            <a:endParaRPr lang="en-US" dirty="0" smtClean="0"/>
          </a:p>
          <a:p>
            <a:endParaRPr lang="en-US" dirty="0"/>
          </a:p>
          <a:p>
            <a:r>
              <a:rPr lang="en-US" dirty="0" smtClean="0"/>
              <a:t>A </a:t>
            </a:r>
            <a:r>
              <a:rPr lang="en-US" dirty="0"/>
              <a:t>level 1 RAID array is expensive because it duplicates data, but it can provide cost-effective security in an age where a large-capacity high-speed disk is of the order of $100</a:t>
            </a:r>
          </a:p>
        </p:txBody>
      </p:sp>
    </p:spTree>
    <p:extLst>
      <p:ext uri="{BB962C8B-B14F-4D97-AF65-F5344CB8AC3E}">
        <p14:creationId xmlns:p14="http://schemas.microsoft.com/office/powerpoint/2010/main" val="193877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4" name="Picture 2" descr="E:\CengageBook\CengageLectureNotesWebsite\Clements 1e JPG_files\ch11\87046-1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30" y="2086928"/>
            <a:ext cx="6852745" cy="4393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3400"/>
            <a:ext cx="8229600" cy="1477328"/>
          </a:xfrm>
          <a:prstGeom prst="rect">
            <a:avLst/>
          </a:prstGeom>
        </p:spPr>
        <p:txBody>
          <a:bodyPr wrap="square">
            <a:spAutoFit/>
          </a:bodyPr>
          <a:lstStyle/>
          <a:p>
            <a:r>
              <a:rPr lang="en-US" dirty="0"/>
              <a:t>Disk capacity has gone hand in hand with the development of Microsoft’s operating systems. </a:t>
            </a:r>
            <a:endParaRPr lang="en-US" dirty="0" smtClean="0"/>
          </a:p>
          <a:p>
            <a:endParaRPr lang="en-US" dirty="0"/>
          </a:p>
          <a:p>
            <a:r>
              <a:rPr lang="en-US" dirty="0" smtClean="0"/>
              <a:t>Figure </a:t>
            </a:r>
            <a:r>
              <a:rPr lang="en-US" dirty="0"/>
              <a:t>11.2 demonstrates how both disk capacities and operating systems have </a:t>
            </a:r>
            <a:r>
              <a:rPr lang="en-US" dirty="0" smtClean="0"/>
              <a:t>grown. </a:t>
            </a:r>
            <a:endParaRPr lang="en-US" dirty="0"/>
          </a:p>
        </p:txBody>
      </p:sp>
    </p:spTree>
    <p:extLst>
      <p:ext uri="{BB962C8B-B14F-4D97-AF65-F5344CB8AC3E}">
        <p14:creationId xmlns:p14="http://schemas.microsoft.com/office/powerpoint/2010/main" val="34416408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4818" name="Picture 2" descr="E:\CengageBook\CengageLectureNotesWebsite\Clements 1e JPG_files\ch11\87046-11-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21" y="3200400"/>
            <a:ext cx="6742807" cy="327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33400"/>
            <a:ext cx="7772400" cy="2585323"/>
          </a:xfrm>
          <a:prstGeom prst="rect">
            <a:avLst/>
          </a:prstGeom>
        </p:spPr>
        <p:txBody>
          <a:bodyPr wrap="square">
            <a:spAutoFit/>
          </a:bodyPr>
          <a:lstStyle/>
          <a:p>
            <a:r>
              <a:rPr lang="en-US" dirty="0"/>
              <a:t>The efficiency of a two-disk RAID 1 system is 50% because data is simply duplicated. </a:t>
            </a:r>
            <a:endParaRPr lang="en-US" dirty="0" smtClean="0"/>
          </a:p>
          <a:p>
            <a:endParaRPr lang="en-US" dirty="0" smtClean="0"/>
          </a:p>
          <a:p>
            <a:r>
              <a:rPr lang="en-US" dirty="0" smtClean="0"/>
              <a:t>Duplication </a:t>
            </a:r>
            <a:r>
              <a:rPr lang="en-US" dirty="0"/>
              <a:t>provides excellent fault tolerance. If a drive fails, they system can continue working normally. </a:t>
            </a:r>
            <a:endParaRPr lang="en-US" dirty="0" smtClean="0"/>
          </a:p>
          <a:p>
            <a:endParaRPr lang="en-US" dirty="0"/>
          </a:p>
          <a:p>
            <a:r>
              <a:rPr lang="en-US" dirty="0" smtClean="0"/>
              <a:t>All </a:t>
            </a:r>
            <a:r>
              <a:rPr lang="en-US" dirty="0"/>
              <a:t>you have to do is to remove the failed drive, install a new one, and then rebuild the lost data. </a:t>
            </a:r>
            <a:endParaRPr lang="en-US" dirty="0" smtClean="0"/>
          </a:p>
          <a:p>
            <a:endParaRPr lang="en-US" dirty="0"/>
          </a:p>
        </p:txBody>
      </p:sp>
    </p:spTree>
    <p:extLst>
      <p:ext uri="{BB962C8B-B14F-4D97-AF65-F5344CB8AC3E}">
        <p14:creationId xmlns:p14="http://schemas.microsoft.com/office/powerpoint/2010/main" val="2905708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5842" name="Picture 2" descr="E:\CengageBook\CengageLectureNotesWebsite\Clements 1e JPG_files\ch11\87046-11-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16543"/>
            <a:ext cx="6858000" cy="2816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77222"/>
            <a:ext cx="8534400" cy="2862322"/>
          </a:xfrm>
          <a:prstGeom prst="rect">
            <a:avLst/>
          </a:prstGeom>
        </p:spPr>
        <p:txBody>
          <a:bodyPr wrap="square">
            <a:spAutoFit/>
          </a:bodyPr>
          <a:lstStyle/>
          <a:p>
            <a:r>
              <a:rPr lang="en-US" dirty="0" smtClean="0"/>
              <a:t>A hybrid </a:t>
            </a:r>
            <a:r>
              <a:rPr lang="en-US" dirty="0"/>
              <a:t>system called </a:t>
            </a:r>
            <a:r>
              <a:rPr lang="en-US" i="1" dirty="0"/>
              <a:t>RAID 0+1</a:t>
            </a:r>
            <a:r>
              <a:rPr lang="en-US" dirty="0"/>
              <a:t> or </a:t>
            </a:r>
            <a:r>
              <a:rPr lang="en-US" i="1" dirty="0"/>
              <a:t>RAID 0/1</a:t>
            </a:r>
            <a:r>
              <a:rPr lang="en-US" dirty="0"/>
              <a:t> </a:t>
            </a:r>
            <a:r>
              <a:rPr lang="en-US" dirty="0" smtClean="0"/>
              <a:t>combines </a:t>
            </a:r>
            <a:r>
              <a:rPr lang="en-US" dirty="0"/>
              <a:t>features of levels 0 and 1, by providing both fast data access and protection against drive failure</a:t>
            </a:r>
            <a:r>
              <a:rPr lang="en-US" dirty="0" smtClean="0"/>
              <a:t>.</a:t>
            </a:r>
          </a:p>
          <a:p>
            <a:endParaRPr lang="en-US" dirty="0"/>
          </a:p>
          <a:p>
            <a:r>
              <a:rPr lang="en-US" dirty="0" smtClean="0"/>
              <a:t>Figure </a:t>
            </a:r>
            <a:r>
              <a:rPr lang="en-US" dirty="0"/>
              <a:t>11.34 illustrates a system with two sets of three drives. A stripe is written across drives 1, 2, and 3 to provide a level 0 RAID service. However, because drives 1, 2, and 3 are mirrored as 4, 5, and 6, the arrangement provides the security of a level 1 system. </a:t>
            </a:r>
            <a:endParaRPr lang="en-US" dirty="0" smtClean="0"/>
          </a:p>
          <a:p>
            <a:endParaRPr lang="en-US" dirty="0"/>
          </a:p>
          <a:p>
            <a:r>
              <a:rPr lang="en-US" dirty="0" smtClean="0"/>
              <a:t>This </a:t>
            </a:r>
            <a:r>
              <a:rPr lang="en-US" dirty="0"/>
              <a:t>arrangement is the most costly form of RAID and upgrades require disks to be added in pairs.</a:t>
            </a:r>
          </a:p>
        </p:txBody>
      </p:sp>
    </p:spTree>
    <p:extLst>
      <p:ext uri="{BB962C8B-B14F-4D97-AF65-F5344CB8AC3E}">
        <p14:creationId xmlns:p14="http://schemas.microsoft.com/office/powerpoint/2010/main" val="12730855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6866" name="Picture 2" descr="E:\CengageBook\CengageLectureNotesWebsite\Clements 1e JPG_files\ch11\87046-11-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5518187" cy="2894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534400" cy="2862322"/>
          </a:xfrm>
          <a:prstGeom prst="rect">
            <a:avLst/>
          </a:prstGeom>
        </p:spPr>
        <p:txBody>
          <a:bodyPr wrap="square">
            <a:spAutoFit/>
          </a:bodyPr>
          <a:lstStyle/>
          <a:p>
            <a:r>
              <a:rPr lang="en-US" b="1" dirty="0"/>
              <a:t>RAID Level 2 and Level 3</a:t>
            </a:r>
            <a:endParaRPr lang="en-US" dirty="0"/>
          </a:p>
          <a:p>
            <a:r>
              <a:rPr lang="en-US" dirty="0"/>
              <a:t> </a:t>
            </a:r>
          </a:p>
          <a:p>
            <a:r>
              <a:rPr lang="en-US" dirty="0"/>
              <a:t>RAID levels 2 to 6 all distribute data in the form of stripes like level 0, but they do not fully replicate the data like level 1. In other words, levels 2 to 6 fall between the extremes of level 0 (no redundancy) and level 1 (redundancy by replication</a:t>
            </a:r>
            <a:r>
              <a:rPr lang="en-US" dirty="0" smtClean="0"/>
              <a:t>).</a:t>
            </a:r>
          </a:p>
          <a:p>
            <a:endParaRPr lang="en-US" dirty="0"/>
          </a:p>
          <a:p>
            <a:r>
              <a:rPr lang="en-US" dirty="0"/>
              <a:t>RAID levels 2 and 3 employ multiple synchronized disk drives; that is, the spindles are synchronized so that sector </a:t>
            </a:r>
            <a:r>
              <a:rPr lang="en-US" i="1" dirty="0" err="1"/>
              <a:t>i</a:t>
            </a:r>
            <a:r>
              <a:rPr lang="en-US" dirty="0"/>
              <a:t> passes under the read/write head of each of the disks in the array at the same time. </a:t>
            </a:r>
          </a:p>
        </p:txBody>
      </p:sp>
    </p:spTree>
    <p:extLst>
      <p:ext uri="{BB962C8B-B14F-4D97-AF65-F5344CB8AC3E}">
        <p14:creationId xmlns:p14="http://schemas.microsoft.com/office/powerpoint/2010/main" val="32609541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6866" name="Picture 2" descr="E:\CengageBook\CengageLectureNotesWebsite\Clements 1e JPG_files\ch11\87046-11-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31" y="3810000"/>
            <a:ext cx="5302469" cy="2781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17483"/>
            <a:ext cx="8534400" cy="3139321"/>
          </a:xfrm>
          <a:prstGeom prst="rect">
            <a:avLst/>
          </a:prstGeom>
        </p:spPr>
        <p:txBody>
          <a:bodyPr wrap="square">
            <a:spAutoFit/>
          </a:bodyPr>
          <a:lstStyle/>
          <a:p>
            <a:r>
              <a:rPr lang="en-US" dirty="0" smtClean="0"/>
              <a:t>Level </a:t>
            </a:r>
            <a:r>
              <a:rPr lang="en-US" dirty="0"/>
              <a:t>2 and 3 arrays provide true parallel access in the sense that, typically, a byte is written to each of the disks in parallel. </a:t>
            </a:r>
            <a:endParaRPr lang="en-US" dirty="0" smtClean="0"/>
          </a:p>
          <a:p>
            <a:endParaRPr lang="en-US" dirty="0"/>
          </a:p>
          <a:p>
            <a:r>
              <a:rPr lang="en-US" dirty="0" smtClean="0"/>
              <a:t>The </a:t>
            </a:r>
            <a:r>
              <a:rPr lang="en-US" dirty="0"/>
              <a:t>difference between levels 2 and 3 is that level 2 uses a Hamming code to provide error detection and correction, whereas level 3 provides only a simple parity-bit error detecting code. </a:t>
            </a:r>
            <a:endParaRPr lang="en-US" dirty="0" smtClean="0"/>
          </a:p>
          <a:p>
            <a:endParaRPr lang="en-US" dirty="0"/>
          </a:p>
          <a:p>
            <a:r>
              <a:rPr lang="en-US" dirty="0" smtClean="0"/>
              <a:t>The </a:t>
            </a:r>
            <a:r>
              <a:rPr lang="en-US" dirty="0"/>
              <a:t>parity check data in a level 3 RAID is stored on one disk, whereas the Hamming</a:t>
            </a:r>
            <a:r>
              <a:rPr lang="en-US" baseline="30000" dirty="0"/>
              <a:t> </a:t>
            </a:r>
            <a:r>
              <a:rPr lang="en-US" dirty="0"/>
              <a:t>code of a level 2 RAID may be spread over more than one drive. Figure 11.35 illustrates the concept of RAID level 3 which is also </a:t>
            </a:r>
            <a:r>
              <a:rPr lang="en-US" i="1" dirty="0"/>
              <a:t>called bit-interleaved parity</a:t>
            </a:r>
            <a:r>
              <a:rPr lang="en-US" dirty="0"/>
              <a:t>.</a:t>
            </a:r>
          </a:p>
        </p:txBody>
      </p:sp>
    </p:spTree>
    <p:extLst>
      <p:ext uri="{BB962C8B-B14F-4D97-AF65-F5344CB8AC3E}">
        <p14:creationId xmlns:p14="http://schemas.microsoft.com/office/powerpoint/2010/main" val="24613987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17483"/>
            <a:ext cx="8534400" cy="3693319"/>
          </a:xfrm>
          <a:prstGeom prst="rect">
            <a:avLst/>
          </a:prstGeom>
        </p:spPr>
        <p:txBody>
          <a:bodyPr wrap="square">
            <a:spAutoFit/>
          </a:bodyPr>
          <a:lstStyle/>
          <a:p>
            <a:r>
              <a:rPr lang="en-US" dirty="0"/>
              <a:t>A single-bit parity code can’t normally be used to correct an error. But it can in a RAID level 3 array. Suppose a disk drive fails. </a:t>
            </a:r>
            <a:endParaRPr lang="en-US" dirty="0" smtClean="0"/>
          </a:p>
          <a:p>
            <a:endParaRPr lang="en-US" dirty="0" smtClean="0"/>
          </a:p>
          <a:p>
            <a:r>
              <a:rPr lang="en-US" dirty="0" smtClean="0"/>
              <a:t>The </a:t>
            </a:r>
            <a:r>
              <a:rPr lang="en-US" dirty="0"/>
              <a:t>stripes recorded on the failed disk are, therefore, missing. However, the stripes on the parity disk can be used to reconstruct the missing data</a:t>
            </a:r>
            <a:r>
              <a:rPr lang="en-US" dirty="0" smtClean="0"/>
              <a:t>.</a:t>
            </a:r>
          </a:p>
          <a:p>
            <a:endParaRPr lang="en-US" dirty="0" smtClean="0"/>
          </a:p>
          <a:p>
            <a:r>
              <a:rPr lang="en-US" dirty="0" smtClean="0"/>
              <a:t> </a:t>
            </a:r>
            <a:r>
              <a:rPr lang="en-US" dirty="0"/>
              <a:t>Table 11.3 illustrates a level 3 array with four data disks and a parity disk. If disk 3 fails, we have the situation of Table 11.4</a:t>
            </a:r>
            <a:r>
              <a:rPr lang="en-US" dirty="0" smtClean="0"/>
              <a:t>.</a:t>
            </a:r>
          </a:p>
          <a:p>
            <a:endParaRPr lang="en-GB" dirty="0"/>
          </a:p>
          <a:p>
            <a:r>
              <a:rPr lang="en-US" dirty="0"/>
              <a:t>Because we know the parity bit across each row, we can recalculate the missing data. For example, in line 1, the bits are 0,1,?,0,1. Since the parity bit is odd, there must be an odd number of 1’s in the data bits. Therefore, the missing bit must be 0</a:t>
            </a: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0385977"/>
              </p:ext>
            </p:extLst>
          </p:nvPr>
        </p:nvGraphicFramePr>
        <p:xfrm>
          <a:off x="228600" y="4648200"/>
          <a:ext cx="3886201" cy="1371600"/>
        </p:xfrm>
        <a:graphic>
          <a:graphicData uri="http://schemas.openxmlformats.org/drawingml/2006/table">
            <a:tbl>
              <a:tblPr firstRow="1" firstCol="1" bandRow="1" bandCol="1">
                <a:tableStyleId>{5C22544A-7EE6-4342-B048-85BDC9FD1C3A}</a:tableStyleId>
              </a:tblPr>
              <a:tblGrid>
                <a:gridCol w="841139"/>
                <a:gridCol w="841139"/>
                <a:gridCol w="841139"/>
                <a:gridCol w="841139"/>
                <a:gridCol w="521645"/>
              </a:tblGrid>
              <a:tr h="259080">
                <a:tc>
                  <a:txBody>
                    <a:bodyPr/>
                    <a:lstStyle/>
                    <a:p>
                      <a:pPr marL="0" marR="0" algn="just">
                        <a:spcBef>
                          <a:spcPts val="0"/>
                        </a:spcBef>
                        <a:spcAft>
                          <a:spcPts val="0"/>
                        </a:spcAft>
                      </a:pPr>
                      <a:r>
                        <a:rPr lang="en-US" sz="1800" dirty="0">
                          <a:effectLst/>
                        </a:rPr>
                        <a:t>bit 1</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bit 2</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bit 3</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bit 4</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P</a:t>
                      </a:r>
                      <a:endParaRPr lang="en-US" sz="1800">
                        <a:effectLst/>
                        <a:latin typeface="Times New Roman"/>
                        <a:ea typeface="Times New Roman"/>
                      </a:endParaRPr>
                    </a:p>
                  </a:txBody>
                  <a:tcPr marL="68580" marR="68580" marT="0" marB="0"/>
                </a:tc>
              </a:tr>
              <a:tr h="259080">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r>
              <a:tr h="259080">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a:t>
                      </a:r>
                      <a:endParaRPr lang="en-US" sz="1800" dirty="0">
                        <a:effectLst/>
                        <a:latin typeface="Times New Roman"/>
                        <a:ea typeface="Times New Roman"/>
                      </a:endParaRPr>
                    </a:p>
                  </a:txBody>
                  <a:tcPr marL="68580" marR="68580" marT="0" marB="0"/>
                </a:tc>
              </a:tr>
              <a:tr h="259080">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1</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r>
              <a:tr h="259080">
                <a:tc>
                  <a:txBody>
                    <a:bodyPr/>
                    <a:lstStyle/>
                    <a:p>
                      <a:pPr marL="0" marR="0" algn="just">
                        <a:spcBef>
                          <a:spcPts val="0"/>
                        </a:spcBef>
                        <a:spcAft>
                          <a:spcPts val="0"/>
                        </a:spcAft>
                      </a:pPr>
                      <a:r>
                        <a:rPr lang="en-US" sz="1800">
                          <a:effectLst/>
                        </a:rPr>
                        <a:t>1 </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a:t>
                      </a:r>
                      <a:endParaRPr lang="en-US" sz="18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3214151"/>
              </p:ext>
            </p:extLst>
          </p:nvPr>
        </p:nvGraphicFramePr>
        <p:xfrm>
          <a:off x="4343400" y="4648200"/>
          <a:ext cx="3702268" cy="1371600"/>
        </p:xfrm>
        <a:graphic>
          <a:graphicData uri="http://schemas.openxmlformats.org/drawingml/2006/table">
            <a:tbl>
              <a:tblPr firstRow="1" firstCol="1" bandRow="1" bandCol="1">
                <a:tableStyleId>{5C22544A-7EE6-4342-B048-85BDC9FD1C3A}</a:tableStyleId>
              </a:tblPr>
              <a:tblGrid>
                <a:gridCol w="801328"/>
                <a:gridCol w="801328"/>
                <a:gridCol w="801328"/>
                <a:gridCol w="801328"/>
                <a:gridCol w="496956"/>
              </a:tblGrid>
              <a:tr h="274320">
                <a:tc>
                  <a:txBody>
                    <a:bodyPr/>
                    <a:lstStyle/>
                    <a:p>
                      <a:pPr marL="0" marR="0" algn="just">
                        <a:spcBef>
                          <a:spcPts val="0"/>
                        </a:spcBef>
                        <a:spcAft>
                          <a:spcPts val="0"/>
                        </a:spcAft>
                      </a:pPr>
                      <a:r>
                        <a:rPr lang="en-US" sz="1800" dirty="0">
                          <a:effectLst/>
                        </a:rPr>
                        <a:t>bit 1</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bit 2</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bit 3</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bit 4</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P</a:t>
                      </a:r>
                      <a:endParaRPr lang="en-US" sz="1800">
                        <a:effectLst/>
                        <a:latin typeface="Times New Roman"/>
                        <a:ea typeface="Times New Roman"/>
                      </a:endParaRPr>
                    </a:p>
                  </a:txBody>
                  <a:tcPr marL="68580" marR="68580" marT="0" marB="0"/>
                </a:tc>
              </a:tr>
              <a:tr h="274320">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r>
              <a:tr h="274320">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r>
              <a:tr h="274320">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1</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1</a:t>
                      </a:r>
                      <a:endParaRPr lang="en-US" sz="1800" dirty="0">
                        <a:effectLst/>
                        <a:latin typeface="Times New Roman"/>
                        <a:ea typeface="Times New Roman"/>
                      </a:endParaRPr>
                    </a:p>
                  </a:txBody>
                  <a:tcPr marL="68580" marR="68580" marT="0" marB="0"/>
                </a:tc>
              </a:tr>
              <a:tr h="274320">
                <a:tc>
                  <a:txBody>
                    <a:bodyPr/>
                    <a:lstStyle/>
                    <a:p>
                      <a:pPr marL="0" marR="0" algn="just">
                        <a:spcBef>
                          <a:spcPts val="0"/>
                        </a:spcBef>
                        <a:spcAft>
                          <a:spcPts val="0"/>
                        </a:spcAft>
                      </a:pPr>
                      <a:r>
                        <a:rPr lang="en-US" sz="1800">
                          <a:effectLst/>
                        </a:rPr>
                        <a:t>1 </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3466504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7890" name="Picture 2" descr="E:\CengageBook\CengageLectureNotesWebsite\Clements 1e JPG_files\ch11\87046-11-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4" y="3810000"/>
            <a:ext cx="6243145" cy="2565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534400" cy="3139321"/>
          </a:xfrm>
          <a:prstGeom prst="rect">
            <a:avLst/>
          </a:prstGeom>
        </p:spPr>
        <p:txBody>
          <a:bodyPr wrap="square">
            <a:spAutoFit/>
          </a:bodyPr>
          <a:lstStyle/>
          <a:p>
            <a:r>
              <a:rPr lang="en-US" b="1" dirty="0"/>
              <a:t>RAID Level 4 and Level 5</a:t>
            </a:r>
            <a:endParaRPr lang="en-US" dirty="0"/>
          </a:p>
          <a:p>
            <a:r>
              <a:rPr lang="en-US" dirty="0"/>
              <a:t> </a:t>
            </a:r>
          </a:p>
          <a:p>
            <a:r>
              <a:rPr lang="en-US" dirty="0"/>
              <a:t>RAID levels 4 and 5 are similar to levels 2 and 3. However, in these cases the individual disks are not synchronized and operate independently of each other. </a:t>
            </a:r>
            <a:endParaRPr lang="en-US" dirty="0" smtClean="0"/>
          </a:p>
          <a:p>
            <a:endParaRPr lang="en-US" dirty="0"/>
          </a:p>
          <a:p>
            <a:r>
              <a:rPr lang="en-US" dirty="0" smtClean="0"/>
              <a:t>The </a:t>
            </a:r>
            <a:r>
              <a:rPr lang="en-US" dirty="0"/>
              <a:t>stripes are much larger than levels 2 and 3. In level 4, </a:t>
            </a:r>
            <a:r>
              <a:rPr lang="en-US" i="1" dirty="0"/>
              <a:t>block interleaved parity</a:t>
            </a:r>
            <a:r>
              <a:rPr lang="en-US" dirty="0"/>
              <a:t>, the parity stripes are stored on a single disk, whereas in level 5 the parity stripes are interleaved and stored on all disks in the array</a:t>
            </a:r>
            <a:r>
              <a:rPr lang="en-US" dirty="0" smtClean="0"/>
              <a:t>.</a:t>
            </a:r>
          </a:p>
          <a:p>
            <a:endParaRPr lang="en-US" dirty="0"/>
          </a:p>
          <a:p>
            <a:r>
              <a:rPr lang="en-US" dirty="0" smtClean="0"/>
              <a:t> </a:t>
            </a:r>
            <a:r>
              <a:rPr lang="en-US" dirty="0"/>
              <a:t>You can update the parity information in RAID 5 systems more efficiently by changing the corresponding parity bits only when the data changes</a:t>
            </a:r>
            <a:r>
              <a:rPr lang="en-US" dirty="0" smtClean="0"/>
              <a:t>.</a:t>
            </a:r>
            <a:endParaRPr lang="en-US" dirty="0"/>
          </a:p>
        </p:txBody>
      </p:sp>
    </p:spTree>
    <p:extLst>
      <p:ext uri="{BB962C8B-B14F-4D97-AF65-F5344CB8AC3E}">
        <p14:creationId xmlns:p14="http://schemas.microsoft.com/office/powerpoint/2010/main" val="18829850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7890" name="Picture 2" descr="E:\CengageBook\CengageLectureNotesWebsite\Clements 1e JPG_files\ch11\87046-11-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590800"/>
            <a:ext cx="7789653"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97346"/>
            <a:ext cx="7848600" cy="2031325"/>
          </a:xfrm>
          <a:prstGeom prst="rect">
            <a:avLst/>
          </a:prstGeom>
        </p:spPr>
        <p:txBody>
          <a:bodyPr wrap="square">
            <a:spAutoFit/>
          </a:bodyPr>
          <a:lstStyle/>
          <a:p>
            <a:endParaRPr lang="en-US" b="1" dirty="0" smtClean="0"/>
          </a:p>
          <a:p>
            <a:r>
              <a:rPr lang="en-US" dirty="0" smtClean="0"/>
              <a:t>RAID </a:t>
            </a:r>
            <a:r>
              <a:rPr lang="en-US" dirty="0"/>
              <a:t>level 5, Figure 11.36, is a popular configuration, providing striping as well as parity for error recovery. </a:t>
            </a:r>
            <a:endParaRPr lang="en-US" dirty="0" smtClean="0"/>
          </a:p>
          <a:p>
            <a:endParaRPr lang="en-US" dirty="0"/>
          </a:p>
          <a:p>
            <a:r>
              <a:rPr lang="en-US" dirty="0" smtClean="0"/>
              <a:t>The </a:t>
            </a:r>
            <a:r>
              <a:rPr lang="en-US" dirty="0"/>
              <a:t>parity block is distributed among the drives of array, which gives a more balanced access load across the drives. A minimum of three drives is required for a level 5 RAID array. </a:t>
            </a:r>
          </a:p>
        </p:txBody>
      </p:sp>
    </p:spTree>
    <p:extLst>
      <p:ext uri="{BB962C8B-B14F-4D97-AF65-F5344CB8AC3E}">
        <p14:creationId xmlns:p14="http://schemas.microsoft.com/office/powerpoint/2010/main" val="1732135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2"/>
          <p:cNvSpPr txBox="1">
            <a:spLocks noChangeArrowheads="1"/>
          </p:cNvSpPr>
          <p:nvPr/>
        </p:nvSpPr>
        <p:spPr bwMode="auto">
          <a:xfrm>
            <a:off x="152400" y="307776"/>
            <a:ext cx="8153400" cy="6093023"/>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solidFill>
                  <a:schemeClr val="bg1"/>
                </a:solidFill>
                <a:effectLst/>
                <a:latin typeface="Arial"/>
                <a:ea typeface="Times New Roman"/>
              </a:rPr>
              <a:t>Dealing with Failure in a RAID Array</a:t>
            </a:r>
            <a:endParaRPr lang="en-US" sz="1400" dirty="0">
              <a:solidFill>
                <a:schemeClr val="bg1"/>
              </a:solidFill>
              <a:effectLst/>
              <a:latin typeface="Times New Roman"/>
              <a:ea typeface="Times New Roman"/>
            </a:endParaRPr>
          </a:p>
          <a:p>
            <a:pPr marL="0" marR="0">
              <a:spcBef>
                <a:spcPts val="0"/>
              </a:spcBef>
              <a:spcAft>
                <a:spcPts val="0"/>
              </a:spcAft>
            </a:pPr>
            <a:r>
              <a:rPr lang="en-US" sz="1200" dirty="0">
                <a:solidFill>
                  <a:schemeClr val="bg1"/>
                </a:solidFill>
                <a:effectLst/>
                <a:latin typeface="Arial"/>
                <a:ea typeface="Times New Roman"/>
              </a:rPr>
              <a:t> </a:t>
            </a:r>
            <a:endParaRPr lang="en-US" sz="1600" dirty="0">
              <a:solidFill>
                <a:schemeClr val="bg1"/>
              </a:solidFill>
              <a:effectLst/>
              <a:latin typeface="Times New Roman"/>
              <a:ea typeface="Times New Roman"/>
            </a:endParaRPr>
          </a:p>
          <a:p>
            <a:pPr marL="0" marR="0" algn="just">
              <a:spcBef>
                <a:spcPts val="0"/>
              </a:spcBef>
              <a:spcAft>
                <a:spcPts val="0"/>
              </a:spcAft>
              <a:tabLst>
                <a:tab pos="228600" algn="l"/>
              </a:tabLst>
            </a:pPr>
            <a:r>
              <a:rPr lang="en-US" sz="1400" dirty="0">
                <a:solidFill>
                  <a:schemeClr val="bg1"/>
                </a:solidFill>
                <a:effectLst/>
                <a:latin typeface="Arial"/>
                <a:ea typeface="Times New Roman"/>
              </a:rPr>
              <a:t>When a hard drive in a RAID array fails, it has to be replaced. RAID controllers can be designed to be hot </a:t>
            </a:r>
            <a:r>
              <a:rPr lang="en-US" sz="1400" dirty="0" smtClean="0">
                <a:solidFill>
                  <a:schemeClr val="bg1"/>
                </a:solidFill>
                <a:effectLst/>
                <a:latin typeface="Arial"/>
                <a:ea typeface="Times New Roman"/>
              </a:rPr>
              <a:t>swappable. You pull </a:t>
            </a:r>
            <a:r>
              <a:rPr lang="en-US" sz="1400" dirty="0">
                <a:solidFill>
                  <a:schemeClr val="bg1"/>
                </a:solidFill>
                <a:effectLst/>
                <a:latin typeface="Arial"/>
                <a:ea typeface="Times New Roman"/>
              </a:rPr>
              <a:t>out the failed drive and insert a replacement without powering down and </a:t>
            </a:r>
            <a:r>
              <a:rPr lang="en-US" sz="1400" dirty="0" smtClean="0">
                <a:solidFill>
                  <a:schemeClr val="bg1"/>
                </a:solidFill>
                <a:effectLst/>
                <a:latin typeface="Arial"/>
                <a:ea typeface="Times New Roman"/>
              </a:rPr>
              <a:t>rebooting. The </a:t>
            </a:r>
            <a:r>
              <a:rPr lang="en-US" sz="1400" dirty="0">
                <a:solidFill>
                  <a:schemeClr val="bg1"/>
                </a:solidFill>
                <a:effectLst/>
                <a:latin typeface="Arial"/>
                <a:ea typeface="Times New Roman"/>
              </a:rPr>
              <a:t>new drive has to be configured for the </a:t>
            </a:r>
            <a:r>
              <a:rPr lang="en-US" sz="1400" dirty="0" smtClean="0">
                <a:solidFill>
                  <a:schemeClr val="bg1"/>
                </a:solidFill>
                <a:effectLst/>
                <a:latin typeface="Arial"/>
                <a:ea typeface="Times New Roman"/>
              </a:rPr>
              <a:t>array (</a:t>
            </a:r>
            <a:r>
              <a:rPr lang="en-US" sz="1400" i="1" dirty="0" smtClean="0">
                <a:solidFill>
                  <a:schemeClr val="bg1"/>
                </a:solidFill>
                <a:effectLst/>
                <a:latin typeface="Arial"/>
                <a:ea typeface="Times New Roman"/>
              </a:rPr>
              <a:t>rebuilding</a:t>
            </a:r>
            <a:r>
              <a:rPr lang="en-US" sz="1400" dirty="0" smtClean="0">
                <a:solidFill>
                  <a:schemeClr val="bg1"/>
                </a:solidFill>
                <a:effectLst/>
                <a:latin typeface="Arial"/>
                <a:ea typeface="Times New Roman"/>
              </a:rPr>
              <a:t>).</a:t>
            </a:r>
          </a:p>
          <a:p>
            <a:pPr marL="0" marR="0" algn="just">
              <a:spcBef>
                <a:spcPts val="0"/>
              </a:spcBef>
              <a:spcAft>
                <a:spcPts val="0"/>
              </a:spcAft>
              <a:tabLst>
                <a:tab pos="228600" algn="l"/>
              </a:tabLst>
            </a:pPr>
            <a:endParaRPr lang="en-US" sz="1400" dirty="0">
              <a:solidFill>
                <a:schemeClr val="bg1"/>
              </a:solidFill>
              <a:latin typeface="Arial"/>
              <a:ea typeface="Times New Roman"/>
            </a:endParaRPr>
          </a:p>
          <a:p>
            <a:pPr marL="0" marR="0" algn="just">
              <a:spcBef>
                <a:spcPts val="0"/>
              </a:spcBef>
              <a:spcAft>
                <a:spcPts val="0"/>
              </a:spcAft>
              <a:tabLst>
                <a:tab pos="228600" algn="l"/>
              </a:tabLst>
            </a:pPr>
            <a:r>
              <a:rPr lang="en-US" sz="1400" dirty="0" smtClean="0">
                <a:solidFill>
                  <a:schemeClr val="bg1"/>
                </a:solidFill>
                <a:effectLst/>
                <a:latin typeface="Arial"/>
                <a:ea typeface="Times New Roman"/>
              </a:rPr>
              <a:t>It’s easy </a:t>
            </a:r>
            <a:r>
              <a:rPr lang="en-US" sz="1400" dirty="0">
                <a:solidFill>
                  <a:schemeClr val="bg1"/>
                </a:solidFill>
                <a:effectLst/>
                <a:latin typeface="Arial"/>
                <a:ea typeface="Times New Roman"/>
              </a:rPr>
              <a:t>to rebuild a drive in a RAID 1 system </a:t>
            </a:r>
            <a:r>
              <a:rPr lang="en-US" sz="1400" dirty="0" smtClean="0">
                <a:solidFill>
                  <a:schemeClr val="bg1"/>
                </a:solidFill>
                <a:effectLst/>
                <a:latin typeface="Arial"/>
                <a:ea typeface="Times New Roman"/>
              </a:rPr>
              <a:t>– you copy </a:t>
            </a:r>
            <a:r>
              <a:rPr lang="en-US" sz="1400" dirty="0">
                <a:solidFill>
                  <a:schemeClr val="bg1"/>
                </a:solidFill>
                <a:effectLst/>
                <a:latin typeface="Arial"/>
                <a:ea typeface="Times New Roman"/>
              </a:rPr>
              <a:t>data from a working drive to the new mirror drive. Rebuilding data on a RAID 5 array takes a lot more time because you have to synthesize all the data by reading the appropriate stripes from the other disks and then performing an exclusive OR operation with the data</a:t>
            </a:r>
            <a:r>
              <a:rPr lang="en-US" sz="1400" dirty="0" smtClean="0">
                <a:solidFill>
                  <a:schemeClr val="bg1"/>
                </a:solidFill>
                <a:effectLst/>
                <a:latin typeface="Arial"/>
                <a:ea typeface="Times New Roman"/>
              </a:rPr>
              <a:t>.</a:t>
            </a:r>
          </a:p>
          <a:p>
            <a:pPr marL="0" marR="0" algn="just">
              <a:spcBef>
                <a:spcPts val="0"/>
              </a:spcBef>
              <a:spcAft>
                <a:spcPts val="0"/>
              </a:spcAf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smtClean="0">
                <a:solidFill>
                  <a:schemeClr val="bg1"/>
                </a:solidFill>
                <a:effectLst/>
                <a:latin typeface="Times New Roman"/>
                <a:ea typeface="Times New Roman"/>
              </a:rPr>
              <a:t>RAID 0	The </a:t>
            </a:r>
            <a:r>
              <a:rPr lang="en-US" sz="1400" dirty="0">
                <a:solidFill>
                  <a:schemeClr val="bg1"/>
                </a:solidFill>
                <a:effectLst/>
                <a:latin typeface="Times New Roman"/>
                <a:ea typeface="Times New Roman"/>
              </a:rPr>
              <a:t>fastest and most efficient arrangement. No fault-tolerance is provided. Requires a minimum of two drives.</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a:t>
            </a:r>
            <a:r>
              <a:rPr lang="en-US" sz="1400" dirty="0" smtClean="0">
                <a:solidFill>
                  <a:schemeClr val="bg1"/>
                </a:solidFill>
                <a:effectLst/>
                <a:latin typeface="Times New Roman"/>
                <a:ea typeface="Times New Roman"/>
              </a:rPr>
              <a:t>1	Data </a:t>
            </a:r>
            <a:r>
              <a:rPr lang="en-US" sz="1400" dirty="0">
                <a:solidFill>
                  <a:schemeClr val="bg1"/>
                </a:solidFill>
                <a:effectLst/>
                <a:latin typeface="Times New Roman"/>
                <a:ea typeface="Times New Roman"/>
              </a:rPr>
              <a:t>is mirrored (duplicated). This is the best choice for performance-critical, fault-tolerant environments. Requires a minimum of two drives.</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2 </a:t>
            </a:r>
            <a:r>
              <a:rPr lang="en-US" sz="1400" dirty="0" smtClean="0">
                <a:solidFill>
                  <a:schemeClr val="bg1"/>
                </a:solidFill>
                <a:effectLst/>
                <a:latin typeface="Times New Roman"/>
                <a:ea typeface="Times New Roman"/>
              </a:rPr>
              <a:t>	This </a:t>
            </a:r>
            <a:r>
              <a:rPr lang="en-US" sz="1400" dirty="0">
                <a:solidFill>
                  <a:schemeClr val="bg1"/>
                </a:solidFill>
                <a:effectLst/>
                <a:latin typeface="Times New Roman"/>
                <a:ea typeface="Times New Roman"/>
              </a:rPr>
              <a:t>mode is not used with today’s drives that include embedded ECC mechanisms.</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a:t>
            </a:r>
            <a:r>
              <a:rPr lang="en-US" sz="1400" dirty="0" smtClean="0">
                <a:solidFill>
                  <a:schemeClr val="bg1"/>
                </a:solidFill>
                <a:effectLst/>
                <a:latin typeface="Times New Roman"/>
                <a:ea typeface="Times New Roman"/>
              </a:rPr>
              <a:t>3	This </a:t>
            </a:r>
            <a:r>
              <a:rPr lang="en-US" sz="1400" dirty="0">
                <a:solidFill>
                  <a:schemeClr val="bg1"/>
                </a:solidFill>
                <a:effectLst/>
                <a:latin typeface="Times New Roman"/>
                <a:ea typeface="Times New Roman"/>
              </a:rPr>
              <a:t>mode can be used to speed up data transfer and provide fault-tolerance by including a drive with error correcting information that can be used to </a:t>
            </a:r>
            <a:r>
              <a:rPr lang="en-US" sz="1400" dirty="0" smtClean="0">
                <a:solidFill>
                  <a:schemeClr val="bg1"/>
                </a:solidFill>
                <a:effectLst/>
                <a:latin typeface="Times New Roman"/>
                <a:ea typeface="Times New Roman"/>
              </a:rPr>
              <a:t>reconstruct </a:t>
            </a:r>
            <a:r>
              <a:rPr lang="en-US" sz="1400" dirty="0">
                <a:solidFill>
                  <a:schemeClr val="bg1"/>
                </a:solidFill>
                <a:effectLst/>
                <a:latin typeface="Times New Roman"/>
                <a:ea typeface="Times New Roman"/>
              </a:rPr>
              <a:t>lost data. Because this mode requires synchronized-spindle drives, it is rarely used today. Requires at least three disks.</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4 </a:t>
            </a:r>
            <a:r>
              <a:rPr lang="en-US" sz="1400" dirty="0" smtClean="0">
                <a:solidFill>
                  <a:schemeClr val="bg1"/>
                </a:solidFill>
                <a:effectLst/>
                <a:latin typeface="Times New Roman"/>
                <a:ea typeface="Times New Roman"/>
              </a:rPr>
              <a:t>	Little </a:t>
            </a:r>
            <a:r>
              <a:rPr lang="en-US" sz="1400" dirty="0">
                <a:solidFill>
                  <a:schemeClr val="bg1"/>
                </a:solidFill>
                <a:effectLst/>
                <a:latin typeface="Times New Roman"/>
                <a:ea typeface="Times New Roman"/>
              </a:rPr>
              <a:t>used.</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a:t>
            </a:r>
            <a:r>
              <a:rPr lang="en-US" sz="1400" dirty="0" smtClean="0">
                <a:solidFill>
                  <a:schemeClr val="bg1"/>
                </a:solidFill>
                <a:effectLst/>
                <a:latin typeface="Times New Roman"/>
                <a:ea typeface="Times New Roman"/>
              </a:rPr>
              <a:t>5	This </a:t>
            </a:r>
            <a:r>
              <a:rPr lang="en-US" sz="1400" dirty="0">
                <a:solidFill>
                  <a:schemeClr val="bg1"/>
                </a:solidFill>
                <a:effectLst/>
                <a:latin typeface="Times New Roman"/>
                <a:ea typeface="Times New Roman"/>
              </a:rPr>
              <a:t>mode combines efficient, fault-tolerant data storage with good performance characteristics. However, performance during drive failure is poor and rebuild time slow due to the time required to construct the parity information. Requires a minimum of three drives</a:t>
            </a:r>
            <a:r>
              <a:rPr lang="en-US" sz="1400" dirty="0" smtClean="0">
                <a:solidFill>
                  <a:schemeClr val="bg1"/>
                </a:solidFill>
                <a:effectLst/>
                <a:latin typeface="Times New Roman"/>
                <a:ea typeface="Times New Roman"/>
              </a:rPr>
              <a:t>.</a:t>
            </a: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a:t>
            </a:r>
            <a:r>
              <a:rPr lang="en-US" sz="1400" dirty="0" smtClean="0">
                <a:solidFill>
                  <a:schemeClr val="bg1"/>
                </a:solidFill>
                <a:effectLst/>
                <a:latin typeface="Times New Roman"/>
                <a:ea typeface="Times New Roman"/>
              </a:rPr>
              <a:t>0+1	Striped </a:t>
            </a:r>
            <a:r>
              <a:rPr lang="en-US" sz="1400" dirty="0">
                <a:solidFill>
                  <a:schemeClr val="bg1"/>
                </a:solidFill>
                <a:effectLst/>
                <a:latin typeface="Times New Roman"/>
                <a:ea typeface="Times New Roman"/>
              </a:rPr>
              <a:t>sets in a mirrored set with four or more disks. Provides fault tolerance and improved performance.</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a:t>
            </a:r>
            <a:r>
              <a:rPr lang="en-US" sz="1400" dirty="0" smtClean="0">
                <a:solidFill>
                  <a:schemeClr val="bg1"/>
                </a:solidFill>
                <a:effectLst/>
                <a:latin typeface="Times New Roman"/>
                <a:ea typeface="Times New Roman"/>
              </a:rPr>
              <a:t>1+0	Mirrored </a:t>
            </a:r>
            <a:r>
              <a:rPr lang="en-US" sz="1400" dirty="0">
                <a:solidFill>
                  <a:schemeClr val="bg1"/>
                </a:solidFill>
                <a:effectLst/>
                <a:latin typeface="Times New Roman"/>
                <a:ea typeface="Times New Roman"/>
              </a:rPr>
              <a:t>sets in a striped set. Like RAID 1+0 but with better performance.</a:t>
            </a:r>
            <a:endParaRPr lang="en-US" sz="1600" dirty="0">
              <a:solidFill>
                <a:schemeClr val="bg1"/>
              </a:solidFill>
              <a:effectLst/>
              <a:latin typeface="Times New Roman"/>
              <a:ea typeface="Times New Roman"/>
            </a:endParaRPr>
          </a:p>
          <a:p>
            <a:pPr marL="893763" marR="0" indent="-893763" algn="just">
              <a:spcBef>
                <a:spcPts val="0"/>
              </a:spcBef>
              <a:spcAft>
                <a:spcPts val="0"/>
              </a:spcAft>
            </a:pPr>
            <a:r>
              <a:rPr lang="en-US" sz="1400" dirty="0">
                <a:solidFill>
                  <a:schemeClr val="bg1"/>
                </a:solidFill>
                <a:effectLst/>
                <a:latin typeface="Times New Roman"/>
                <a:ea typeface="Times New Roman"/>
              </a:rPr>
              <a:t>RAID </a:t>
            </a:r>
            <a:r>
              <a:rPr lang="en-US" sz="1400" dirty="0" smtClean="0">
                <a:solidFill>
                  <a:schemeClr val="bg1"/>
                </a:solidFill>
                <a:effectLst/>
                <a:latin typeface="Times New Roman"/>
                <a:ea typeface="Times New Roman"/>
              </a:rPr>
              <a:t>5+1	A </a:t>
            </a:r>
            <a:r>
              <a:rPr lang="en-US" sz="1400" dirty="0">
                <a:solidFill>
                  <a:schemeClr val="bg1"/>
                </a:solidFill>
                <a:effectLst/>
                <a:latin typeface="Times New Roman"/>
                <a:ea typeface="Times New Roman"/>
              </a:rPr>
              <a:t>mirrored striped set. Requires at least three disks.</a:t>
            </a:r>
          </a:p>
          <a:p>
            <a:pPr marL="893763" marR="0" indent="-893763" algn="just">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a:p>
            <a:pPr marL="0" marR="0">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a:p>
            <a:pPr marL="0" marR="0">
              <a:spcBef>
                <a:spcPts val="0"/>
              </a:spcBef>
              <a:spcAft>
                <a:spcPts val="0"/>
              </a:spcAft>
              <a:tabLst>
                <a:tab pos="228600" algn="l"/>
              </a:tabLst>
            </a:pPr>
            <a:r>
              <a:rPr lang="en-US" sz="1000" dirty="0">
                <a:effectLst/>
                <a:latin typeface="Times New Roman"/>
                <a:ea typeface="Times New Roman"/>
              </a:rPr>
              <a:t> </a:t>
            </a:r>
          </a:p>
        </p:txBody>
      </p:sp>
    </p:spTree>
    <p:extLst>
      <p:ext uri="{BB962C8B-B14F-4D97-AF65-F5344CB8AC3E}">
        <p14:creationId xmlns:p14="http://schemas.microsoft.com/office/powerpoint/2010/main" val="385193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420100" cy="4801314"/>
          </a:xfrm>
          <a:prstGeom prst="rect">
            <a:avLst/>
          </a:prstGeom>
        </p:spPr>
        <p:txBody>
          <a:bodyPr wrap="square">
            <a:spAutoFit/>
          </a:bodyPr>
          <a:lstStyle/>
          <a:p>
            <a:r>
              <a:rPr lang="en-US" b="1" dirty="0"/>
              <a:t>Solid-state Disk Drives</a:t>
            </a:r>
            <a:endParaRPr lang="en-US" dirty="0"/>
          </a:p>
          <a:p>
            <a:r>
              <a:rPr lang="en-US" dirty="0"/>
              <a:t> </a:t>
            </a:r>
          </a:p>
          <a:p>
            <a:r>
              <a:rPr lang="en-US" dirty="0" smtClean="0"/>
              <a:t>The days of the magnetic drive </a:t>
            </a:r>
            <a:r>
              <a:rPr lang="en-US" dirty="0"/>
              <a:t>may be limited by the introduction of </a:t>
            </a:r>
            <a:r>
              <a:rPr lang="en-US" i="1" dirty="0"/>
              <a:t>solid-state drives</a:t>
            </a:r>
            <a:r>
              <a:rPr lang="en-US" dirty="0"/>
              <a:t> that mimic the hard drive electrically. </a:t>
            </a:r>
            <a:endParaRPr lang="en-US" dirty="0" smtClean="0"/>
          </a:p>
          <a:p>
            <a:endParaRPr lang="en-US" dirty="0"/>
          </a:p>
          <a:p>
            <a:r>
              <a:rPr lang="en-US" dirty="0" smtClean="0"/>
              <a:t>The </a:t>
            </a:r>
            <a:r>
              <a:rPr lang="en-US" dirty="0"/>
              <a:t>solid-state hard drive uses semiconductor flash technology to store data and an electrical interface that makes it physically compatible with hard disk interfaces; that is, you just plug an SSD into a hard disk SATA socket.</a:t>
            </a:r>
          </a:p>
          <a:p>
            <a:endParaRPr lang="en-US" dirty="0" smtClean="0"/>
          </a:p>
          <a:p>
            <a:r>
              <a:rPr lang="en-US" dirty="0" smtClean="0"/>
              <a:t>The </a:t>
            </a:r>
            <a:r>
              <a:rPr lang="en-US" dirty="0"/>
              <a:t>SSD has considerable advantages over the electromechanical disks, the most important of which are higher performance, lower power consumption, lower weight, and greater tolerance to shock. </a:t>
            </a:r>
            <a:endParaRPr lang="en-US" dirty="0" smtClean="0"/>
          </a:p>
          <a:p>
            <a:endParaRPr lang="en-US" dirty="0"/>
          </a:p>
          <a:p>
            <a:r>
              <a:rPr lang="en-US" dirty="0" smtClean="0"/>
              <a:t>In </a:t>
            </a:r>
            <a:r>
              <a:rPr lang="en-US" dirty="0"/>
              <a:t>2010 SSDs were finding their way into high-end executive laptops (in a 2 ½ inch form factor) and specialist high-end applications in 3 ½ form factors. The limitations of the SSD are twofold; their considerable cost premium over hard drives and their limited storage capacity.</a:t>
            </a:r>
          </a:p>
        </p:txBody>
      </p:sp>
    </p:spTree>
    <p:extLst>
      <p:ext uri="{BB962C8B-B14F-4D97-AF65-F5344CB8AC3E}">
        <p14:creationId xmlns:p14="http://schemas.microsoft.com/office/powerpoint/2010/main" val="13361157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420100" cy="5632311"/>
          </a:xfrm>
          <a:prstGeom prst="rect">
            <a:avLst/>
          </a:prstGeom>
        </p:spPr>
        <p:txBody>
          <a:bodyPr wrap="square">
            <a:spAutoFit/>
          </a:bodyPr>
          <a:lstStyle/>
          <a:p>
            <a:r>
              <a:rPr lang="en-US" dirty="0"/>
              <a:t>Solid-state disks are constructed with the type of flash memory technology we discussed in the previous chapter; it’s only in recent years that the cost of flash memory has declined to the point at which large (over 128 GB) memories are economically feasible.</a:t>
            </a:r>
          </a:p>
          <a:p>
            <a:endParaRPr lang="en-US" dirty="0" smtClean="0"/>
          </a:p>
          <a:p>
            <a:r>
              <a:rPr lang="en-US" dirty="0" smtClean="0"/>
              <a:t>Because </a:t>
            </a:r>
            <a:r>
              <a:rPr lang="en-US" dirty="0"/>
              <a:t>solid state disks have no moving parts, they are truly random access devices. There is no rotational latency and no seek time. Consequently, the fragmentation problem associated with hard disks simply goes away. It’s not necessary to periodically defragment an SSD when files are scrambled throughout the memory space. </a:t>
            </a:r>
            <a:endParaRPr lang="en-US" dirty="0" smtClean="0"/>
          </a:p>
          <a:p>
            <a:endParaRPr lang="en-US" dirty="0"/>
          </a:p>
          <a:p>
            <a:r>
              <a:rPr lang="en-US" dirty="0" smtClean="0"/>
              <a:t>As </a:t>
            </a:r>
            <a:r>
              <a:rPr lang="en-US" dirty="0"/>
              <a:t>early as 2007, a white paper from IDC indicated the potential savings from an SSD-based notebook as:</a:t>
            </a:r>
          </a:p>
          <a:p>
            <a:r>
              <a:rPr lang="en-US" dirty="0"/>
              <a:t> </a:t>
            </a:r>
          </a:p>
          <a:p>
            <a:pPr lvl="0">
              <a:tabLst>
                <a:tab pos="6726238" algn="l"/>
              </a:tabLst>
            </a:pPr>
            <a:r>
              <a:rPr lang="en-US" dirty="0"/>
              <a:t>IT labor savings for PC deployment	2.4%</a:t>
            </a:r>
          </a:p>
          <a:p>
            <a:pPr lvl="0">
              <a:tabLst>
                <a:tab pos="6726238" algn="l"/>
              </a:tabLst>
            </a:pPr>
            <a:r>
              <a:rPr lang="en-US" dirty="0"/>
              <a:t>Reliability savings for outsourced repair	1.4%</a:t>
            </a:r>
          </a:p>
          <a:p>
            <a:pPr lvl="0">
              <a:tabLst>
                <a:tab pos="6726238" algn="l"/>
              </a:tabLst>
            </a:pPr>
            <a:r>
              <a:rPr lang="en-US" dirty="0"/>
              <a:t>Reliability savings for repairs	7.5%</a:t>
            </a:r>
          </a:p>
          <a:p>
            <a:pPr lvl="0">
              <a:tabLst>
                <a:tab pos="6726238" algn="l"/>
              </a:tabLst>
            </a:pPr>
            <a:r>
              <a:rPr lang="en-US" dirty="0"/>
              <a:t>Reliability savings for user productivity due to hard drive loss	17.2%</a:t>
            </a:r>
          </a:p>
          <a:p>
            <a:pPr lvl="0">
              <a:tabLst>
                <a:tab pos="6726238" algn="l"/>
              </a:tabLst>
            </a:pPr>
            <a:r>
              <a:rPr lang="en-US" dirty="0"/>
              <a:t>Savings from power enhancements	16.9%</a:t>
            </a:r>
          </a:p>
          <a:p>
            <a:pPr lvl="0">
              <a:tabLst>
                <a:tab pos="6726238" algn="l"/>
              </a:tabLst>
            </a:pPr>
            <a:r>
              <a:rPr lang="en-US" dirty="0"/>
              <a:t>User productivity savings	54.5</a:t>
            </a:r>
            <a:r>
              <a:rPr lang="en-US" dirty="0" smtClean="0"/>
              <a:t>%</a:t>
            </a:r>
            <a:r>
              <a:rPr lang="en-US" dirty="0"/>
              <a:t> </a:t>
            </a:r>
          </a:p>
        </p:txBody>
      </p:sp>
    </p:spTree>
    <p:extLst>
      <p:ext uri="{BB962C8B-B14F-4D97-AF65-F5344CB8AC3E}">
        <p14:creationId xmlns:p14="http://schemas.microsoft.com/office/powerpoint/2010/main" val="382466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799" y="533400"/>
            <a:ext cx="8229601" cy="5632311"/>
          </a:xfrm>
          <a:prstGeom prst="rect">
            <a:avLst/>
          </a:prstGeom>
        </p:spPr>
        <p:txBody>
          <a:bodyPr wrap="square">
            <a:spAutoFit/>
          </a:bodyPr>
          <a:lstStyle/>
          <a:p>
            <a:r>
              <a:rPr lang="en-US" b="1" dirty="0"/>
              <a:t>Magnetism and Data Storage</a:t>
            </a:r>
            <a:endParaRPr lang="en-US" dirty="0"/>
          </a:p>
          <a:p>
            <a:r>
              <a:rPr lang="en-US" dirty="0"/>
              <a:t> </a:t>
            </a:r>
          </a:p>
          <a:p>
            <a:r>
              <a:rPr lang="en-US" dirty="0"/>
              <a:t>Magnetic storage technology is rather </a:t>
            </a:r>
            <a:r>
              <a:rPr lang="en-US" i="1" dirty="0"/>
              <a:t>quaint</a:t>
            </a:r>
            <a:r>
              <a:rPr lang="en-US" dirty="0"/>
              <a:t>; it belongs to the early days of computer technology and relies on electromechanical mechanisms with moving parts. </a:t>
            </a:r>
            <a:endParaRPr lang="en-US" dirty="0" smtClean="0"/>
          </a:p>
          <a:p>
            <a:endParaRPr lang="en-US" dirty="0"/>
          </a:p>
          <a:p>
            <a:r>
              <a:rPr lang="en-US" dirty="0" smtClean="0"/>
              <a:t>Magnetic </a:t>
            </a:r>
            <a:r>
              <a:rPr lang="en-US" dirty="0"/>
              <a:t>recording techniques have been used for a long time; for example, the wire sound recorder recorded speech on a reel of steel wire before being replaced by the tape recorder after WW2. </a:t>
            </a:r>
            <a:endParaRPr lang="en-US" dirty="0" smtClean="0"/>
          </a:p>
          <a:p>
            <a:endParaRPr lang="en-US" dirty="0"/>
          </a:p>
          <a:p>
            <a:r>
              <a:rPr lang="en-US" dirty="0" smtClean="0"/>
              <a:t>However</a:t>
            </a:r>
            <a:r>
              <a:rPr lang="en-US" dirty="0"/>
              <a:t>, magnetic storage technology stubbornly refuses to go away in spite of its inherent limitations. </a:t>
            </a:r>
            <a:endParaRPr lang="en-US" dirty="0" smtClean="0"/>
          </a:p>
          <a:p>
            <a:endParaRPr lang="en-US" dirty="0"/>
          </a:p>
          <a:p>
            <a:r>
              <a:rPr lang="en-US" dirty="0" smtClean="0"/>
              <a:t>The </a:t>
            </a:r>
            <a:r>
              <a:rPr lang="en-US" dirty="0"/>
              <a:t>magnetic properties of matter are probably the most obvious means of storing data because magnetism is an excellent binary recording medium: magnetic particles can be magnetized North-South or South-North. </a:t>
            </a:r>
            <a:endParaRPr lang="en-US" dirty="0" smtClean="0"/>
          </a:p>
          <a:p>
            <a:endParaRPr lang="en-US" dirty="0"/>
          </a:p>
          <a:p>
            <a:r>
              <a:rPr lang="en-US" dirty="0" smtClean="0"/>
              <a:t>When </a:t>
            </a:r>
            <a:r>
              <a:rPr lang="en-US" dirty="0"/>
              <a:t>certain substances are magnetized, they remain magnetized until they are magnetized in the opposite sense, which makes magnetic storage mechanisms inherently non-volatile</a:t>
            </a:r>
            <a:r>
              <a:rPr lang="en-US" dirty="0" smtClean="0"/>
              <a:t>.</a:t>
            </a:r>
            <a:endParaRPr lang="en-US" dirty="0"/>
          </a:p>
        </p:txBody>
      </p:sp>
    </p:spTree>
    <p:extLst>
      <p:ext uri="{BB962C8B-B14F-4D97-AF65-F5344CB8AC3E}">
        <p14:creationId xmlns:p14="http://schemas.microsoft.com/office/powerpoint/2010/main" val="25878022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33400"/>
            <a:ext cx="8382000" cy="5355312"/>
          </a:xfrm>
          <a:prstGeom prst="rect">
            <a:avLst/>
          </a:prstGeom>
        </p:spPr>
        <p:txBody>
          <a:bodyPr wrap="square">
            <a:spAutoFit/>
          </a:bodyPr>
          <a:lstStyle/>
          <a:p>
            <a:r>
              <a:rPr lang="en-US" b="1" dirty="0"/>
              <a:t>Magnetic </a:t>
            </a:r>
            <a:r>
              <a:rPr lang="en-US" b="1" dirty="0" smtClean="0"/>
              <a:t>Tape</a:t>
            </a:r>
            <a:endParaRPr lang="en-US" dirty="0" smtClean="0"/>
          </a:p>
          <a:p>
            <a:endParaRPr lang="en-US" dirty="0"/>
          </a:p>
          <a:p>
            <a:r>
              <a:rPr lang="en-US" dirty="0" smtClean="0"/>
              <a:t>Magnetic </a:t>
            </a:r>
            <a:r>
              <a:rPr lang="en-US" dirty="0"/>
              <a:t>tape provides a means of archiving large quantities of data. In a world where the production of data is estimated to increase by 60% compounded annually, archival storage is vital.  </a:t>
            </a:r>
            <a:endParaRPr lang="en-US" dirty="0" smtClean="0"/>
          </a:p>
          <a:p>
            <a:endParaRPr lang="en-US" dirty="0"/>
          </a:p>
          <a:p>
            <a:r>
              <a:rPr lang="en-US" dirty="0" smtClean="0"/>
              <a:t>In the 1960s and 1970s </a:t>
            </a:r>
            <a:r>
              <a:rPr lang="en-US" dirty="0"/>
              <a:t>the preferred backing medium was magnetic tape because it was relatively cheap and could store large volumes of data.</a:t>
            </a:r>
          </a:p>
          <a:p>
            <a:endParaRPr lang="en-US" dirty="0" smtClean="0"/>
          </a:p>
          <a:p>
            <a:r>
              <a:rPr lang="en-US" dirty="0" smtClean="0"/>
              <a:t>Data </a:t>
            </a:r>
            <a:r>
              <a:rPr lang="en-US" dirty="0"/>
              <a:t>is stored on tape as multiple parallel tracks (typically nine; i.e., eight data bits and a parity bit). Magnetic tape recording technology is virtually identical to disk technology except that there is a single track that is one bits wide along a long (typically 2400 feet) flexible magnetic tape. </a:t>
            </a:r>
            <a:endParaRPr lang="en-US" dirty="0" smtClean="0"/>
          </a:p>
          <a:p>
            <a:endParaRPr lang="en-US" dirty="0"/>
          </a:p>
          <a:p>
            <a:r>
              <a:rPr lang="en-US" dirty="0" smtClean="0"/>
              <a:t>A </a:t>
            </a:r>
            <a:r>
              <a:rPr lang="en-US" dirty="0"/>
              <a:t>tape drive required large and powerful motors to spin reels of tape rapidly and to stop them equally rapidly. </a:t>
            </a:r>
            <a:endParaRPr lang="en-US" dirty="0" smtClean="0"/>
          </a:p>
          <a:p>
            <a:endParaRPr lang="en-US" dirty="0"/>
          </a:p>
          <a:p>
            <a:r>
              <a:rPr lang="en-US" dirty="0" smtClean="0"/>
              <a:t>Magnetic </a:t>
            </a:r>
            <a:r>
              <a:rPr lang="en-US" dirty="0"/>
              <a:t>tape was available on 10.5 inch reels up to the 1980s and data was stored at, typically, 128 characters per inch. </a:t>
            </a:r>
          </a:p>
        </p:txBody>
      </p:sp>
    </p:spTree>
    <p:extLst>
      <p:ext uri="{BB962C8B-B14F-4D97-AF65-F5344CB8AC3E}">
        <p14:creationId xmlns:p14="http://schemas.microsoft.com/office/powerpoint/2010/main" val="24690668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85800"/>
            <a:ext cx="8229600" cy="4247317"/>
          </a:xfrm>
          <a:prstGeom prst="rect">
            <a:avLst/>
          </a:prstGeom>
        </p:spPr>
        <p:txBody>
          <a:bodyPr wrap="square">
            <a:spAutoFit/>
          </a:bodyPr>
          <a:lstStyle/>
          <a:p>
            <a:r>
              <a:rPr lang="en-US" b="1" dirty="0" smtClean="0"/>
              <a:t>A</a:t>
            </a:r>
            <a:r>
              <a:rPr lang="en-US" dirty="0" smtClean="0"/>
              <a:t>ll </a:t>
            </a:r>
            <a:r>
              <a:rPr lang="en-US" dirty="0"/>
              <a:t>tape systems have a long latency because the tape has to be moved past a read/write head and the desired data may take several seconds or even minutes to locate. Consequently, tape is a purely archival medium</a:t>
            </a:r>
            <a:r>
              <a:rPr lang="en-US" dirty="0" smtClean="0"/>
              <a:t>.</a:t>
            </a:r>
          </a:p>
          <a:p>
            <a:endParaRPr lang="en-US" dirty="0"/>
          </a:p>
          <a:p>
            <a:r>
              <a:rPr lang="en-US" dirty="0"/>
              <a:t>Tape drives grew smaller and tape cartridges (similar to audio cassettes and VCR tapes) were developed. In order to store more data on the tape the information was stored along diagonal tracks on the tape by using rotating helical read/write heads, the same writing mechanism was used in domestic VCRs. </a:t>
            </a:r>
            <a:endParaRPr lang="en-US" dirty="0" smtClean="0"/>
          </a:p>
          <a:p>
            <a:endParaRPr lang="en-US" dirty="0"/>
          </a:p>
          <a:p>
            <a:r>
              <a:rPr lang="en-US" dirty="0" smtClean="0"/>
              <a:t>The </a:t>
            </a:r>
            <a:r>
              <a:rPr lang="en-US" dirty="0"/>
              <a:t>QIC (Quarter-inch cartridge) set of standards introduced in 1972 provided a great leap forward over the reel-to-reel machines and supported 1.35 GB tapes with 30 tracks at 51K bits/inch linear density ad a 120 inch/s tape speed. </a:t>
            </a:r>
            <a:endParaRPr lang="en-US" dirty="0" smtClean="0"/>
          </a:p>
          <a:p>
            <a:endParaRPr lang="en-US" dirty="0"/>
          </a:p>
        </p:txBody>
      </p:sp>
    </p:spTree>
    <p:extLst>
      <p:ext uri="{BB962C8B-B14F-4D97-AF65-F5344CB8AC3E}">
        <p14:creationId xmlns:p14="http://schemas.microsoft.com/office/powerpoint/2010/main" val="37209372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85800"/>
            <a:ext cx="8229600" cy="2862322"/>
          </a:xfrm>
          <a:prstGeom prst="rect">
            <a:avLst/>
          </a:prstGeom>
        </p:spPr>
        <p:txBody>
          <a:bodyPr wrap="square">
            <a:spAutoFit/>
          </a:bodyPr>
          <a:lstStyle/>
          <a:p>
            <a:r>
              <a:rPr lang="en-US" dirty="0" smtClean="0"/>
              <a:t>By </a:t>
            </a:r>
            <a:r>
              <a:rPr lang="en-US" dirty="0"/>
              <a:t>2010 the quarter inch cartridge was largely obsolete. Today, linear </a:t>
            </a:r>
            <a:r>
              <a:rPr lang="en-US" i="1" dirty="0"/>
              <a:t>serpentine</a:t>
            </a:r>
            <a:r>
              <a:rPr lang="en-US" dirty="0"/>
              <a:t> recording is widely used to store data on tape. </a:t>
            </a:r>
            <a:endParaRPr lang="en-US" dirty="0" smtClean="0"/>
          </a:p>
          <a:p>
            <a:endParaRPr lang="en-US" dirty="0"/>
          </a:p>
          <a:p>
            <a:r>
              <a:rPr lang="en-US" dirty="0" smtClean="0"/>
              <a:t>The </a:t>
            </a:r>
            <a:r>
              <a:rPr lang="en-US" dirty="0"/>
              <a:t>term serpentine hints at the zigzag nature of the recording with some tracks recorded left to right and some right to left on the tape. </a:t>
            </a:r>
            <a:endParaRPr lang="en-US" dirty="0" smtClean="0"/>
          </a:p>
          <a:p>
            <a:endParaRPr lang="en-US" dirty="0"/>
          </a:p>
          <a:p>
            <a:r>
              <a:rPr lang="en-US" dirty="0" smtClean="0"/>
              <a:t>Consequently</a:t>
            </a:r>
            <a:r>
              <a:rPr lang="en-US" dirty="0"/>
              <a:t>, when the tape reaches its end, it does not have to be rewound, but can simply change direction to continue reading or writing data.</a:t>
            </a:r>
          </a:p>
          <a:p>
            <a:endParaRPr lang="en-US" dirty="0"/>
          </a:p>
        </p:txBody>
      </p:sp>
    </p:spTree>
    <p:extLst>
      <p:ext uri="{BB962C8B-B14F-4D97-AF65-F5344CB8AC3E}">
        <p14:creationId xmlns:p14="http://schemas.microsoft.com/office/powerpoint/2010/main" val="27080511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85800"/>
            <a:ext cx="8153400" cy="4801314"/>
          </a:xfrm>
          <a:prstGeom prst="rect">
            <a:avLst/>
          </a:prstGeom>
        </p:spPr>
        <p:txBody>
          <a:bodyPr wrap="square">
            <a:spAutoFit/>
          </a:bodyPr>
          <a:lstStyle/>
          <a:p>
            <a:r>
              <a:rPr lang="en-US" dirty="0" smtClean="0"/>
              <a:t>It’s </a:t>
            </a:r>
            <a:r>
              <a:rPr lang="en-US" dirty="0"/>
              <a:t>a popular </a:t>
            </a:r>
            <a:r>
              <a:rPr lang="en-US" dirty="0" smtClean="0"/>
              <a:t>myth that </a:t>
            </a:r>
            <a:r>
              <a:rPr lang="en-US" dirty="0"/>
              <a:t>tape and cartridge recording technologies are obsolete. However, the death of tape is much exaggerated. </a:t>
            </a:r>
            <a:endParaRPr lang="en-US" dirty="0" smtClean="0"/>
          </a:p>
          <a:p>
            <a:endParaRPr lang="en-US" dirty="0"/>
          </a:p>
          <a:p>
            <a:r>
              <a:rPr lang="en-US" dirty="0" smtClean="0"/>
              <a:t>In </a:t>
            </a:r>
            <a:r>
              <a:rPr lang="en-US" dirty="0"/>
              <a:t>January 2011, HP reported that the worldwide market for their LTO tape drives declined by about 30% between late 2008 and late 2009, but increased by 45% (of the 2008 figure) by the end of 2010. </a:t>
            </a:r>
            <a:endParaRPr lang="en-US" dirty="0" smtClean="0"/>
          </a:p>
          <a:p>
            <a:endParaRPr lang="en-US" dirty="0"/>
          </a:p>
          <a:p>
            <a:r>
              <a:rPr lang="en-US" dirty="0" smtClean="0"/>
              <a:t>This </a:t>
            </a:r>
            <a:r>
              <a:rPr lang="en-US" dirty="0"/>
              <a:t>amounts to a renaissance in the use of magnetic tape. </a:t>
            </a:r>
            <a:r>
              <a:rPr lang="en-GB" dirty="0"/>
              <a:t>Moreover, tape has a much lower TCO </a:t>
            </a:r>
            <a:r>
              <a:rPr lang="en-GB" i="1" dirty="0"/>
              <a:t>(total cost of ownership</a:t>
            </a:r>
            <a:r>
              <a:rPr lang="en-GB" dirty="0"/>
              <a:t>) than disk drives. A large organization such as law enforcement or a medical institution has large quantities of data to store. </a:t>
            </a:r>
            <a:endParaRPr lang="en-GB" dirty="0" smtClean="0"/>
          </a:p>
          <a:p>
            <a:endParaRPr lang="en-GB" dirty="0"/>
          </a:p>
          <a:p>
            <a:r>
              <a:rPr lang="en-GB" dirty="0" smtClean="0"/>
              <a:t>The </a:t>
            </a:r>
            <a:r>
              <a:rPr lang="en-GB" dirty="0"/>
              <a:t>total cost of ownership includes the equipment, media, floor space, </a:t>
            </a:r>
            <a:r>
              <a:rPr lang="en-GB" dirty="0" smtClean="0"/>
              <a:t>maintenance, </a:t>
            </a:r>
            <a:r>
              <a:rPr lang="en-GB" dirty="0"/>
              <a:t>and </a:t>
            </a:r>
            <a:r>
              <a:rPr lang="en-GB" dirty="0" smtClean="0"/>
              <a:t>energy </a:t>
            </a:r>
            <a:r>
              <a:rPr lang="en-GB" dirty="0"/>
              <a:t>consumption. </a:t>
            </a:r>
            <a:endParaRPr lang="en-GB" dirty="0" smtClean="0"/>
          </a:p>
          <a:p>
            <a:endParaRPr lang="en-GB" dirty="0"/>
          </a:p>
          <a:p>
            <a:r>
              <a:rPr lang="en-GB" dirty="0" smtClean="0"/>
              <a:t>The </a:t>
            </a:r>
            <a:r>
              <a:rPr lang="en-GB" dirty="0"/>
              <a:t>TCO for data over a 12-year period in a large organization might be fifteen times greater for disk-based storage than for tape-based </a:t>
            </a:r>
            <a:r>
              <a:rPr lang="en-GB" dirty="0" smtClean="0"/>
              <a:t>storage.</a:t>
            </a:r>
            <a:endParaRPr lang="en-US" dirty="0"/>
          </a:p>
        </p:txBody>
      </p:sp>
    </p:spTree>
    <p:extLst>
      <p:ext uri="{BB962C8B-B14F-4D97-AF65-F5344CB8AC3E}">
        <p14:creationId xmlns:p14="http://schemas.microsoft.com/office/powerpoint/2010/main" val="12164245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85800"/>
            <a:ext cx="8458200" cy="4247317"/>
          </a:xfrm>
          <a:prstGeom prst="rect">
            <a:avLst/>
          </a:prstGeom>
        </p:spPr>
        <p:txBody>
          <a:bodyPr wrap="square">
            <a:spAutoFit/>
          </a:bodyPr>
          <a:lstStyle/>
          <a:p>
            <a:r>
              <a:rPr lang="en-US" dirty="0" smtClean="0"/>
              <a:t>Towards </a:t>
            </a:r>
            <a:r>
              <a:rPr lang="en-US" dirty="0"/>
              <a:t>the end of the 1990s the LTO (linear tape-open) standard was developed. </a:t>
            </a:r>
            <a:endParaRPr lang="en-US" dirty="0" smtClean="0"/>
          </a:p>
          <a:p>
            <a:endParaRPr lang="en-US" dirty="0"/>
          </a:p>
          <a:p>
            <a:r>
              <a:rPr lang="en-US" dirty="0" smtClean="0"/>
              <a:t>The </a:t>
            </a:r>
            <a:r>
              <a:rPr lang="en-US" dirty="0"/>
              <a:t>word </a:t>
            </a:r>
            <a:r>
              <a:rPr lang="en-US" i="1" dirty="0"/>
              <a:t>open</a:t>
            </a:r>
            <a:r>
              <a:rPr lang="en-US" dirty="0"/>
              <a:t> indicates that the standard is not proprietary like the earlier standards that were owned by IBM or HP. </a:t>
            </a:r>
            <a:endParaRPr lang="en-US" dirty="0" smtClean="0"/>
          </a:p>
          <a:p>
            <a:endParaRPr lang="en-US" dirty="0"/>
          </a:p>
          <a:p>
            <a:r>
              <a:rPr lang="en-US" dirty="0" smtClean="0"/>
              <a:t>The </a:t>
            </a:r>
            <a:r>
              <a:rPr lang="en-US" dirty="0"/>
              <a:t>first standard, LTO-1, introduced a 100 GB cartridge. By 2010 the LTO-6 standard had been launched and that provided a capacity of 1.5 TB, a data speed of 140 MB/s using 896 tracks at a linear density of 15,142 bits/mm. </a:t>
            </a:r>
            <a:endParaRPr lang="en-US" dirty="0" smtClean="0"/>
          </a:p>
          <a:p>
            <a:endParaRPr lang="en-US" dirty="0"/>
          </a:p>
          <a:p>
            <a:r>
              <a:rPr lang="en-US" dirty="0" smtClean="0"/>
              <a:t>The </a:t>
            </a:r>
            <a:r>
              <a:rPr lang="en-US" dirty="0"/>
              <a:t>LTO standards have been scaled up to 12.8 TB/cartridge in version LTO-8 that has not yet been released. LTO-5 1.5 TB cartridges are not cheap. </a:t>
            </a:r>
            <a:endParaRPr lang="en-US" dirty="0" smtClean="0"/>
          </a:p>
          <a:p>
            <a:endParaRPr lang="en-US" dirty="0"/>
          </a:p>
          <a:p>
            <a:r>
              <a:rPr lang="en-US" dirty="0" smtClean="0"/>
              <a:t>In </a:t>
            </a:r>
            <a:r>
              <a:rPr lang="en-US" dirty="0"/>
              <a:t>2011 the cost of a cartridge was of the order of $50 which is compatible with hard-disk storage. </a:t>
            </a:r>
          </a:p>
        </p:txBody>
      </p:sp>
    </p:spTree>
    <p:extLst>
      <p:ext uri="{BB962C8B-B14F-4D97-AF65-F5344CB8AC3E}">
        <p14:creationId xmlns:p14="http://schemas.microsoft.com/office/powerpoint/2010/main" val="20814827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85800"/>
            <a:ext cx="8229600" cy="3970318"/>
          </a:xfrm>
          <a:prstGeom prst="rect">
            <a:avLst/>
          </a:prstGeom>
        </p:spPr>
        <p:txBody>
          <a:bodyPr wrap="square">
            <a:spAutoFit/>
          </a:bodyPr>
          <a:lstStyle/>
          <a:p>
            <a:r>
              <a:rPr lang="en-US" dirty="0" smtClean="0"/>
              <a:t>Manufacturing </a:t>
            </a:r>
            <a:r>
              <a:rPr lang="en-US" dirty="0"/>
              <a:t>modern high-density tapes is not easy. </a:t>
            </a:r>
            <a:endParaRPr lang="en-US" dirty="0" smtClean="0"/>
          </a:p>
          <a:p>
            <a:endParaRPr lang="en-US" dirty="0"/>
          </a:p>
          <a:p>
            <a:r>
              <a:rPr lang="en-US" dirty="0" smtClean="0"/>
              <a:t>The </a:t>
            </a:r>
            <a:r>
              <a:rPr lang="en-US" dirty="0"/>
              <a:t>distance between tracks is so small that </a:t>
            </a:r>
            <a:r>
              <a:rPr lang="en-US" i="1" dirty="0"/>
              <a:t>tape dimensional stability</a:t>
            </a:r>
            <a:r>
              <a:rPr lang="en-US" dirty="0"/>
              <a:t> becomes an issue</a:t>
            </a:r>
            <a:r>
              <a:rPr lang="en-US" dirty="0" smtClean="0"/>
              <a:t>.</a:t>
            </a:r>
          </a:p>
          <a:p>
            <a:endParaRPr lang="en-US" dirty="0"/>
          </a:p>
          <a:p>
            <a:r>
              <a:rPr lang="en-US" dirty="0" smtClean="0"/>
              <a:t>Magnetic </a:t>
            </a:r>
            <a:r>
              <a:rPr lang="en-US" dirty="0"/>
              <a:t>tape can change dimension under the influence of heat and humidity. </a:t>
            </a:r>
            <a:endParaRPr lang="en-US" dirty="0" smtClean="0"/>
          </a:p>
          <a:p>
            <a:endParaRPr lang="en-US" dirty="0" smtClean="0"/>
          </a:p>
          <a:p>
            <a:r>
              <a:rPr lang="en-US" dirty="0" smtClean="0"/>
              <a:t>This </a:t>
            </a:r>
            <a:r>
              <a:rPr lang="en-US" dirty="0"/>
              <a:t>means that tracks that were aligned with the parallel heads at the time the data was written may not be aligned when the tape is read at a later date. </a:t>
            </a:r>
            <a:endParaRPr lang="en-US" dirty="0" smtClean="0"/>
          </a:p>
          <a:p>
            <a:endParaRPr lang="en-US" dirty="0"/>
          </a:p>
          <a:p>
            <a:r>
              <a:rPr lang="en-US" dirty="0" smtClean="0"/>
              <a:t>This </a:t>
            </a:r>
            <a:r>
              <a:rPr lang="en-US" dirty="0"/>
              <a:t>has led to the search for highly stable tape substrates; for example, some manufacturers use a polyamide that is a close relative of </a:t>
            </a:r>
            <a:r>
              <a:rPr lang="en-US" dirty="0" err="1"/>
              <a:t>Kelvar</a:t>
            </a:r>
            <a:r>
              <a:rPr lang="en-US" dirty="0"/>
              <a:t>. </a:t>
            </a:r>
          </a:p>
        </p:txBody>
      </p:sp>
    </p:spTree>
    <p:extLst>
      <p:ext uri="{BB962C8B-B14F-4D97-AF65-F5344CB8AC3E}">
        <p14:creationId xmlns:p14="http://schemas.microsoft.com/office/powerpoint/2010/main" val="14017399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
          <p:cNvSpPr txBox="1">
            <a:spLocks noChangeArrowheads="1"/>
          </p:cNvSpPr>
          <p:nvPr/>
        </p:nvSpPr>
        <p:spPr bwMode="auto">
          <a:xfrm>
            <a:off x="304800" y="533400"/>
            <a:ext cx="7543800" cy="5714999"/>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000" b="1" dirty="0">
                <a:solidFill>
                  <a:schemeClr val="bg1"/>
                </a:solidFill>
                <a:effectLst/>
                <a:latin typeface="Arial"/>
                <a:ea typeface="Times New Roman"/>
              </a:rPr>
              <a:t>Ultrium Technology</a:t>
            </a:r>
            <a:endParaRPr lang="en-US" sz="2000" dirty="0">
              <a:solidFill>
                <a:schemeClr val="bg1"/>
              </a:solidFill>
              <a:effectLst/>
              <a:latin typeface="Times New Roman"/>
              <a:ea typeface="Times New Roman"/>
            </a:endParaRPr>
          </a:p>
          <a:p>
            <a:pPr marL="0" marR="0">
              <a:spcBef>
                <a:spcPts val="0"/>
              </a:spcBef>
              <a:spcAft>
                <a:spcPts val="0"/>
              </a:spcAft>
              <a:tabLst>
                <a:tab pos="285750" algn="l"/>
              </a:tabLs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tabLst>
                <a:tab pos="228600" algn="l"/>
              </a:tabLst>
            </a:pPr>
            <a:r>
              <a:rPr lang="en-US" sz="2000" dirty="0">
                <a:solidFill>
                  <a:schemeClr val="bg1"/>
                </a:solidFill>
                <a:effectLst/>
                <a:latin typeface="Arial"/>
                <a:ea typeface="Times New Roman"/>
              </a:rPr>
              <a:t>Ultrium technology is the generic name given to the set of Linear Tape-Open standards developed jointly by Quantum, HP and IBM to provide a common standard in a world where users were often forced to buy a proprietary recording technology that forced them to remain with one supplier</a:t>
            </a:r>
            <a:r>
              <a:rPr lang="en-US" sz="2000" dirty="0" smtClean="0">
                <a:solidFill>
                  <a:schemeClr val="bg1"/>
                </a:solidFill>
                <a:effectLst/>
                <a:latin typeface="Arial"/>
                <a:ea typeface="Times New Roman"/>
              </a:rPr>
              <a:t>.</a:t>
            </a:r>
          </a:p>
          <a:p>
            <a:pPr marL="0" marR="0">
              <a:spcBef>
                <a:spcPts val="0"/>
              </a:spcBef>
              <a:spcAft>
                <a:spcPts val="0"/>
              </a:spcAft>
              <a:tabLst>
                <a:tab pos="228600" algn="l"/>
              </a:tabLst>
            </a:pPr>
            <a:endParaRPr lang="en-US" sz="2000" dirty="0">
              <a:solidFill>
                <a:schemeClr val="bg1"/>
              </a:solidFill>
              <a:effectLst/>
              <a:latin typeface="Times New Roman"/>
              <a:ea typeface="Times New Roman"/>
            </a:endParaRPr>
          </a:p>
          <a:p>
            <a:pPr marL="0" marR="0">
              <a:spcBef>
                <a:spcPts val="0"/>
              </a:spcBef>
              <a:spcAft>
                <a:spcPts val="0"/>
              </a:spcAft>
              <a:tabLst>
                <a:tab pos="228600" algn="l"/>
              </a:tabLst>
            </a:pPr>
            <a:r>
              <a:rPr lang="en-US" sz="2000" dirty="0">
                <a:solidFill>
                  <a:schemeClr val="bg1"/>
                </a:solidFill>
                <a:effectLst/>
                <a:latin typeface="Arial"/>
                <a:ea typeface="Times New Roman"/>
              </a:rPr>
              <a:t>	The LTO standards have three important features:</a:t>
            </a:r>
            <a:endParaRPr lang="en-US" sz="2000" dirty="0">
              <a:solidFill>
                <a:schemeClr val="bg1"/>
              </a:solidFill>
              <a:effectLst/>
              <a:latin typeface="Times New Roman"/>
              <a:ea typeface="Times New Roman"/>
            </a:endParaRPr>
          </a:p>
          <a:p>
            <a:pPr marL="342900" marR="0" lvl="0" indent="-342900">
              <a:spcBef>
                <a:spcPts val="0"/>
              </a:spcBef>
              <a:spcAft>
                <a:spcPts val="0"/>
              </a:spcAft>
              <a:buFont typeface="Symbol"/>
              <a:buChar char=""/>
              <a:tabLst>
                <a:tab pos="114300" algn="l"/>
              </a:tabLst>
            </a:pPr>
            <a:r>
              <a:rPr lang="en-US" sz="2000" dirty="0">
                <a:solidFill>
                  <a:schemeClr val="bg1"/>
                </a:solidFill>
                <a:effectLst/>
                <a:latin typeface="Arial"/>
                <a:ea typeface="Times New Roman"/>
              </a:rPr>
              <a:t>They are regularly updated to keep pace with both demand and technological development</a:t>
            </a:r>
            <a:endParaRPr lang="en-US" sz="2000" dirty="0">
              <a:solidFill>
                <a:schemeClr val="bg1"/>
              </a:solidFill>
              <a:effectLst/>
              <a:latin typeface="Times New Roman"/>
              <a:ea typeface="Times New Roman"/>
            </a:endParaRPr>
          </a:p>
          <a:p>
            <a:pPr marL="342900" marR="0" lvl="0" indent="-342900">
              <a:spcBef>
                <a:spcPts val="0"/>
              </a:spcBef>
              <a:spcAft>
                <a:spcPts val="0"/>
              </a:spcAft>
              <a:buFont typeface="Symbol"/>
              <a:buChar char=""/>
              <a:tabLst>
                <a:tab pos="114300" algn="l"/>
              </a:tabLst>
            </a:pPr>
            <a:r>
              <a:rPr lang="en-US" sz="2000" dirty="0">
                <a:solidFill>
                  <a:schemeClr val="bg1"/>
                </a:solidFill>
                <a:effectLst/>
                <a:latin typeface="Arial"/>
                <a:ea typeface="Times New Roman"/>
              </a:rPr>
              <a:t>They use linear serpentine technology (in contrast with helical recording)</a:t>
            </a:r>
            <a:endParaRPr lang="en-US" sz="2000" dirty="0">
              <a:solidFill>
                <a:schemeClr val="bg1"/>
              </a:solidFill>
              <a:effectLst/>
              <a:latin typeface="Times New Roman"/>
              <a:ea typeface="Times New Roman"/>
            </a:endParaRPr>
          </a:p>
          <a:p>
            <a:pPr marL="342900" marR="0" lvl="0" indent="-342900">
              <a:spcBef>
                <a:spcPts val="0"/>
              </a:spcBef>
              <a:spcAft>
                <a:spcPts val="0"/>
              </a:spcAft>
              <a:buFont typeface="Symbol"/>
              <a:buChar char=""/>
              <a:tabLst>
                <a:tab pos="114300" algn="l"/>
              </a:tabLst>
            </a:pPr>
            <a:r>
              <a:rPr lang="en-US" sz="2000" dirty="0">
                <a:solidFill>
                  <a:schemeClr val="bg1"/>
                </a:solidFill>
                <a:effectLst/>
                <a:latin typeface="Arial"/>
                <a:ea typeface="Times New Roman"/>
              </a:rPr>
              <a:t>They offer the very high storage capabilities required in today’s world.</a:t>
            </a:r>
            <a:endParaRPr lang="en-US" sz="2000" dirty="0">
              <a:solidFill>
                <a:schemeClr val="bg1"/>
              </a:solidFill>
              <a:effectLst/>
              <a:latin typeface="Times New Roman"/>
              <a:ea typeface="Times New Roman"/>
            </a:endParaRPr>
          </a:p>
        </p:txBody>
      </p:sp>
    </p:spTree>
    <p:extLst>
      <p:ext uri="{BB962C8B-B14F-4D97-AF65-F5344CB8AC3E}">
        <p14:creationId xmlns:p14="http://schemas.microsoft.com/office/powerpoint/2010/main" val="1592880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 name="Picture 5"/>
          <p:cNvPicPr/>
          <p:nvPr/>
        </p:nvPicPr>
        <p:blipFill>
          <a:blip r:embed="rId2"/>
          <a:stretch>
            <a:fillRect/>
          </a:stretch>
        </p:blipFill>
        <p:spPr>
          <a:xfrm>
            <a:off x="228600" y="1371600"/>
            <a:ext cx="7772400" cy="5181600"/>
          </a:xfrm>
          <a:prstGeom prst="rect">
            <a:avLst/>
          </a:prstGeom>
        </p:spPr>
      </p:pic>
      <p:sp>
        <p:nvSpPr>
          <p:cNvPr id="4" name="Rectangle 3"/>
          <p:cNvSpPr/>
          <p:nvPr/>
        </p:nvSpPr>
        <p:spPr>
          <a:xfrm>
            <a:off x="228600" y="369838"/>
            <a:ext cx="8534400" cy="646331"/>
          </a:xfrm>
          <a:prstGeom prst="rect">
            <a:avLst/>
          </a:prstGeom>
        </p:spPr>
        <p:txBody>
          <a:bodyPr wrap="square">
            <a:spAutoFit/>
          </a:bodyPr>
          <a:lstStyle/>
          <a:p>
            <a:r>
              <a:rPr lang="en-US" dirty="0" smtClean="0"/>
              <a:t>This slide makes </a:t>
            </a:r>
            <a:r>
              <a:rPr lang="en-US" dirty="0"/>
              <a:t>the point that 90% of network data is never accessed. If </a:t>
            </a:r>
            <a:r>
              <a:rPr lang="en-US" dirty="0" smtClean="0"/>
              <a:t>data </a:t>
            </a:r>
            <a:r>
              <a:rPr lang="en-US" dirty="0"/>
              <a:t>is stored on disks, it </a:t>
            </a:r>
            <a:r>
              <a:rPr lang="en-US" dirty="0" smtClean="0"/>
              <a:t>takes </a:t>
            </a:r>
            <a:r>
              <a:rPr lang="en-US" dirty="0"/>
              <a:t>up expensive real estate and consuming power. </a:t>
            </a:r>
          </a:p>
        </p:txBody>
      </p:sp>
    </p:spTree>
    <p:extLst>
      <p:ext uri="{BB962C8B-B14F-4D97-AF65-F5344CB8AC3E}">
        <p14:creationId xmlns:p14="http://schemas.microsoft.com/office/powerpoint/2010/main" val="39302308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914400"/>
            <a:ext cx="8077200" cy="4801314"/>
          </a:xfrm>
          <a:prstGeom prst="rect">
            <a:avLst/>
          </a:prstGeom>
        </p:spPr>
        <p:txBody>
          <a:bodyPr wrap="square">
            <a:spAutoFit/>
          </a:bodyPr>
          <a:lstStyle/>
          <a:p>
            <a:r>
              <a:rPr lang="en-US" b="1" dirty="0"/>
              <a:t>Optical Storage Technology</a:t>
            </a:r>
            <a:endParaRPr lang="en-US" dirty="0"/>
          </a:p>
          <a:p>
            <a:r>
              <a:rPr lang="en-US" dirty="0"/>
              <a:t> </a:t>
            </a:r>
            <a:endParaRPr lang="en-US" dirty="0" smtClean="0"/>
          </a:p>
          <a:p>
            <a:r>
              <a:rPr lang="en-US" dirty="0" smtClean="0"/>
              <a:t>The </a:t>
            </a:r>
            <a:r>
              <a:rPr lang="en-US" dirty="0"/>
              <a:t>optical digital storage medium was an invention waiting to happen and was inevitable. </a:t>
            </a:r>
            <a:endParaRPr lang="en-US" dirty="0" smtClean="0"/>
          </a:p>
          <a:p>
            <a:endParaRPr lang="en-US" dirty="0"/>
          </a:p>
          <a:p>
            <a:r>
              <a:rPr lang="en-US" dirty="0" smtClean="0"/>
              <a:t>It </a:t>
            </a:r>
            <a:r>
              <a:rPr lang="en-US" dirty="0"/>
              <a:t>was just a matter of waiting to see which technology would predominate and which companies would get to the marketplace first. </a:t>
            </a:r>
            <a:endParaRPr lang="en-US" dirty="0" smtClean="0"/>
          </a:p>
          <a:p>
            <a:endParaRPr lang="en-US" dirty="0"/>
          </a:p>
          <a:p>
            <a:r>
              <a:rPr lang="en-US" dirty="0" smtClean="0"/>
              <a:t>Here </a:t>
            </a:r>
            <a:r>
              <a:rPr lang="en-US" dirty="0"/>
              <a:t>we introduce the three optical recording mechanisms used by digital computers: the CD, DVD, and Blu-ray. </a:t>
            </a:r>
            <a:endParaRPr lang="en-US" dirty="0" smtClean="0"/>
          </a:p>
          <a:p>
            <a:endParaRPr lang="en-US" dirty="0"/>
          </a:p>
          <a:p>
            <a:r>
              <a:rPr lang="en-US" dirty="0" smtClean="0"/>
              <a:t>We </a:t>
            </a:r>
            <a:r>
              <a:rPr lang="en-US" dirty="0"/>
              <a:t>will look at each of these in turn because they all employ the same underlying technology. </a:t>
            </a:r>
            <a:endParaRPr lang="en-US" dirty="0" smtClean="0"/>
          </a:p>
          <a:p>
            <a:endParaRPr lang="en-US" dirty="0"/>
          </a:p>
          <a:p>
            <a:r>
              <a:rPr lang="en-US" dirty="0" smtClean="0"/>
              <a:t>The </a:t>
            </a:r>
            <a:r>
              <a:rPr lang="en-US" dirty="0"/>
              <a:t>difference between them is largely one of </a:t>
            </a:r>
            <a:r>
              <a:rPr lang="en-US" i="1" dirty="0"/>
              <a:t>scale</a:t>
            </a:r>
            <a:r>
              <a:rPr lang="en-US" dirty="0"/>
              <a:t>; as time has progressed it has become possible to scale down the size of the features on the disk that stores the data.</a:t>
            </a:r>
          </a:p>
        </p:txBody>
      </p:sp>
    </p:spTree>
    <p:extLst>
      <p:ext uri="{BB962C8B-B14F-4D97-AF65-F5344CB8AC3E}">
        <p14:creationId xmlns:p14="http://schemas.microsoft.com/office/powerpoint/2010/main" val="2753381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533400"/>
            <a:ext cx="8351838" cy="5078313"/>
          </a:xfrm>
          <a:prstGeom prst="rect">
            <a:avLst/>
          </a:prstGeom>
        </p:spPr>
        <p:txBody>
          <a:bodyPr wrap="square">
            <a:spAutoFit/>
          </a:bodyPr>
          <a:lstStyle/>
          <a:p>
            <a:r>
              <a:rPr lang="en-US" dirty="0" smtClean="0"/>
              <a:t>Philips </a:t>
            </a:r>
            <a:r>
              <a:rPr lang="en-US" dirty="0"/>
              <a:t>developed their </a:t>
            </a:r>
            <a:r>
              <a:rPr lang="en-US" dirty="0" err="1"/>
              <a:t>LaserDisc</a:t>
            </a:r>
            <a:r>
              <a:rPr lang="en-US" dirty="0"/>
              <a:t> in the early 1970s and launched it in the 1980s. </a:t>
            </a:r>
            <a:r>
              <a:rPr lang="en-US" dirty="0" err="1"/>
              <a:t>LaserDiscs</a:t>
            </a:r>
            <a:r>
              <a:rPr lang="en-US" dirty="0"/>
              <a:t> shared some of the attributes of today’s </a:t>
            </a:r>
            <a:r>
              <a:rPr lang="en-US" i="1" dirty="0"/>
              <a:t>compact discs</a:t>
            </a:r>
            <a:r>
              <a:rPr lang="en-US" dirty="0"/>
              <a:t> CDs, but the </a:t>
            </a:r>
            <a:r>
              <a:rPr lang="en-US" dirty="0" err="1"/>
              <a:t>LaserDisc</a:t>
            </a:r>
            <a:r>
              <a:rPr lang="en-US" dirty="0"/>
              <a:t> used analog technology. The system was read-only and few films ever made it to disc. </a:t>
            </a:r>
            <a:endParaRPr lang="en-US" dirty="0" smtClean="0"/>
          </a:p>
          <a:p>
            <a:endParaRPr lang="en-GB" dirty="0" smtClean="0"/>
          </a:p>
          <a:p>
            <a:r>
              <a:rPr lang="en-US" dirty="0" smtClean="0"/>
              <a:t>During </a:t>
            </a:r>
            <a:r>
              <a:rPr lang="en-US" dirty="0"/>
              <a:t>the 1970s Philips and Sony joined forces to develop optical storage; not least because Philips had considerable experience in optical technology and Sony had expertise in encoding and error correction mechanisms</a:t>
            </a:r>
            <a:r>
              <a:rPr lang="en-US" dirty="0" smtClean="0"/>
              <a:t>.</a:t>
            </a:r>
          </a:p>
          <a:p>
            <a:endParaRPr lang="en-US" dirty="0"/>
          </a:p>
          <a:p>
            <a:r>
              <a:rPr lang="en-US" dirty="0"/>
              <a:t>An important achievement of Philips and Sony was the standardization of the </a:t>
            </a:r>
            <a:r>
              <a:rPr lang="en-US" dirty="0" smtClean="0"/>
              <a:t>recording </a:t>
            </a:r>
            <a:r>
              <a:rPr lang="en-US" dirty="0"/>
              <a:t>and playback mechanisms. </a:t>
            </a:r>
            <a:endParaRPr lang="en-US" dirty="0" smtClean="0"/>
          </a:p>
          <a:p>
            <a:endParaRPr lang="en-US" dirty="0"/>
          </a:p>
          <a:p>
            <a:r>
              <a:rPr lang="en-US" dirty="0" smtClean="0"/>
              <a:t>Two </a:t>
            </a:r>
            <a:r>
              <a:rPr lang="en-US" dirty="0"/>
              <a:t>fundamental parameters are the size of the CD itself and the </a:t>
            </a:r>
            <a:r>
              <a:rPr lang="en-US" i="1" dirty="0"/>
              <a:t>sampling frequency</a:t>
            </a:r>
            <a:r>
              <a:rPr lang="en-US" dirty="0"/>
              <a:t>. The disc’s diameter is 12 cm and the sampling frequency was chosen as 44.1 kHz. </a:t>
            </a:r>
            <a:endParaRPr lang="en-US" dirty="0" smtClean="0"/>
          </a:p>
          <a:p>
            <a:endParaRPr lang="en-US" dirty="0"/>
          </a:p>
          <a:p>
            <a:r>
              <a:rPr lang="en-US" dirty="0" smtClean="0"/>
              <a:t>Although </a:t>
            </a:r>
            <a:r>
              <a:rPr lang="en-US" dirty="0"/>
              <a:t>this seems a strange number, it’s the sampling rate required for high quality audio and the same frequency is used in television systems. </a:t>
            </a:r>
          </a:p>
        </p:txBody>
      </p:sp>
    </p:spTree>
    <p:extLst>
      <p:ext uri="{BB962C8B-B14F-4D97-AF65-F5344CB8AC3E}">
        <p14:creationId xmlns:p14="http://schemas.microsoft.com/office/powerpoint/2010/main" val="133035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5821" y="632277"/>
            <a:ext cx="7968758" cy="5632311"/>
          </a:xfrm>
          <a:prstGeom prst="rect">
            <a:avLst/>
          </a:prstGeom>
        </p:spPr>
        <p:txBody>
          <a:bodyPr wrap="square">
            <a:spAutoFit/>
          </a:bodyPr>
          <a:lstStyle/>
          <a:p>
            <a:r>
              <a:rPr lang="en-US" dirty="0" smtClean="0"/>
              <a:t>The </a:t>
            </a:r>
            <a:r>
              <a:rPr lang="en-US" dirty="0"/>
              <a:t>origin of magnetism lies in the atomic structure of matter; in particular, the behavior of electrons in atoms. </a:t>
            </a:r>
            <a:endParaRPr lang="en-US" dirty="0" smtClean="0"/>
          </a:p>
          <a:p>
            <a:endParaRPr lang="en-US" dirty="0"/>
          </a:p>
          <a:p>
            <a:r>
              <a:rPr lang="en-US" dirty="0" smtClean="0"/>
              <a:t>An </a:t>
            </a:r>
            <a:r>
              <a:rPr lang="en-US" dirty="0"/>
              <a:t>electron has two motions, its orbit round the nucleus and its </a:t>
            </a:r>
            <a:r>
              <a:rPr lang="en-US" i="1" dirty="0"/>
              <a:t>spin</a:t>
            </a:r>
            <a:r>
              <a:rPr lang="en-US" dirty="0"/>
              <a:t>. The principal cause of magnetization is the spin of electrons.  </a:t>
            </a:r>
            <a:r>
              <a:rPr lang="en-US" dirty="0" smtClean="0"/>
              <a:t>Electrons </a:t>
            </a:r>
            <a:r>
              <a:rPr lang="en-US" dirty="0"/>
              <a:t>have two quantized spin values that are called </a:t>
            </a:r>
            <a:r>
              <a:rPr lang="en-US" i="1" dirty="0"/>
              <a:t>spin up</a:t>
            </a:r>
            <a:r>
              <a:rPr lang="en-US" dirty="0"/>
              <a:t> and </a:t>
            </a:r>
            <a:r>
              <a:rPr lang="en-US" i="1" dirty="0"/>
              <a:t>spin down</a:t>
            </a:r>
            <a:r>
              <a:rPr lang="en-US" dirty="0" smtClean="0"/>
              <a:t>.</a:t>
            </a:r>
          </a:p>
          <a:p>
            <a:endParaRPr lang="en-US" dirty="0"/>
          </a:p>
          <a:p>
            <a:r>
              <a:rPr lang="en-US" dirty="0"/>
              <a:t>In a </a:t>
            </a:r>
            <a:r>
              <a:rPr lang="en-US" i="1" dirty="0"/>
              <a:t>ferromagnetic</a:t>
            </a:r>
            <a:r>
              <a:rPr lang="en-US" dirty="0"/>
              <a:t> material the spins of individual atoms couple; that is, there is an interaction between neighboring atoms. When an external magnetic field is applied, ferromagnetic atoms tend to align with the field. </a:t>
            </a:r>
            <a:endParaRPr lang="en-US" dirty="0" smtClean="0"/>
          </a:p>
          <a:p>
            <a:endParaRPr lang="en-US" dirty="0"/>
          </a:p>
          <a:p>
            <a:r>
              <a:rPr lang="en-US" dirty="0" smtClean="0"/>
              <a:t>When </a:t>
            </a:r>
            <a:r>
              <a:rPr lang="en-US" dirty="0"/>
              <a:t>the external magnetic field is removed, a ferromagnetic material can retain some of the magnetization in the direction of the applied field</a:t>
            </a:r>
            <a:r>
              <a:rPr lang="en-US" dirty="0" smtClean="0"/>
              <a:t>. </a:t>
            </a:r>
          </a:p>
          <a:p>
            <a:r>
              <a:rPr lang="en-US" dirty="0"/>
              <a:t>The quantum interactions between electrons in a ferromagnetic material have a range that extends beyond the individual atoms. </a:t>
            </a:r>
            <a:endParaRPr lang="en-US" dirty="0" smtClean="0"/>
          </a:p>
          <a:p>
            <a:endParaRPr lang="en-US" dirty="0"/>
          </a:p>
          <a:p>
            <a:r>
              <a:rPr lang="en-US" dirty="0" smtClean="0"/>
              <a:t>This </a:t>
            </a:r>
            <a:r>
              <a:rPr lang="en-US" dirty="0"/>
              <a:t>interaction causes the magnetic moments of atoms within a region called a </a:t>
            </a:r>
            <a:r>
              <a:rPr lang="en-US" i="1" dirty="0"/>
              <a:t>domain</a:t>
            </a:r>
            <a:r>
              <a:rPr lang="en-US" dirty="0"/>
              <a:t> to align in parallel. Domains vary in size from 30 nm to 150 mm</a:t>
            </a:r>
            <a:r>
              <a:rPr lang="en-US" dirty="0" smtClean="0"/>
              <a:t>.</a:t>
            </a:r>
            <a:endParaRPr lang="en-US" i="1" dirty="0"/>
          </a:p>
        </p:txBody>
      </p:sp>
    </p:spTree>
    <p:extLst>
      <p:ext uri="{BB962C8B-B14F-4D97-AF65-F5344CB8AC3E}">
        <p14:creationId xmlns:p14="http://schemas.microsoft.com/office/powerpoint/2010/main" val="10592780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457200"/>
            <a:ext cx="8305800" cy="3416320"/>
          </a:xfrm>
          <a:prstGeom prst="rect">
            <a:avLst/>
          </a:prstGeom>
        </p:spPr>
        <p:txBody>
          <a:bodyPr wrap="square">
            <a:spAutoFit/>
          </a:bodyPr>
          <a:lstStyle/>
          <a:p>
            <a:r>
              <a:rPr lang="en-US" b="1" dirty="0"/>
              <a:t>Optical Storage Technology</a:t>
            </a:r>
            <a:endParaRPr lang="en-US" dirty="0"/>
          </a:p>
          <a:p>
            <a:endParaRPr lang="en-US" dirty="0" smtClean="0"/>
          </a:p>
          <a:p>
            <a:r>
              <a:rPr lang="en-US" dirty="0"/>
              <a:t>The first </a:t>
            </a:r>
            <a:r>
              <a:rPr lang="en-US" dirty="0" smtClean="0"/>
              <a:t>practical</a:t>
            </a:r>
            <a:r>
              <a:rPr lang="en-US" dirty="0"/>
              <a:t>, low-cost, high-density </a:t>
            </a:r>
            <a:r>
              <a:rPr lang="en-US" dirty="0" smtClean="0"/>
              <a:t>optical storage </a:t>
            </a:r>
            <a:r>
              <a:rPr lang="en-US" dirty="0"/>
              <a:t>mechanism </a:t>
            </a:r>
            <a:r>
              <a:rPr lang="en-US" dirty="0" smtClean="0"/>
              <a:t>was </a:t>
            </a:r>
            <a:r>
              <a:rPr lang="en-US" dirty="0"/>
              <a:t>the CD </a:t>
            </a:r>
            <a:r>
              <a:rPr lang="en-US" dirty="0" smtClean="0"/>
              <a:t>introduced </a:t>
            </a:r>
            <a:r>
              <a:rPr lang="en-US" dirty="0"/>
              <a:t>in 1981 as a means of storing high-quality </a:t>
            </a:r>
            <a:r>
              <a:rPr lang="en-US" dirty="0" smtClean="0"/>
              <a:t>sound. </a:t>
            </a:r>
          </a:p>
          <a:p>
            <a:endParaRPr lang="en-US" dirty="0"/>
          </a:p>
          <a:p>
            <a:r>
              <a:rPr lang="en-US" dirty="0" smtClean="0"/>
              <a:t>The </a:t>
            </a:r>
            <a:r>
              <a:rPr lang="en-US" dirty="0"/>
              <a:t>structure of a CD is similar to a magnetic disk because information is stored along a track. </a:t>
            </a:r>
            <a:endParaRPr lang="en-US" dirty="0" smtClean="0"/>
          </a:p>
          <a:p>
            <a:endParaRPr lang="en-US" dirty="0"/>
          </a:p>
          <a:p>
            <a:r>
              <a:rPr lang="en-US" dirty="0" smtClean="0"/>
              <a:t>A CD’s </a:t>
            </a:r>
            <a:r>
              <a:rPr lang="en-US" dirty="0"/>
              <a:t>track is continuous and arranged as a continuous </a:t>
            </a:r>
            <a:r>
              <a:rPr lang="en-US" dirty="0" smtClean="0"/>
              <a:t>spiral. </a:t>
            </a:r>
            <a:r>
              <a:rPr lang="en-US" dirty="0"/>
              <a:t>The spiral has about 20,000 turns which corresponds to a length of about 3 miles. The effective track density is 16,000 turns per inch and the theoretical maximum areal density is 1 Mb/mm</a:t>
            </a:r>
            <a:r>
              <a:rPr lang="en-US" baseline="30000" dirty="0"/>
              <a:t>2</a:t>
            </a:r>
            <a:r>
              <a:rPr lang="en-US" dirty="0"/>
              <a:t> or 645 Mb per square inch.</a:t>
            </a:r>
          </a:p>
        </p:txBody>
      </p:sp>
      <p:pic>
        <p:nvPicPr>
          <p:cNvPr id="7" name="Picture 6" descr="CDspiralTr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395787"/>
            <a:ext cx="1924050" cy="1933575"/>
          </a:xfrm>
          <a:prstGeom prst="rect">
            <a:avLst/>
          </a:prstGeom>
          <a:noFill/>
          <a:ln>
            <a:noFill/>
          </a:ln>
        </p:spPr>
      </p:pic>
    </p:spTree>
    <p:extLst>
      <p:ext uri="{BB962C8B-B14F-4D97-AF65-F5344CB8AC3E}">
        <p14:creationId xmlns:p14="http://schemas.microsoft.com/office/powerpoint/2010/main" val="4485563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1986" name="Picture 2" descr="E:\CengageBook\CengageLectureNotesWebsite\Clements 1e JPG_files\ch11\87046-11-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7" y="4191000"/>
            <a:ext cx="6245773" cy="22158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193" y="533400"/>
            <a:ext cx="7924800" cy="3416320"/>
          </a:xfrm>
          <a:prstGeom prst="rect">
            <a:avLst/>
          </a:prstGeom>
        </p:spPr>
        <p:txBody>
          <a:bodyPr wrap="square">
            <a:spAutoFit/>
          </a:bodyPr>
          <a:lstStyle/>
          <a:p>
            <a:r>
              <a:rPr lang="en-US" dirty="0"/>
              <a:t>Digital information on a CD is imprinted on the surface of a 1.2 mm thick plastic disk in the form of a pattern that contains indentations, called </a:t>
            </a:r>
            <a:r>
              <a:rPr lang="en-US" i="1" dirty="0"/>
              <a:t>pits</a:t>
            </a:r>
            <a:r>
              <a:rPr lang="en-US" dirty="0"/>
              <a:t>, of varying length. </a:t>
            </a:r>
            <a:endParaRPr lang="en-US" dirty="0" smtClean="0"/>
          </a:p>
          <a:p>
            <a:endParaRPr lang="en-US" dirty="0" smtClean="0"/>
          </a:p>
          <a:p>
            <a:r>
              <a:rPr lang="en-US" dirty="0" smtClean="0"/>
              <a:t>The </a:t>
            </a:r>
            <a:r>
              <a:rPr lang="en-US" dirty="0"/>
              <a:t>pits are coated with a metallic mirror and a protective layer. The region of the surface that is not indented is called </a:t>
            </a:r>
            <a:r>
              <a:rPr lang="en-US" i="1" dirty="0"/>
              <a:t>land</a:t>
            </a:r>
            <a:r>
              <a:rPr lang="en-US" dirty="0"/>
              <a:t>. </a:t>
            </a:r>
            <a:r>
              <a:rPr lang="en-US" dirty="0" smtClean="0"/>
              <a:t>Data </a:t>
            </a:r>
            <a:r>
              <a:rPr lang="en-US" dirty="0"/>
              <a:t>is stored from 25mm to 58mm from the center</a:t>
            </a:r>
            <a:r>
              <a:rPr lang="en-US" dirty="0" smtClean="0"/>
              <a:t>.</a:t>
            </a:r>
          </a:p>
          <a:p>
            <a:endParaRPr lang="en-US" dirty="0"/>
          </a:p>
          <a:p>
            <a:r>
              <a:rPr lang="en-US" dirty="0"/>
              <a:t>Data is read from the disk's surface by illuminating it with a tiny spot of light and then detecting how much light is reflected back from the surface. A change in reflected light intensity occurs every time the laser spot moves from the pit onto the land and vice versa.</a:t>
            </a:r>
          </a:p>
        </p:txBody>
      </p:sp>
    </p:spTree>
    <p:extLst>
      <p:ext uri="{BB962C8B-B14F-4D97-AF65-F5344CB8AC3E}">
        <p14:creationId xmlns:p14="http://schemas.microsoft.com/office/powerpoint/2010/main" val="22024549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1986" name="Picture 2" descr="E:\CengageBook\CengageLectureNotesWebsite\Clements 1e JPG_files\ch11\87046-11-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7" y="3672721"/>
            <a:ext cx="7689607" cy="27280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8458200" cy="2862322"/>
          </a:xfrm>
          <a:prstGeom prst="rect">
            <a:avLst/>
          </a:prstGeom>
        </p:spPr>
        <p:txBody>
          <a:bodyPr wrap="square">
            <a:spAutoFit/>
          </a:bodyPr>
          <a:lstStyle/>
          <a:p>
            <a:r>
              <a:rPr lang="en-US" dirty="0"/>
              <a:t>Figure 11.40 illustrates the structure of the surface of a CD. </a:t>
            </a:r>
            <a:r>
              <a:rPr lang="en-US" dirty="0" smtClean="0"/>
              <a:t> A </a:t>
            </a:r>
            <a:r>
              <a:rPr lang="en-US" dirty="0"/>
              <a:t>pit rises above the surface and it’s what us normal folk call a </a:t>
            </a:r>
            <a:r>
              <a:rPr lang="en-US" i="1" dirty="0"/>
              <a:t>bump</a:t>
            </a:r>
            <a:r>
              <a:rPr lang="en-US" dirty="0"/>
              <a:t>. The term </a:t>
            </a:r>
            <a:r>
              <a:rPr lang="en-US" i="1" dirty="0"/>
              <a:t>pit</a:t>
            </a:r>
            <a:r>
              <a:rPr lang="en-US" dirty="0"/>
              <a:t> refers to an indentation when looking down at the data-carrying layer from above the label side of the disk. The laser beam that reads the data sees a </a:t>
            </a:r>
            <a:r>
              <a:rPr lang="en-US" i="1" dirty="0"/>
              <a:t>bump</a:t>
            </a:r>
            <a:r>
              <a:rPr lang="en-US" dirty="0"/>
              <a:t>, rather than a pit. </a:t>
            </a:r>
            <a:endParaRPr lang="en-US" dirty="0" smtClean="0"/>
          </a:p>
          <a:p>
            <a:endParaRPr lang="en-US" dirty="0"/>
          </a:p>
          <a:p>
            <a:r>
              <a:rPr lang="en-US" dirty="0" smtClean="0"/>
              <a:t>Figure </a:t>
            </a:r>
            <a:r>
              <a:rPr lang="en-US" dirty="0"/>
              <a:t>11.40 </a:t>
            </a:r>
            <a:r>
              <a:rPr lang="en-US" dirty="0" smtClean="0"/>
              <a:t>shows four </a:t>
            </a:r>
            <a:r>
              <a:rPr lang="en-US" dirty="0"/>
              <a:t>layers: the disk </a:t>
            </a:r>
            <a:r>
              <a:rPr lang="en-US" dirty="0" smtClean="0"/>
              <a:t>is 1.2</a:t>
            </a:r>
            <a:r>
              <a:rPr lang="en-US" dirty="0"/>
              <a:t> mm thick </a:t>
            </a:r>
            <a:r>
              <a:rPr lang="en-US" dirty="0" smtClean="0"/>
              <a:t>transparent </a:t>
            </a:r>
            <a:r>
              <a:rPr lang="en-US" dirty="0"/>
              <a:t>polycarbonate plastic. The pits are coated with a thin layer of aluminum followed by a protective acrylic layer and then the </a:t>
            </a:r>
            <a:r>
              <a:rPr lang="en-US" dirty="0" smtClean="0"/>
              <a:t>label. </a:t>
            </a:r>
            <a:r>
              <a:rPr lang="en-US" dirty="0"/>
              <a:t>This label side is much more sensitive to scratches and abrasion than the clear side.</a:t>
            </a:r>
          </a:p>
        </p:txBody>
      </p:sp>
    </p:spTree>
    <p:extLst>
      <p:ext uri="{BB962C8B-B14F-4D97-AF65-F5344CB8AC3E}">
        <p14:creationId xmlns:p14="http://schemas.microsoft.com/office/powerpoint/2010/main" val="37928367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3010" name="Picture 2" descr="E:\CengageBook\CengageLectureNotesWebsite\Clements 1e JPG_files\ch11\87046-11-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0528"/>
            <a:ext cx="6499032" cy="2670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3400"/>
            <a:ext cx="8229600" cy="3139321"/>
          </a:xfrm>
          <a:prstGeom prst="rect">
            <a:avLst/>
          </a:prstGeom>
        </p:spPr>
        <p:txBody>
          <a:bodyPr wrap="square">
            <a:spAutoFit/>
          </a:bodyPr>
          <a:lstStyle/>
          <a:p>
            <a:r>
              <a:rPr lang="en-US" dirty="0"/>
              <a:t>The areal density of a CD is a product of the number of bits stored along a track and the pitch of the tracks. </a:t>
            </a:r>
            <a:endParaRPr lang="en-US" dirty="0" smtClean="0"/>
          </a:p>
          <a:p>
            <a:endParaRPr lang="en-US" dirty="0"/>
          </a:p>
          <a:p>
            <a:r>
              <a:rPr lang="en-US" dirty="0" smtClean="0"/>
              <a:t>The </a:t>
            </a:r>
            <a:r>
              <a:rPr lang="en-US" dirty="0"/>
              <a:t>size of the individual bits is determined by the size of the spot of light projected onto the disk's surface. </a:t>
            </a:r>
            <a:endParaRPr lang="en-US" dirty="0" smtClean="0"/>
          </a:p>
          <a:p>
            <a:endParaRPr lang="en-US" dirty="0"/>
          </a:p>
          <a:p>
            <a:r>
              <a:rPr lang="en-US" dirty="0" smtClean="0"/>
              <a:t>Figure </a:t>
            </a:r>
            <a:r>
              <a:rPr lang="en-US" dirty="0"/>
              <a:t>11.41 illustrates the structure and dimensions of the pits and land on a CD’s surface. </a:t>
            </a:r>
            <a:endParaRPr lang="en-US" dirty="0" smtClean="0"/>
          </a:p>
          <a:p>
            <a:endParaRPr lang="en-US" dirty="0"/>
          </a:p>
          <a:p>
            <a:r>
              <a:rPr lang="en-US" dirty="0" smtClean="0"/>
              <a:t>A </a:t>
            </a:r>
            <a:r>
              <a:rPr lang="en-US" dirty="0"/>
              <a:t>bump is approximately 0.5 x 10</a:t>
            </a:r>
            <a:r>
              <a:rPr lang="en-US" baseline="30000" dirty="0"/>
              <a:t>-6</a:t>
            </a:r>
            <a:r>
              <a:rPr lang="en-US" dirty="0"/>
              <a:t> m and the </a:t>
            </a:r>
            <a:r>
              <a:rPr lang="en-US" dirty="0" smtClean="0"/>
              <a:t>track pitch is </a:t>
            </a:r>
            <a:r>
              <a:rPr lang="en-US" dirty="0"/>
              <a:t>1.6 x 10</a:t>
            </a:r>
            <a:r>
              <a:rPr lang="en-US" baseline="30000" dirty="0"/>
              <a:t>-6</a:t>
            </a:r>
            <a:r>
              <a:rPr lang="en-US" dirty="0"/>
              <a:t> m. The height of the bump (pit) is 1.25 x 10</a:t>
            </a:r>
            <a:r>
              <a:rPr lang="en-US" baseline="30000" dirty="0"/>
              <a:t>-7</a:t>
            </a:r>
            <a:r>
              <a:rPr lang="en-US" dirty="0"/>
              <a:t> m.</a:t>
            </a:r>
          </a:p>
        </p:txBody>
      </p:sp>
    </p:spTree>
    <p:extLst>
      <p:ext uri="{BB962C8B-B14F-4D97-AF65-F5344CB8AC3E}">
        <p14:creationId xmlns:p14="http://schemas.microsoft.com/office/powerpoint/2010/main" val="42898820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4034" name="Picture 2" descr="E:\CengageBook\CengageLectureNotesWebsite\Clements 1e JPG_files\ch11\87046-11-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83" y="1752600"/>
            <a:ext cx="5717698"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7407" y="1143000"/>
            <a:ext cx="3583032" cy="369332"/>
          </a:xfrm>
          <a:prstGeom prst="rect">
            <a:avLst/>
          </a:prstGeom>
        </p:spPr>
        <p:txBody>
          <a:bodyPr wrap="none">
            <a:spAutoFit/>
          </a:bodyPr>
          <a:lstStyle/>
          <a:p>
            <a:r>
              <a:rPr lang="en-US" dirty="0" smtClean="0"/>
              <a:t>Characteristics of a laser beam</a:t>
            </a:r>
            <a:endParaRPr lang="en-US" dirty="0"/>
          </a:p>
        </p:txBody>
      </p:sp>
    </p:spTree>
    <p:extLst>
      <p:ext uri="{BB962C8B-B14F-4D97-AF65-F5344CB8AC3E}">
        <p14:creationId xmlns:p14="http://schemas.microsoft.com/office/powerpoint/2010/main" val="4339025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4034" name="Picture 2" descr="E:\CengageBook\CengageLectureNotesWebsite\Clements 1e JPG_files\ch11\87046-11-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3706813"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85800"/>
            <a:ext cx="8153400" cy="2862322"/>
          </a:xfrm>
          <a:prstGeom prst="rect">
            <a:avLst/>
          </a:prstGeom>
        </p:spPr>
        <p:txBody>
          <a:bodyPr wrap="square">
            <a:spAutoFit/>
          </a:bodyPr>
          <a:lstStyle/>
          <a:p>
            <a:r>
              <a:rPr lang="en-US" dirty="0" smtClean="0"/>
              <a:t>Abeam </a:t>
            </a:r>
            <a:r>
              <a:rPr lang="en-US" dirty="0"/>
              <a:t>of light illuminates the pits and land along a track and the amount of reflected light is used to read the data. </a:t>
            </a:r>
            <a:endParaRPr lang="en-US" dirty="0" smtClean="0"/>
          </a:p>
          <a:p>
            <a:endParaRPr lang="en-US" dirty="0"/>
          </a:p>
          <a:p>
            <a:r>
              <a:rPr lang="en-US" dirty="0" smtClean="0"/>
              <a:t>In </a:t>
            </a:r>
            <a:r>
              <a:rPr lang="en-US" dirty="0"/>
              <a:t>order to create and control the smallest possible spot of light, it is necessary that the light beam be both </a:t>
            </a:r>
            <a:r>
              <a:rPr lang="en-US" i="1" dirty="0"/>
              <a:t>coherent</a:t>
            </a:r>
            <a:r>
              <a:rPr lang="en-US" dirty="0"/>
              <a:t> and </a:t>
            </a:r>
            <a:r>
              <a:rPr lang="en-US" i="1" dirty="0"/>
              <a:t>monochromatic</a:t>
            </a:r>
            <a:r>
              <a:rPr lang="en-US" dirty="0"/>
              <a:t>. </a:t>
            </a:r>
            <a:endParaRPr lang="en-US" dirty="0" smtClean="0"/>
          </a:p>
          <a:p>
            <a:endParaRPr lang="en-US" dirty="0"/>
          </a:p>
          <a:p>
            <a:r>
              <a:rPr lang="en-US" dirty="0" smtClean="0"/>
              <a:t>A </a:t>
            </a:r>
            <a:r>
              <a:rPr lang="en-US" dirty="0"/>
              <a:t>light source is </a:t>
            </a:r>
            <a:r>
              <a:rPr lang="en-US" i="1" dirty="0"/>
              <a:t>monochromatic</a:t>
            </a:r>
            <a:r>
              <a:rPr lang="en-US" dirty="0"/>
              <a:t> if the light waves all have the same frequency, unlike white light that contains frequencies distributed across the visible spectrum. </a:t>
            </a:r>
          </a:p>
          <a:p>
            <a:endParaRPr lang="en-US" dirty="0"/>
          </a:p>
        </p:txBody>
      </p:sp>
    </p:spTree>
    <p:extLst>
      <p:ext uri="{BB962C8B-B14F-4D97-AF65-F5344CB8AC3E}">
        <p14:creationId xmlns:p14="http://schemas.microsoft.com/office/powerpoint/2010/main" val="254205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4034" name="Picture 2" descr="E:\CengageBook\CengageLectureNotesWebsite\Clements 1e JPG_files\ch11\87046-11-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13666"/>
            <a:ext cx="3706813"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74345"/>
            <a:ext cx="8229600" cy="3139321"/>
          </a:xfrm>
          <a:prstGeom prst="rect">
            <a:avLst/>
          </a:prstGeom>
        </p:spPr>
        <p:txBody>
          <a:bodyPr wrap="square">
            <a:spAutoFit/>
          </a:bodyPr>
          <a:lstStyle/>
          <a:p>
            <a:r>
              <a:rPr lang="en-US" dirty="0" smtClean="0"/>
              <a:t>Figure </a:t>
            </a:r>
            <a:r>
              <a:rPr lang="en-US" dirty="0"/>
              <a:t>11.42 illustrates the energy distribution of a spot of laser light on the surface of a disk. A perfect spot would have hard edges between light and dark. </a:t>
            </a:r>
            <a:r>
              <a:rPr lang="en-US" dirty="0" smtClean="0"/>
              <a:t>Because </a:t>
            </a:r>
            <a:r>
              <a:rPr lang="en-US" dirty="0"/>
              <a:t>of the wave-like properties of light, the edge of a spot is not sharp; it consists of a series of rings of </a:t>
            </a:r>
            <a:r>
              <a:rPr lang="en-US" dirty="0" smtClean="0"/>
              <a:t>light.</a:t>
            </a:r>
          </a:p>
          <a:p>
            <a:endParaRPr lang="en-US" dirty="0"/>
          </a:p>
          <a:p>
            <a:r>
              <a:rPr lang="en-US" dirty="0"/>
              <a:t>Figure 11.42 </a:t>
            </a:r>
            <a:r>
              <a:rPr lang="en-US" dirty="0" smtClean="0"/>
              <a:t>illustrates </a:t>
            </a:r>
            <a:r>
              <a:rPr lang="en-US" dirty="0"/>
              <a:t>the relative dimensions of the spot, </a:t>
            </a:r>
            <a:r>
              <a:rPr lang="en-US" dirty="0" smtClean="0"/>
              <a:t>tracks, pits </a:t>
            </a:r>
            <a:r>
              <a:rPr lang="en-US" dirty="0"/>
              <a:t>and land. When light hits a flat region on the </a:t>
            </a:r>
            <a:r>
              <a:rPr lang="en-US" dirty="0" smtClean="0"/>
              <a:t>surface, </a:t>
            </a:r>
            <a:r>
              <a:rPr lang="en-US" dirty="0"/>
              <a:t>a large fraction of the light is reflected back. Suppose that the size of the spot is somewhat larger than an individual bump. When light hits a bump on the surface, some light is reflected back from the top of the bump and some from the surface around the bump.</a:t>
            </a:r>
          </a:p>
        </p:txBody>
      </p:sp>
    </p:spTree>
    <p:extLst>
      <p:ext uri="{BB962C8B-B14F-4D97-AF65-F5344CB8AC3E}">
        <p14:creationId xmlns:p14="http://schemas.microsoft.com/office/powerpoint/2010/main" val="12690533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4034" name="Picture 2" descr="E:\CengageBook\CengageLectureNotesWebsite\Clements 1e JPG_files\ch11\87046-11-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5" y="3428999"/>
            <a:ext cx="3880945" cy="30515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74345"/>
            <a:ext cx="8534400" cy="2585323"/>
          </a:xfrm>
          <a:prstGeom prst="rect">
            <a:avLst/>
          </a:prstGeom>
        </p:spPr>
        <p:txBody>
          <a:bodyPr wrap="square">
            <a:spAutoFit/>
          </a:bodyPr>
          <a:lstStyle/>
          <a:p>
            <a:r>
              <a:rPr lang="en-US" dirty="0" smtClean="0"/>
              <a:t>In </a:t>
            </a:r>
            <a:r>
              <a:rPr lang="en-US" dirty="0"/>
              <a:t>a CD, the height of the bump above the land is one quarter the wavelength of the laser light. </a:t>
            </a:r>
            <a:endParaRPr lang="en-US" dirty="0" smtClean="0"/>
          </a:p>
          <a:p>
            <a:endParaRPr lang="en-US" dirty="0"/>
          </a:p>
          <a:p>
            <a:r>
              <a:rPr lang="en-US" dirty="0" smtClean="0"/>
              <a:t>The light </a:t>
            </a:r>
            <a:r>
              <a:rPr lang="en-US" dirty="0"/>
              <a:t>hitting the top of a bump travels </a:t>
            </a:r>
            <a:r>
              <a:rPr lang="en-US" i="1" dirty="0" smtClean="0"/>
              <a:t>x</a:t>
            </a:r>
            <a:r>
              <a:rPr lang="en-US" dirty="0" smtClean="0"/>
              <a:t> </a:t>
            </a:r>
            <a:r>
              <a:rPr lang="en-US" dirty="0"/>
              <a:t>from </a:t>
            </a:r>
            <a:r>
              <a:rPr lang="en-US" dirty="0" smtClean="0"/>
              <a:t>its source </a:t>
            </a:r>
            <a:r>
              <a:rPr lang="en-US" dirty="0"/>
              <a:t>to the surface and then to the observer. The light </a:t>
            </a:r>
            <a:r>
              <a:rPr lang="en-US" dirty="0" smtClean="0"/>
              <a:t>hitting </a:t>
            </a:r>
            <a:r>
              <a:rPr lang="en-US" dirty="0"/>
              <a:t>the bottom of the bump </a:t>
            </a:r>
            <a:r>
              <a:rPr lang="en-US" dirty="0" smtClean="0"/>
              <a:t>travels  a further </a:t>
            </a:r>
            <a:r>
              <a:rPr lang="en-US" dirty="0">
                <a:latin typeface="Symbol" pitchFamily="18" charset="2"/>
              </a:rPr>
              <a:t>l</a:t>
            </a:r>
            <a:r>
              <a:rPr lang="en-US" dirty="0"/>
              <a:t>/4 in each direction. </a:t>
            </a:r>
            <a:r>
              <a:rPr lang="en-US" dirty="0" smtClean="0"/>
              <a:t>The </a:t>
            </a:r>
            <a:r>
              <a:rPr lang="en-US" dirty="0"/>
              <a:t>total difference traveled by the light reflected off the land is x + </a:t>
            </a:r>
            <a:r>
              <a:rPr lang="en-US" dirty="0">
                <a:latin typeface="Symbol" pitchFamily="18" charset="2"/>
              </a:rPr>
              <a:t>l</a:t>
            </a:r>
            <a:r>
              <a:rPr lang="en-US" dirty="0"/>
              <a:t>/2. Because the spot doesn’t cover a pit entirely and the path length between the reflected light from the pit and from the land is half the wavelength of the light, the beams tend to cancel. </a:t>
            </a:r>
          </a:p>
        </p:txBody>
      </p:sp>
    </p:spTree>
    <p:extLst>
      <p:ext uri="{BB962C8B-B14F-4D97-AF65-F5344CB8AC3E}">
        <p14:creationId xmlns:p14="http://schemas.microsoft.com/office/powerpoint/2010/main" val="34840649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5058" name="Picture 2" descr="E:\CengageBook\CengageLectureNotesWebsite\Clements 1e JPG_files\ch11\87046-11-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 y="3048000"/>
            <a:ext cx="4922838" cy="33284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534400" cy="2031325"/>
          </a:xfrm>
          <a:prstGeom prst="rect">
            <a:avLst/>
          </a:prstGeom>
        </p:spPr>
        <p:txBody>
          <a:bodyPr wrap="square">
            <a:spAutoFit/>
          </a:bodyPr>
          <a:lstStyle/>
          <a:p>
            <a:r>
              <a:rPr lang="en-US" dirty="0"/>
              <a:t>Figure 11.43 demonstrates the how the effects of surface contamination on a CD are </a:t>
            </a:r>
            <a:r>
              <a:rPr lang="en-US" dirty="0" smtClean="0"/>
              <a:t>reduced</a:t>
            </a:r>
            <a:r>
              <a:rPr lang="en-US" dirty="0"/>
              <a:t>. Light from a </a:t>
            </a:r>
            <a:r>
              <a:rPr lang="en-US" dirty="0" smtClean="0"/>
              <a:t>laser is </a:t>
            </a:r>
            <a:r>
              <a:rPr lang="en-US" dirty="0"/>
              <a:t>focused onto the data-carrying surface of the disk. The size of the </a:t>
            </a:r>
            <a:r>
              <a:rPr lang="en-US" dirty="0" smtClean="0"/>
              <a:t>spot </a:t>
            </a:r>
            <a:r>
              <a:rPr lang="en-US" dirty="0"/>
              <a:t>on the pits and lands is 1.7 </a:t>
            </a:r>
            <a:r>
              <a:rPr lang="en-US" dirty="0">
                <a:latin typeface="Symbol" pitchFamily="18" charset="2"/>
              </a:rPr>
              <a:t>m</a:t>
            </a:r>
            <a:r>
              <a:rPr lang="en-US" dirty="0"/>
              <a:t>m, whereas the size of the spot on the upper clear surface of the disk is 800 </a:t>
            </a:r>
            <a:r>
              <a:rPr lang="en-US" dirty="0">
                <a:latin typeface="Symbol" pitchFamily="18" charset="2"/>
              </a:rPr>
              <a:t>m</a:t>
            </a:r>
            <a:r>
              <a:rPr lang="en-US" dirty="0"/>
              <a:t>m. The spot on the clear surface is nearly 500 times larger than the spot on the pits and land. This means that the system is relatively tolerant of surface contamination because slight imperfections are out of focus.</a:t>
            </a:r>
          </a:p>
        </p:txBody>
      </p:sp>
    </p:spTree>
    <p:extLst>
      <p:ext uri="{BB962C8B-B14F-4D97-AF65-F5344CB8AC3E}">
        <p14:creationId xmlns:p14="http://schemas.microsoft.com/office/powerpoint/2010/main" val="27863534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2834" y="533400"/>
            <a:ext cx="8229600" cy="5355312"/>
          </a:xfrm>
          <a:prstGeom prst="rect">
            <a:avLst/>
          </a:prstGeom>
        </p:spPr>
        <p:txBody>
          <a:bodyPr wrap="square">
            <a:spAutoFit/>
          </a:bodyPr>
          <a:lstStyle/>
          <a:p>
            <a:r>
              <a:rPr lang="en-US" b="1" dirty="0"/>
              <a:t>Disk Speed</a:t>
            </a:r>
            <a:endParaRPr lang="en-US" dirty="0"/>
          </a:p>
          <a:p>
            <a:r>
              <a:rPr lang="en-US" dirty="0"/>
              <a:t> </a:t>
            </a:r>
          </a:p>
          <a:p>
            <a:r>
              <a:rPr lang="en-US" dirty="0"/>
              <a:t>The speed of an audio CD is governed by the speed at which data is required from the disc. </a:t>
            </a:r>
            <a:endParaRPr lang="en-US" dirty="0" smtClean="0"/>
          </a:p>
          <a:p>
            <a:endParaRPr lang="en-US" dirty="0"/>
          </a:p>
          <a:p>
            <a:r>
              <a:rPr lang="en-US" dirty="0" smtClean="0"/>
              <a:t>This </a:t>
            </a:r>
            <a:r>
              <a:rPr lang="en-US" dirty="0"/>
              <a:t>speed corresponds to a data rate of 150 Kbits/s and is called </a:t>
            </a:r>
            <a:r>
              <a:rPr lang="en-US" i="1" dirty="0"/>
              <a:t>1X</a:t>
            </a:r>
            <a:r>
              <a:rPr lang="en-US" dirty="0"/>
              <a:t>. At this speed, the surface of the disk moves under the read head at 1.25 m/s. </a:t>
            </a:r>
            <a:endParaRPr lang="en-US" dirty="0" smtClean="0"/>
          </a:p>
          <a:p>
            <a:endParaRPr lang="en-US" dirty="0"/>
          </a:p>
          <a:p>
            <a:r>
              <a:rPr lang="en-US" dirty="0" smtClean="0"/>
              <a:t>Because </a:t>
            </a:r>
            <a:r>
              <a:rPr lang="en-US" dirty="0"/>
              <a:t>computer users want to read data as fast as possible, CD drives have become faster since their introduction. </a:t>
            </a:r>
            <a:endParaRPr lang="en-US" dirty="0" smtClean="0"/>
          </a:p>
          <a:p>
            <a:endParaRPr lang="en-US" dirty="0"/>
          </a:p>
          <a:p>
            <a:r>
              <a:rPr lang="en-US" dirty="0" smtClean="0"/>
              <a:t>A </a:t>
            </a:r>
            <a:r>
              <a:rPr lang="en-US" dirty="0"/>
              <a:t>4X drive provides data at four times the rate of a standard audio disc. Drives operating at 48X are now commonplace. </a:t>
            </a:r>
            <a:endParaRPr lang="en-US" dirty="0" smtClean="0"/>
          </a:p>
          <a:p>
            <a:endParaRPr lang="en-US" dirty="0"/>
          </a:p>
          <a:p>
            <a:r>
              <a:rPr lang="en-US" dirty="0" smtClean="0"/>
              <a:t>However</a:t>
            </a:r>
            <a:r>
              <a:rPr lang="en-US" dirty="0"/>
              <a:t>, the test results published by organizations that benchmark drives demonstrate that these drives don’t provide the sustained data rates you might expect. </a:t>
            </a:r>
            <a:endParaRPr lang="en-US" dirty="0" smtClean="0"/>
          </a:p>
          <a:p>
            <a:endParaRPr lang="en-US" dirty="0"/>
          </a:p>
          <a:p>
            <a:r>
              <a:rPr lang="en-US" dirty="0" smtClean="0"/>
              <a:t>A </a:t>
            </a:r>
            <a:r>
              <a:rPr lang="en-US" dirty="0"/>
              <a:t>48X disk is not 48 times faster than a 1X disc</a:t>
            </a:r>
            <a:r>
              <a:rPr lang="en-US" dirty="0" smtClean="0"/>
              <a:t>.</a:t>
            </a:r>
            <a:endParaRPr lang="en-US" dirty="0"/>
          </a:p>
        </p:txBody>
      </p:sp>
    </p:spTree>
    <p:extLst>
      <p:ext uri="{BB962C8B-B14F-4D97-AF65-F5344CB8AC3E}">
        <p14:creationId xmlns:p14="http://schemas.microsoft.com/office/powerpoint/2010/main" val="23202100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21385</TotalTime>
  <Words>11524</Words>
  <Application>Microsoft Office PowerPoint</Application>
  <PresentationFormat>On-screen Show (4:3)</PresentationFormat>
  <Paragraphs>1209</Paragraphs>
  <Slides>125</Slides>
  <Notes>0</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Oriel</vt:lpstr>
      <vt:lpstr>Chapter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195</cp:revision>
  <dcterms:created xsi:type="dcterms:W3CDTF">2012-09-07T16:32:26Z</dcterms:created>
  <dcterms:modified xsi:type="dcterms:W3CDTF">2013-01-25T12:51:30Z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