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256" r:id="rId2"/>
    <p:sldId id="257" r:id="rId3"/>
    <p:sldId id="260" r:id="rId4"/>
    <p:sldId id="259" r:id="rId5"/>
    <p:sldId id="262" r:id="rId6"/>
    <p:sldId id="263" r:id="rId7"/>
    <p:sldId id="261" r:id="rId8"/>
    <p:sldId id="264" r:id="rId9"/>
    <p:sldId id="265" r:id="rId10"/>
    <p:sldId id="266" r:id="rId11"/>
    <p:sldId id="267" r:id="rId12"/>
    <p:sldId id="268" r:id="rId13"/>
    <p:sldId id="269" r:id="rId14"/>
    <p:sldId id="274" r:id="rId15"/>
    <p:sldId id="270" r:id="rId16"/>
    <p:sldId id="271" r:id="rId17"/>
    <p:sldId id="272" r:id="rId18"/>
    <p:sldId id="273" r:id="rId19"/>
    <p:sldId id="258"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6" d="100"/>
          <a:sy n="86" d="100"/>
        </p:scale>
        <p:origin x="-2256" y="-864"/>
      </p:cViewPr>
      <p:guideLst>
        <p:guide orient="horz" pos="2160"/>
        <p:guide pos="2880"/>
      </p:guideLst>
    </p:cSldViewPr>
  </p:slideViewPr>
  <p:notesTextViewPr>
    <p:cViewPr>
      <p:scale>
        <a:sx n="1" d="1"/>
        <a:sy n="1" d="1"/>
      </p:scale>
      <p:origin x="0" y="0"/>
    </p:cViewPr>
  </p:notesTextViewPr>
  <p:notesViewPr>
    <p:cSldViewPr>
      <p:cViewPr varScale="1">
        <p:scale>
          <a:sx n="98" d="100"/>
          <a:sy n="98" d="100"/>
        </p:scale>
        <p:origin x="-3516" y="-84"/>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28832EE-0498-48BC-BCD1-9BDC19EDCE06}" type="datetimeFigureOut">
              <a:rPr lang="en-US" smtClean="0"/>
              <a:t>1/19/2013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6351882-168C-4193-B0FE-A34370BB1F15}" type="slidenum">
              <a:rPr lang="en-US" smtClean="0"/>
              <a:t>‹#›</a:t>
            </a:fld>
            <a:endParaRPr lang="en-US"/>
          </a:p>
        </p:txBody>
      </p:sp>
    </p:spTree>
    <p:extLst>
      <p:ext uri="{BB962C8B-B14F-4D97-AF65-F5344CB8AC3E}">
        <p14:creationId xmlns:p14="http://schemas.microsoft.com/office/powerpoint/2010/main" val="3870096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D0FF3F-7AAF-4614-A914-0E4D20C481DD}" type="datetimeFigureOut">
              <a:rPr lang="en-US" smtClean="0"/>
              <a:t>1/19/2013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D81ABE-6AB2-4CC4-8710-23A8F9AA30C2}" type="slidenum">
              <a:rPr lang="en-US" smtClean="0"/>
              <a:t>‹#›</a:t>
            </a:fld>
            <a:endParaRPr lang="en-US"/>
          </a:p>
        </p:txBody>
      </p:sp>
    </p:spTree>
    <p:extLst>
      <p:ext uri="{BB962C8B-B14F-4D97-AF65-F5344CB8AC3E}">
        <p14:creationId xmlns:p14="http://schemas.microsoft.com/office/powerpoint/2010/main" val="4009249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26EFA65-3B67-463B-9020-E6663C81491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p>
            <a:fld id="{F26EFA65-3B67-463B-9020-E6663C81491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p>
            <a:fld id="{F26EFA65-3B67-463B-9020-E6663C81491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9" name="Slide Number Placeholder 8"/>
          <p:cNvSpPr>
            <a:spLocks noGrp="1"/>
          </p:cNvSpPr>
          <p:nvPr>
            <p:ph type="sldNum" sz="quarter" idx="15"/>
          </p:nvPr>
        </p:nvSpPr>
        <p:spPr/>
        <p:txBody>
          <a:bodyPr rtlCol="0"/>
          <a:lstStyle/>
          <a:p>
            <a:fld id="{F26EFA65-3B67-463B-9020-E6663C81491C}" type="slidenum">
              <a:rPr lang="en-US" smtClean="0"/>
              <a:t>‹#›</a:t>
            </a:fld>
            <a:endParaRPr lang="en-US"/>
          </a:p>
        </p:txBody>
      </p:sp>
      <p:sp>
        <p:nvSpPr>
          <p:cNvPr id="3" name="Rectangle 2"/>
          <p:cNvSpPr/>
          <p:nvPr userDrawn="1"/>
        </p:nvSpPr>
        <p:spPr>
          <a:xfrm>
            <a:off x="251520" y="6627168"/>
            <a:ext cx="4572000" cy="230832"/>
          </a:xfrm>
          <a:prstGeom prst="rect">
            <a:avLst/>
          </a:prstGeom>
        </p:spPr>
        <p:txBody>
          <a:bodyPr>
            <a:spAutoFit/>
          </a:bodyPr>
          <a:lstStyle/>
          <a:p>
            <a:r>
              <a:rPr lang="en-US" sz="900" dirty="0" smtClean="0"/>
              <a:t>© 2014 </a:t>
            </a:r>
            <a:r>
              <a:rPr lang="en-US" sz="900" dirty="0" err="1" smtClean="0"/>
              <a:t>Cengage</a:t>
            </a:r>
            <a:r>
              <a:rPr lang="en-US" sz="900" dirty="0" smtClean="0"/>
              <a:t> Learning Engineering. All Rights Reserved. </a:t>
            </a:r>
            <a:endParaRPr lang="en-US" sz="900" dirty="0"/>
          </a:p>
        </p:txBody>
      </p:sp>
      <p:sp>
        <p:nvSpPr>
          <p:cNvPr id="11" name="TextBox 10"/>
          <p:cNvSpPr txBox="1"/>
          <p:nvPr userDrawn="1"/>
        </p:nvSpPr>
        <p:spPr>
          <a:xfrm>
            <a:off x="304800" y="0"/>
            <a:ext cx="8458200" cy="230832"/>
          </a:xfrm>
          <a:prstGeom prst="rect">
            <a:avLst/>
          </a:prstGeom>
          <a:noFill/>
        </p:spPr>
        <p:txBody>
          <a:bodyPr wrap="square" rtlCol="0">
            <a:spAutoFit/>
          </a:bodyPr>
          <a:lstStyle/>
          <a:p>
            <a:pPr algn="ctr">
              <a:tabLst>
                <a:tab pos="7175500" algn="l"/>
              </a:tabLst>
            </a:pPr>
            <a:r>
              <a:rPr lang="en-US" sz="900" dirty="0" smtClean="0"/>
              <a:t>Computer Organization and Architecture: Themes and Variations, 1</a:t>
            </a:r>
            <a:r>
              <a:rPr lang="en-US" sz="900" baseline="30000" dirty="0" smtClean="0"/>
              <a:t>st</a:t>
            </a:r>
            <a:r>
              <a:rPr lang="en-US" sz="900" dirty="0" smtClean="0"/>
              <a:t> Edition 	Clements</a:t>
            </a:r>
            <a:endParaRPr lang="en-US" sz="9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26EFA65-3B67-463B-9020-E6663C81491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7" name="Slide Number Placeholder 6"/>
          <p:cNvSpPr>
            <a:spLocks noGrp="1"/>
          </p:cNvSpPr>
          <p:nvPr>
            <p:ph type="sldNum" sz="quarter" idx="12"/>
          </p:nvPr>
        </p:nvSpPr>
        <p:spPr/>
        <p:txBody>
          <a:bodyPr/>
          <a:lstStyle/>
          <a:p>
            <a:fld id="{F26EFA65-3B67-463B-9020-E6663C81491C}"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9" name="Slide Number Placeholder 8"/>
          <p:cNvSpPr>
            <a:spLocks noGrp="1"/>
          </p:cNvSpPr>
          <p:nvPr>
            <p:ph type="sldNum" sz="quarter" idx="12"/>
          </p:nvPr>
        </p:nvSpPr>
        <p:spPr/>
        <p:txBody>
          <a:bodyPr/>
          <a:lstStyle/>
          <a:p>
            <a:fld id="{F26EFA65-3B67-463B-9020-E6663C81491C}"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7" name="Slide Number Placeholder 6"/>
          <p:cNvSpPr>
            <a:spLocks noGrp="1"/>
          </p:cNvSpPr>
          <p:nvPr>
            <p:ph type="sldNum" sz="quarter" idx="11"/>
          </p:nvPr>
        </p:nvSpPr>
        <p:spPr/>
        <p:txBody>
          <a:bodyPr rtlCol="0"/>
          <a:lstStyle/>
          <a:p>
            <a:fld id="{F26EFA65-3B67-463B-9020-E6663C81491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26EFA65-3B67-463B-9020-E6663C81491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2" name="Slide Number Placeholder 21"/>
          <p:cNvSpPr>
            <a:spLocks noGrp="1"/>
          </p:cNvSpPr>
          <p:nvPr>
            <p:ph type="sldNum" sz="quarter" idx="15"/>
          </p:nvPr>
        </p:nvSpPr>
        <p:spPr/>
        <p:txBody>
          <a:bodyPr rtlCol="0"/>
          <a:lstStyle/>
          <a:p>
            <a:fld id="{F26EFA65-3B67-463B-9020-E6663C81491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lide Number Placeholder 17"/>
          <p:cNvSpPr>
            <a:spLocks noGrp="1"/>
          </p:cNvSpPr>
          <p:nvPr>
            <p:ph type="sldNum" sz="quarter" idx="11"/>
          </p:nvPr>
        </p:nvSpPr>
        <p:spPr/>
        <p:txBody>
          <a:bodyPr rtlCol="0"/>
          <a:lstStyle/>
          <a:p>
            <a:fld id="{F26EFA65-3B67-463B-9020-E6663C81491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26EFA65-3B67-463B-9020-E6663C81491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Introduction to the </a:t>
            </a:r>
            <a:r>
              <a:rPr lang="en-GB" dirty="0" err="1" smtClean="0"/>
              <a:t>Karnaugh</a:t>
            </a:r>
            <a:r>
              <a:rPr lang="en-GB" dirty="0" smtClean="0"/>
              <a:t> Map</a:t>
            </a:r>
            <a:endParaRPr lang="en-US" dirty="0"/>
          </a:p>
        </p:txBody>
      </p:sp>
      <p:sp>
        <p:nvSpPr>
          <p:cNvPr id="4" name="Slide Number Placeholder 3"/>
          <p:cNvSpPr>
            <a:spLocks noGrp="1"/>
          </p:cNvSpPr>
          <p:nvPr>
            <p:ph type="sldNum" sz="quarter" idx="12"/>
          </p:nvPr>
        </p:nvSpPr>
        <p:spPr/>
        <p:txBody>
          <a:bodyPr/>
          <a:lstStyle/>
          <a:p>
            <a:fld id="{F26EFA65-3B67-463B-9020-E6663C81491C}" type="slidenum">
              <a:rPr lang="en-US" smtClean="0"/>
              <a:t>1</a:t>
            </a:fld>
            <a:endParaRPr lang="en-US"/>
          </a:p>
        </p:txBody>
      </p:sp>
    </p:spTree>
    <p:extLst>
      <p:ext uri="{BB962C8B-B14F-4D97-AF65-F5344CB8AC3E}">
        <p14:creationId xmlns:p14="http://schemas.microsoft.com/office/powerpoint/2010/main" val="28416922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10</a:t>
            </a:fld>
            <a:endParaRPr lang="en-US"/>
          </a:p>
        </p:txBody>
      </p:sp>
      <p:cxnSp>
        <p:nvCxnSpPr>
          <p:cNvPr id="8" name="Straight Connector 7"/>
          <p:cNvCxnSpPr/>
          <p:nvPr/>
        </p:nvCxnSpPr>
        <p:spPr>
          <a:xfrm>
            <a:off x="5813837" y="724542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51520" y="476672"/>
            <a:ext cx="8352928" cy="369332"/>
          </a:xfrm>
          <a:prstGeom prst="rect">
            <a:avLst/>
          </a:prstGeom>
        </p:spPr>
        <p:txBody>
          <a:bodyPr wrap="square">
            <a:spAutoFit/>
          </a:bodyPr>
          <a:lstStyle/>
          <a:p>
            <a:r>
              <a:rPr lang="en-US" dirty="0"/>
              <a:t> </a:t>
            </a:r>
          </a:p>
        </p:txBody>
      </p:sp>
      <p:sp>
        <p:nvSpPr>
          <p:cNvPr id="2" name="Rectangle 1"/>
          <p:cNvSpPr/>
          <p:nvPr/>
        </p:nvSpPr>
        <p:spPr>
          <a:xfrm>
            <a:off x="251520" y="476672"/>
            <a:ext cx="8208912" cy="5632311"/>
          </a:xfrm>
          <a:prstGeom prst="rect">
            <a:avLst/>
          </a:prstGeom>
        </p:spPr>
        <p:txBody>
          <a:bodyPr wrap="square">
            <a:spAutoFit/>
          </a:bodyPr>
          <a:lstStyle/>
          <a:p>
            <a:r>
              <a:rPr lang="en-US" b="1" dirty="0"/>
              <a:t>Simplifying Sum-of-Product Expressions with a </a:t>
            </a:r>
            <a:r>
              <a:rPr lang="en-US" b="1" dirty="0" err="1"/>
              <a:t>Karnaugh</a:t>
            </a:r>
            <a:r>
              <a:rPr lang="en-US" b="1" dirty="0"/>
              <a:t> Map</a:t>
            </a:r>
            <a:endParaRPr lang="en-US" dirty="0"/>
          </a:p>
          <a:p>
            <a:r>
              <a:rPr lang="en-US" dirty="0"/>
              <a:t> </a:t>
            </a:r>
          </a:p>
          <a:p>
            <a:r>
              <a:rPr lang="en-US" dirty="0"/>
              <a:t>The first step in simplifying a Boolean expression by means of a </a:t>
            </a:r>
            <a:r>
              <a:rPr lang="en-US" dirty="0" smtClean="0"/>
              <a:t>K-map </a:t>
            </a:r>
            <a:r>
              <a:rPr lang="en-US" dirty="0"/>
              <a:t>is to plot all the ones in the function's truth table on the </a:t>
            </a:r>
            <a:r>
              <a:rPr lang="en-US" dirty="0" smtClean="0"/>
              <a:t>K-map</a:t>
            </a:r>
            <a:r>
              <a:rPr lang="en-US" dirty="0"/>
              <a:t>. </a:t>
            </a:r>
            <a:endParaRPr lang="en-US" dirty="0" smtClean="0"/>
          </a:p>
          <a:p>
            <a:endParaRPr lang="en-US" dirty="0"/>
          </a:p>
          <a:p>
            <a:r>
              <a:rPr lang="en-US" dirty="0" smtClean="0"/>
              <a:t>The </a:t>
            </a:r>
            <a:r>
              <a:rPr lang="en-US" dirty="0"/>
              <a:t>next step is to combine adjacent 1s into groups of one, two, four, eight, or sixteen. The groups of </a:t>
            </a:r>
            <a:r>
              <a:rPr lang="en-US" dirty="0" err="1"/>
              <a:t>minterms</a:t>
            </a:r>
            <a:r>
              <a:rPr lang="en-US" dirty="0"/>
              <a:t> should be as large as possible—a single group of four </a:t>
            </a:r>
            <a:r>
              <a:rPr lang="en-US" dirty="0" err="1"/>
              <a:t>minterms</a:t>
            </a:r>
            <a:r>
              <a:rPr lang="en-US" dirty="0"/>
              <a:t> yields a simpler expression than two groups of two </a:t>
            </a:r>
            <a:r>
              <a:rPr lang="en-US" dirty="0" err="1"/>
              <a:t>minterms</a:t>
            </a:r>
            <a:r>
              <a:rPr lang="en-US" dirty="0"/>
              <a:t>. </a:t>
            </a:r>
            <a:endParaRPr lang="en-US" dirty="0" smtClean="0"/>
          </a:p>
          <a:p>
            <a:endParaRPr lang="en-US" dirty="0"/>
          </a:p>
          <a:p>
            <a:r>
              <a:rPr lang="en-US" dirty="0" smtClean="0"/>
              <a:t>The </a:t>
            </a:r>
            <a:r>
              <a:rPr lang="en-US" dirty="0"/>
              <a:t>final stage in simplifying an expression is reached when each of the groups of </a:t>
            </a:r>
            <a:r>
              <a:rPr lang="en-US" dirty="0" err="1"/>
              <a:t>minterms</a:t>
            </a:r>
            <a:r>
              <a:rPr lang="en-US" dirty="0"/>
              <a:t> (i.e., the product terms) are </a:t>
            </a:r>
            <a:r>
              <a:rPr lang="en-US" dirty="0" err="1"/>
              <a:t>ORed</a:t>
            </a:r>
            <a:r>
              <a:rPr lang="en-US" dirty="0"/>
              <a:t> together to form the simplified sum-of-products expression. </a:t>
            </a:r>
          </a:p>
          <a:p>
            <a:r>
              <a:rPr lang="en-US" dirty="0"/>
              <a:t> </a:t>
            </a:r>
          </a:p>
          <a:p>
            <a:r>
              <a:rPr lang="en-US" dirty="0"/>
              <a:t>We now have to demonstrate how the product terms of a general Boolean expression are plotted on the map. Figures </a:t>
            </a:r>
            <a:r>
              <a:rPr lang="en-US" dirty="0" smtClean="0"/>
              <a:t>7 </a:t>
            </a:r>
            <a:r>
              <a:rPr lang="en-US" dirty="0"/>
              <a:t>to </a:t>
            </a:r>
            <a:r>
              <a:rPr lang="en-US" dirty="0" smtClean="0"/>
              <a:t>12 </a:t>
            </a:r>
            <a:r>
              <a:rPr lang="en-US" dirty="0"/>
              <a:t>presents six functions plotted on </a:t>
            </a:r>
            <a:r>
              <a:rPr lang="en-US" dirty="0" smtClean="0"/>
              <a:t>K-maps</a:t>
            </a:r>
            <a:r>
              <a:rPr lang="en-US" dirty="0"/>
              <a:t>. In these diagrams various </a:t>
            </a:r>
            <a:r>
              <a:rPr lang="en-US" i="1" dirty="0"/>
              <a:t>sum-of-products</a:t>
            </a:r>
            <a:r>
              <a:rPr lang="en-US" dirty="0"/>
              <a:t> expressions have been plotted directly from the equations themselves, rather than from the </a:t>
            </a:r>
            <a:r>
              <a:rPr lang="en-US" dirty="0" err="1"/>
              <a:t>minterms</a:t>
            </a:r>
            <a:r>
              <a:rPr lang="en-US" dirty="0"/>
              <a:t> of the truth table. The following notes should help in understanding these </a:t>
            </a:r>
            <a:r>
              <a:rPr lang="en-US" dirty="0" smtClean="0"/>
              <a:t>diagrams.</a:t>
            </a:r>
            <a:r>
              <a:rPr lang="en-US" dirty="0"/>
              <a:t>	</a:t>
            </a:r>
          </a:p>
        </p:txBody>
      </p:sp>
      <p:cxnSp>
        <p:nvCxnSpPr>
          <p:cNvPr id="17" name="Straight Connector 16"/>
          <p:cNvCxnSpPr/>
          <p:nvPr/>
        </p:nvCxnSpPr>
        <p:spPr>
          <a:xfrm>
            <a:off x="4860032" y="753345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059832" y="750069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0759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11</a:t>
            </a:fld>
            <a:endParaRPr lang="en-US"/>
          </a:p>
        </p:txBody>
      </p:sp>
      <p:cxnSp>
        <p:nvCxnSpPr>
          <p:cNvPr id="8" name="Straight Connector 7"/>
          <p:cNvCxnSpPr/>
          <p:nvPr/>
        </p:nvCxnSpPr>
        <p:spPr>
          <a:xfrm>
            <a:off x="5813837" y="724542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51520" y="476672"/>
            <a:ext cx="8352928" cy="369332"/>
          </a:xfrm>
          <a:prstGeom prst="rect">
            <a:avLst/>
          </a:prstGeom>
        </p:spPr>
        <p:txBody>
          <a:bodyPr wrap="square">
            <a:spAutoFit/>
          </a:bodyPr>
          <a:lstStyle/>
          <a:p>
            <a:r>
              <a:rPr lang="en-US" dirty="0"/>
              <a:t> </a:t>
            </a:r>
          </a:p>
        </p:txBody>
      </p:sp>
      <p:sp>
        <p:nvSpPr>
          <p:cNvPr id="2" name="Rectangle 1"/>
          <p:cNvSpPr/>
          <p:nvPr/>
        </p:nvSpPr>
        <p:spPr>
          <a:xfrm>
            <a:off x="251520" y="506169"/>
            <a:ext cx="8208912" cy="5078313"/>
          </a:xfrm>
          <a:prstGeom prst="rect">
            <a:avLst/>
          </a:prstGeom>
        </p:spPr>
        <p:txBody>
          <a:bodyPr wrap="square">
            <a:spAutoFit/>
          </a:bodyPr>
          <a:lstStyle/>
          <a:p>
            <a:r>
              <a:rPr lang="en-US" dirty="0" smtClean="0"/>
              <a:t>The </a:t>
            </a:r>
            <a:r>
              <a:rPr lang="en-US" dirty="0"/>
              <a:t>following notes should help in understanding these diagrams.</a:t>
            </a:r>
          </a:p>
          <a:p>
            <a:r>
              <a:rPr lang="en-US" dirty="0"/>
              <a:t> </a:t>
            </a:r>
          </a:p>
          <a:p>
            <a:pPr>
              <a:tabLst>
                <a:tab pos="447675" algn="l"/>
              </a:tabLst>
            </a:pPr>
            <a:r>
              <a:rPr lang="en-US" dirty="0"/>
              <a:t>1.	For a four-variable </a:t>
            </a:r>
            <a:r>
              <a:rPr lang="en-US" dirty="0" smtClean="0"/>
              <a:t>K-map</a:t>
            </a:r>
            <a:r>
              <a:rPr lang="en-US" dirty="0"/>
              <a:t>:</a:t>
            </a:r>
          </a:p>
          <a:p>
            <a:pPr>
              <a:tabLst>
                <a:tab pos="447675" algn="l"/>
              </a:tabLst>
            </a:pPr>
            <a:r>
              <a:rPr lang="en-US" dirty="0"/>
              <a:t>	1-variable product term covers 8 squares</a:t>
            </a:r>
          </a:p>
          <a:p>
            <a:pPr>
              <a:tabLst>
                <a:tab pos="447675" algn="l"/>
              </a:tabLst>
            </a:pPr>
            <a:r>
              <a:rPr lang="en-US" dirty="0"/>
              <a:t>	2-variable product terms cover 4 squares</a:t>
            </a:r>
          </a:p>
          <a:p>
            <a:pPr>
              <a:tabLst>
                <a:tab pos="447675" algn="l"/>
              </a:tabLst>
            </a:pPr>
            <a:r>
              <a:rPr lang="en-US" dirty="0"/>
              <a:t>	3-variable product terms cover 2 squares</a:t>
            </a:r>
          </a:p>
          <a:p>
            <a:pPr>
              <a:tabLst>
                <a:tab pos="447675" algn="l"/>
              </a:tabLst>
            </a:pPr>
            <a:r>
              <a:rPr lang="en-US" dirty="0"/>
              <a:t>	4-variable product terms cover 1 </a:t>
            </a:r>
            <a:r>
              <a:rPr lang="en-US" dirty="0" smtClean="0"/>
              <a:t>squares</a:t>
            </a:r>
          </a:p>
          <a:p>
            <a:pPr>
              <a:tabLst>
                <a:tab pos="447675" algn="l"/>
              </a:tabLst>
            </a:pPr>
            <a:endParaRPr lang="en-GB" dirty="0"/>
          </a:p>
          <a:p>
            <a:pPr marL="447675" indent="-447675">
              <a:buAutoNum type="arabicPeriod" startAt="2"/>
              <a:tabLst>
                <a:tab pos="447675" algn="l"/>
              </a:tabLst>
            </a:pPr>
            <a:r>
              <a:rPr lang="en-US" dirty="0" smtClean="0"/>
              <a:t>A </a:t>
            </a:r>
            <a:r>
              <a:rPr lang="en-US" dirty="0"/>
              <a:t>square covered by a 1 may belong to more than one term in the sum-of-products expression. </a:t>
            </a:r>
            <a:endParaRPr lang="en-US" dirty="0" smtClean="0"/>
          </a:p>
          <a:p>
            <a:pPr marL="447675" indent="-447675">
              <a:buAutoNum type="arabicPeriod" startAt="2"/>
              <a:tabLst>
                <a:tab pos="447675" algn="l"/>
              </a:tabLst>
            </a:pPr>
            <a:endParaRPr lang="en-US" dirty="0"/>
          </a:p>
          <a:p>
            <a:pPr lvl="1">
              <a:tabLst>
                <a:tab pos="447675" algn="l"/>
              </a:tabLst>
            </a:pPr>
            <a:r>
              <a:rPr lang="en-US" dirty="0" smtClean="0"/>
              <a:t>If </a:t>
            </a:r>
            <a:r>
              <a:rPr lang="en-US" dirty="0"/>
              <a:t>a 1 on the </a:t>
            </a:r>
            <a:r>
              <a:rPr lang="en-US" dirty="0" smtClean="0"/>
              <a:t>K-map </a:t>
            </a:r>
            <a:r>
              <a:rPr lang="en-US" dirty="0"/>
              <a:t>appears in two groups, it is equivalent to adding the corresponding </a:t>
            </a:r>
            <a:r>
              <a:rPr lang="en-US" dirty="0" err="1"/>
              <a:t>minterm</a:t>
            </a:r>
            <a:r>
              <a:rPr lang="en-US" dirty="0"/>
              <a:t> to the overall expression for the function plotted on the map </a:t>
            </a:r>
            <a:r>
              <a:rPr lang="en-US" i="1" dirty="0"/>
              <a:t>twice</a:t>
            </a:r>
            <a:r>
              <a:rPr lang="en-US" dirty="0"/>
              <a:t>. </a:t>
            </a:r>
            <a:endParaRPr lang="en-US" dirty="0" smtClean="0"/>
          </a:p>
          <a:p>
            <a:pPr lvl="1">
              <a:tabLst>
                <a:tab pos="447675" algn="l"/>
              </a:tabLst>
            </a:pPr>
            <a:endParaRPr lang="en-US" dirty="0"/>
          </a:p>
          <a:p>
            <a:pPr lvl="1">
              <a:tabLst>
                <a:tab pos="447675" algn="l"/>
              </a:tabLst>
            </a:pPr>
            <a:r>
              <a:rPr lang="en-US" dirty="0" smtClean="0"/>
              <a:t>Repeating </a:t>
            </a:r>
            <a:r>
              <a:rPr lang="en-US" dirty="0"/>
              <a:t>a term in </a:t>
            </a:r>
            <a:r>
              <a:rPr lang="en-US" dirty="0" smtClean="0"/>
              <a:t>an expression </a:t>
            </a:r>
            <a:r>
              <a:rPr lang="en-US" dirty="0"/>
              <a:t>does not alter the value of the expression, because one of the axioms of Boolean algebra is X + X = X.</a:t>
            </a:r>
          </a:p>
          <a:p>
            <a:endParaRPr lang="en-US" dirty="0"/>
          </a:p>
        </p:txBody>
      </p:sp>
      <p:cxnSp>
        <p:nvCxnSpPr>
          <p:cNvPr id="17" name="Straight Connector 16"/>
          <p:cNvCxnSpPr/>
          <p:nvPr/>
        </p:nvCxnSpPr>
        <p:spPr>
          <a:xfrm>
            <a:off x="4860032" y="753345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020455" y="724542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29179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12</a:t>
            </a:fld>
            <a:endParaRPr lang="en-US"/>
          </a:p>
        </p:txBody>
      </p:sp>
      <p:cxnSp>
        <p:nvCxnSpPr>
          <p:cNvPr id="8" name="Straight Connector 7"/>
          <p:cNvCxnSpPr/>
          <p:nvPr/>
        </p:nvCxnSpPr>
        <p:spPr>
          <a:xfrm>
            <a:off x="5813837" y="724542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51520" y="476672"/>
            <a:ext cx="8352928" cy="369332"/>
          </a:xfrm>
          <a:prstGeom prst="rect">
            <a:avLst/>
          </a:prstGeom>
        </p:spPr>
        <p:txBody>
          <a:bodyPr wrap="square">
            <a:spAutoFit/>
          </a:bodyPr>
          <a:lstStyle/>
          <a:p>
            <a:r>
              <a:rPr lang="en-US" dirty="0"/>
              <a:t> </a:t>
            </a:r>
          </a:p>
        </p:txBody>
      </p:sp>
      <p:sp>
        <p:nvSpPr>
          <p:cNvPr id="2" name="Rectangle 1"/>
          <p:cNvSpPr/>
          <p:nvPr/>
        </p:nvSpPr>
        <p:spPr>
          <a:xfrm>
            <a:off x="251520" y="846004"/>
            <a:ext cx="8208912" cy="3416320"/>
          </a:xfrm>
          <a:prstGeom prst="rect">
            <a:avLst/>
          </a:prstGeom>
        </p:spPr>
        <p:txBody>
          <a:bodyPr wrap="square">
            <a:spAutoFit/>
          </a:bodyPr>
          <a:lstStyle/>
          <a:p>
            <a:pPr marL="447675" indent="-447675">
              <a:buAutoNum type="arabicPeriod" startAt="3"/>
            </a:pPr>
            <a:r>
              <a:rPr lang="en-US" dirty="0" smtClean="0"/>
              <a:t>The K-map </a:t>
            </a:r>
            <a:r>
              <a:rPr lang="en-US" dirty="0"/>
              <a:t>is not a square or a rectangle as it appears in these diagrams. A </a:t>
            </a:r>
            <a:r>
              <a:rPr lang="en-US" dirty="0" smtClean="0"/>
              <a:t>K-map </a:t>
            </a:r>
            <a:r>
              <a:rPr lang="en-US" dirty="0"/>
              <a:t>is a torus or doughnut shape</a:t>
            </a:r>
            <a:r>
              <a:rPr lang="en-US" dirty="0" smtClean="0"/>
              <a:t>.</a:t>
            </a:r>
          </a:p>
          <a:p>
            <a:pPr marL="447675" indent="-447675">
              <a:buAutoNum type="arabicPeriod" startAt="3"/>
            </a:pPr>
            <a:endParaRPr lang="en-GB" dirty="0" smtClean="0"/>
          </a:p>
          <a:p>
            <a:pPr lvl="1"/>
            <a:r>
              <a:rPr lang="en-US" dirty="0"/>
              <a:t>That is, the top edge is adjacent to the bottom edge and, the left-hand edge is adjacent to the right-hand edge. </a:t>
            </a:r>
          </a:p>
          <a:p>
            <a:pPr marL="447675" indent="-447675">
              <a:buAutoNum type="arabicPeriod" startAt="3"/>
            </a:pPr>
            <a:endParaRPr lang="en-GB" dirty="0"/>
          </a:p>
          <a:p>
            <a:pPr lvl="1"/>
            <a:r>
              <a:rPr lang="en-US" dirty="0"/>
              <a:t>Whenever a group of terms extends across the edge of a K-map, we have shaded it to emphasize the wrap-around nature of the map.</a:t>
            </a:r>
          </a:p>
          <a:p>
            <a:pPr marL="447675" indent="-447675">
              <a:buAutoNum type="arabicPeriod" startAt="3"/>
            </a:pPr>
            <a:endParaRPr lang="en-GB" dirty="0"/>
          </a:p>
          <a:p>
            <a:pPr marL="447675" indent="-447675">
              <a:buAutoNum type="arabicPeriod" startAt="3"/>
            </a:pPr>
            <a:r>
              <a:rPr lang="en-US" dirty="0" smtClean="0"/>
              <a:t>In </a:t>
            </a:r>
            <a:r>
              <a:rPr lang="en-US" dirty="0"/>
              <a:t>order either to read a product term from the map, or to plot a product term on the map, it is necessary to ask the question, what </a:t>
            </a:r>
            <a:r>
              <a:rPr lang="en-US" dirty="0" err="1"/>
              <a:t>minterms</a:t>
            </a:r>
            <a:r>
              <a:rPr lang="en-US" dirty="0"/>
              <a:t> (squares) are </a:t>
            </a:r>
            <a:r>
              <a:rPr lang="en-US" dirty="0" smtClean="0"/>
              <a:t>covered. </a:t>
            </a:r>
          </a:p>
        </p:txBody>
      </p:sp>
      <p:cxnSp>
        <p:nvCxnSpPr>
          <p:cNvPr id="17" name="Straight Connector 16"/>
          <p:cNvCxnSpPr/>
          <p:nvPr/>
        </p:nvCxnSpPr>
        <p:spPr>
          <a:xfrm>
            <a:off x="4860032" y="753345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059832" y="750069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6347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13</a:t>
            </a:fld>
            <a:endParaRPr lang="en-US"/>
          </a:p>
        </p:txBody>
      </p:sp>
      <p:cxnSp>
        <p:nvCxnSpPr>
          <p:cNvPr id="8" name="Straight Connector 7"/>
          <p:cNvCxnSpPr/>
          <p:nvPr/>
        </p:nvCxnSpPr>
        <p:spPr>
          <a:xfrm>
            <a:off x="5813837" y="724542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51520" y="476672"/>
            <a:ext cx="8352928" cy="369332"/>
          </a:xfrm>
          <a:prstGeom prst="rect">
            <a:avLst/>
          </a:prstGeom>
        </p:spPr>
        <p:txBody>
          <a:bodyPr wrap="square">
            <a:spAutoFit/>
          </a:bodyPr>
          <a:lstStyle/>
          <a:p>
            <a:r>
              <a:rPr lang="en-US" dirty="0"/>
              <a:t> </a:t>
            </a:r>
          </a:p>
        </p:txBody>
      </p:sp>
      <p:cxnSp>
        <p:nvCxnSpPr>
          <p:cNvPr id="17" name="Straight Connector 16"/>
          <p:cNvCxnSpPr/>
          <p:nvPr/>
        </p:nvCxnSpPr>
        <p:spPr>
          <a:xfrm>
            <a:off x="4860032" y="753345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059832" y="750069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980728"/>
            <a:ext cx="8064896" cy="3550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251520" y="5301208"/>
            <a:ext cx="7632848" cy="338554"/>
          </a:xfrm>
          <a:prstGeom prst="rect">
            <a:avLst/>
          </a:prstGeom>
          <a:noFill/>
        </p:spPr>
        <p:txBody>
          <a:bodyPr wrap="square" rtlCol="0">
            <a:spAutoFit/>
          </a:bodyPr>
          <a:lstStyle/>
          <a:p>
            <a:r>
              <a:rPr lang="en-GB" sz="1600" dirty="0" smtClean="0">
                <a:latin typeface="Arial" pitchFamily="34" charset="0"/>
                <a:cs typeface="Arial" pitchFamily="34" charset="0"/>
              </a:rPr>
              <a:t>Figure 7 Plotting two Boolean expressions on a K-map</a:t>
            </a:r>
            <a:endParaRPr lang="en-US" sz="1600" dirty="0">
              <a:latin typeface="Arial" pitchFamily="34" charset="0"/>
              <a:cs typeface="Arial" pitchFamily="34" charset="0"/>
            </a:endParaRPr>
          </a:p>
        </p:txBody>
      </p:sp>
    </p:spTree>
    <p:extLst>
      <p:ext uri="{BB962C8B-B14F-4D97-AF65-F5344CB8AC3E}">
        <p14:creationId xmlns:p14="http://schemas.microsoft.com/office/powerpoint/2010/main" val="17771405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14</a:t>
            </a:fld>
            <a:endParaRPr lang="en-US"/>
          </a:p>
        </p:txBody>
      </p:sp>
      <p:cxnSp>
        <p:nvCxnSpPr>
          <p:cNvPr id="8" name="Straight Connector 7"/>
          <p:cNvCxnSpPr/>
          <p:nvPr/>
        </p:nvCxnSpPr>
        <p:spPr>
          <a:xfrm>
            <a:off x="5813837" y="724542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51520" y="476672"/>
            <a:ext cx="8352928" cy="369332"/>
          </a:xfrm>
          <a:prstGeom prst="rect">
            <a:avLst/>
          </a:prstGeom>
        </p:spPr>
        <p:txBody>
          <a:bodyPr wrap="square">
            <a:spAutoFit/>
          </a:bodyPr>
          <a:lstStyle/>
          <a:p>
            <a:r>
              <a:rPr lang="en-US" dirty="0"/>
              <a:t> </a:t>
            </a:r>
          </a:p>
        </p:txBody>
      </p:sp>
      <p:cxnSp>
        <p:nvCxnSpPr>
          <p:cNvPr id="17" name="Straight Connector 16"/>
          <p:cNvCxnSpPr/>
          <p:nvPr/>
        </p:nvCxnSpPr>
        <p:spPr>
          <a:xfrm>
            <a:off x="4860032" y="753345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059832" y="750069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51520" y="5301208"/>
            <a:ext cx="7632848" cy="338554"/>
          </a:xfrm>
          <a:prstGeom prst="rect">
            <a:avLst/>
          </a:prstGeom>
          <a:noFill/>
        </p:spPr>
        <p:txBody>
          <a:bodyPr wrap="square" rtlCol="0">
            <a:spAutoFit/>
          </a:bodyPr>
          <a:lstStyle/>
          <a:p>
            <a:r>
              <a:rPr lang="en-GB" sz="1600" dirty="0" smtClean="0">
                <a:latin typeface="Arial" pitchFamily="34" charset="0"/>
                <a:cs typeface="Arial" pitchFamily="34" charset="0"/>
              </a:rPr>
              <a:t>Figure 8 Plotting two Boolean expressions on a K-map</a:t>
            </a:r>
            <a:endParaRPr lang="en-US" sz="1600" dirty="0">
              <a:latin typeface="Arial" pitchFamily="34" charset="0"/>
              <a:cs typeface="Arial"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233489"/>
            <a:ext cx="8177423" cy="3707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2496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15</a:t>
            </a:fld>
            <a:endParaRPr lang="en-US"/>
          </a:p>
        </p:txBody>
      </p:sp>
      <p:cxnSp>
        <p:nvCxnSpPr>
          <p:cNvPr id="8" name="Straight Connector 7"/>
          <p:cNvCxnSpPr/>
          <p:nvPr/>
        </p:nvCxnSpPr>
        <p:spPr>
          <a:xfrm>
            <a:off x="5813837" y="724542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51520" y="476672"/>
            <a:ext cx="8352928" cy="369332"/>
          </a:xfrm>
          <a:prstGeom prst="rect">
            <a:avLst/>
          </a:prstGeom>
        </p:spPr>
        <p:txBody>
          <a:bodyPr wrap="square">
            <a:spAutoFit/>
          </a:bodyPr>
          <a:lstStyle/>
          <a:p>
            <a:r>
              <a:rPr lang="en-US" dirty="0"/>
              <a:t> </a:t>
            </a:r>
          </a:p>
        </p:txBody>
      </p:sp>
      <p:cxnSp>
        <p:nvCxnSpPr>
          <p:cNvPr id="17" name="Straight Connector 16"/>
          <p:cNvCxnSpPr/>
          <p:nvPr/>
        </p:nvCxnSpPr>
        <p:spPr>
          <a:xfrm>
            <a:off x="4860032" y="753345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059832" y="750069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53539" y="5826750"/>
            <a:ext cx="7632848" cy="338554"/>
          </a:xfrm>
          <a:prstGeom prst="rect">
            <a:avLst/>
          </a:prstGeom>
          <a:noFill/>
        </p:spPr>
        <p:txBody>
          <a:bodyPr wrap="square" rtlCol="0">
            <a:spAutoFit/>
          </a:bodyPr>
          <a:lstStyle/>
          <a:p>
            <a:r>
              <a:rPr lang="en-GB" sz="1600" dirty="0" smtClean="0">
                <a:latin typeface="Arial" pitchFamily="34" charset="0"/>
                <a:cs typeface="Arial" pitchFamily="34" charset="0"/>
              </a:rPr>
              <a:t>Figure 9 Plotting two Boolean expressions on a K-map</a:t>
            </a:r>
            <a:endParaRPr lang="en-US" sz="1600" dirty="0">
              <a:latin typeface="Arial" pitchFamily="34" charset="0"/>
              <a:cs typeface="Arial" pitchFamily="34" charset="0"/>
            </a:endParaRPr>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711" y="1448780"/>
            <a:ext cx="8220546" cy="3815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24559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16</a:t>
            </a:fld>
            <a:endParaRPr lang="en-US"/>
          </a:p>
        </p:txBody>
      </p:sp>
      <p:cxnSp>
        <p:nvCxnSpPr>
          <p:cNvPr id="8" name="Straight Connector 7"/>
          <p:cNvCxnSpPr/>
          <p:nvPr/>
        </p:nvCxnSpPr>
        <p:spPr>
          <a:xfrm>
            <a:off x="5813837" y="724542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51520" y="476672"/>
            <a:ext cx="8352928" cy="369332"/>
          </a:xfrm>
          <a:prstGeom prst="rect">
            <a:avLst/>
          </a:prstGeom>
        </p:spPr>
        <p:txBody>
          <a:bodyPr wrap="square">
            <a:spAutoFit/>
          </a:bodyPr>
          <a:lstStyle/>
          <a:p>
            <a:r>
              <a:rPr lang="en-US" dirty="0"/>
              <a:t> </a:t>
            </a:r>
          </a:p>
        </p:txBody>
      </p:sp>
      <p:cxnSp>
        <p:nvCxnSpPr>
          <p:cNvPr id="17" name="Straight Connector 16"/>
          <p:cNvCxnSpPr/>
          <p:nvPr/>
        </p:nvCxnSpPr>
        <p:spPr>
          <a:xfrm>
            <a:off x="4860032" y="753345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059832" y="750069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3528" y="5229200"/>
            <a:ext cx="6552728" cy="338554"/>
          </a:xfrm>
          <a:prstGeom prst="rect">
            <a:avLst/>
          </a:prstGeom>
          <a:noFill/>
        </p:spPr>
        <p:txBody>
          <a:bodyPr wrap="square" rtlCol="0">
            <a:spAutoFit/>
          </a:bodyPr>
          <a:lstStyle/>
          <a:p>
            <a:r>
              <a:rPr lang="en-GB" sz="1600" dirty="0" smtClean="0">
                <a:latin typeface="Arial" pitchFamily="34" charset="0"/>
                <a:cs typeface="Arial" pitchFamily="34" charset="0"/>
              </a:rPr>
              <a:t>Figure </a:t>
            </a:r>
            <a:r>
              <a:rPr lang="en-GB" sz="1600" dirty="0" smtClean="0">
                <a:latin typeface="Arial" pitchFamily="34" charset="0"/>
                <a:cs typeface="Arial" pitchFamily="34" charset="0"/>
              </a:rPr>
              <a:t>10 Plotting </a:t>
            </a:r>
            <a:r>
              <a:rPr lang="en-GB" sz="1600" dirty="0" smtClean="0">
                <a:latin typeface="Arial" pitchFamily="34" charset="0"/>
                <a:cs typeface="Arial" pitchFamily="34" charset="0"/>
              </a:rPr>
              <a:t>two Boolean expressions on a K-map</a:t>
            </a:r>
            <a:endParaRPr lang="en-US" sz="1600" dirty="0">
              <a:latin typeface="Arial" pitchFamily="34" charset="0"/>
              <a:cs typeface="Arial"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004" y="714445"/>
            <a:ext cx="8037959" cy="3812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6241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17</a:t>
            </a:fld>
            <a:endParaRPr lang="en-US"/>
          </a:p>
        </p:txBody>
      </p:sp>
      <p:cxnSp>
        <p:nvCxnSpPr>
          <p:cNvPr id="8" name="Straight Connector 7"/>
          <p:cNvCxnSpPr/>
          <p:nvPr/>
        </p:nvCxnSpPr>
        <p:spPr>
          <a:xfrm>
            <a:off x="5813837" y="724542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51520" y="476672"/>
            <a:ext cx="8352928" cy="369332"/>
          </a:xfrm>
          <a:prstGeom prst="rect">
            <a:avLst/>
          </a:prstGeom>
        </p:spPr>
        <p:txBody>
          <a:bodyPr wrap="square">
            <a:spAutoFit/>
          </a:bodyPr>
          <a:lstStyle/>
          <a:p>
            <a:r>
              <a:rPr lang="en-US" dirty="0"/>
              <a:t> </a:t>
            </a:r>
          </a:p>
        </p:txBody>
      </p:sp>
      <p:cxnSp>
        <p:nvCxnSpPr>
          <p:cNvPr id="17" name="Straight Connector 16"/>
          <p:cNvCxnSpPr/>
          <p:nvPr/>
        </p:nvCxnSpPr>
        <p:spPr>
          <a:xfrm>
            <a:off x="4860032" y="753345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059832" y="750069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8759" y="5301208"/>
            <a:ext cx="7632848" cy="338554"/>
          </a:xfrm>
          <a:prstGeom prst="rect">
            <a:avLst/>
          </a:prstGeom>
          <a:noFill/>
        </p:spPr>
        <p:txBody>
          <a:bodyPr wrap="square" rtlCol="0">
            <a:spAutoFit/>
          </a:bodyPr>
          <a:lstStyle/>
          <a:p>
            <a:r>
              <a:rPr lang="en-GB" sz="1600" dirty="0" smtClean="0">
                <a:latin typeface="Arial" pitchFamily="34" charset="0"/>
                <a:cs typeface="Arial" pitchFamily="34" charset="0"/>
              </a:rPr>
              <a:t>Figure 11 Plotting two Boolean expressions on a K-map</a:t>
            </a:r>
            <a:endParaRPr lang="en-US" sz="1600" dirty="0">
              <a:latin typeface="Arial" pitchFamily="34" charset="0"/>
              <a:cs typeface="Arial"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717" y="856258"/>
            <a:ext cx="8086040" cy="3631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1460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18</a:t>
            </a:fld>
            <a:endParaRPr lang="en-US"/>
          </a:p>
        </p:txBody>
      </p:sp>
      <p:sp>
        <p:nvSpPr>
          <p:cNvPr id="19" name="Rectangle 18"/>
          <p:cNvSpPr/>
          <p:nvPr/>
        </p:nvSpPr>
        <p:spPr>
          <a:xfrm>
            <a:off x="251520" y="476672"/>
            <a:ext cx="8352928" cy="369332"/>
          </a:xfrm>
          <a:prstGeom prst="rect">
            <a:avLst/>
          </a:prstGeom>
        </p:spPr>
        <p:txBody>
          <a:bodyPr wrap="square">
            <a:spAutoFit/>
          </a:bodyPr>
          <a:lstStyle/>
          <a:p>
            <a:r>
              <a:rPr lang="en-US" dirty="0"/>
              <a:t> </a:t>
            </a:r>
          </a:p>
        </p:txBody>
      </p:sp>
      <p:sp>
        <p:nvSpPr>
          <p:cNvPr id="9" name="TextBox 8"/>
          <p:cNvSpPr txBox="1"/>
          <p:nvPr/>
        </p:nvSpPr>
        <p:spPr>
          <a:xfrm>
            <a:off x="251520" y="5517232"/>
            <a:ext cx="7632848" cy="338554"/>
          </a:xfrm>
          <a:prstGeom prst="rect">
            <a:avLst/>
          </a:prstGeom>
          <a:noFill/>
        </p:spPr>
        <p:txBody>
          <a:bodyPr wrap="square" rtlCol="0">
            <a:spAutoFit/>
          </a:bodyPr>
          <a:lstStyle/>
          <a:p>
            <a:r>
              <a:rPr lang="en-GB" sz="1600" dirty="0" smtClean="0">
                <a:latin typeface="Arial" pitchFamily="34" charset="0"/>
                <a:cs typeface="Arial" pitchFamily="34" charset="0"/>
              </a:rPr>
              <a:t>Figure 12 Plotting two Boolean expressions on a K-map</a:t>
            </a:r>
            <a:endParaRPr lang="en-US" sz="1600" dirty="0">
              <a:latin typeface="Arial" pitchFamily="34" charset="0"/>
              <a:cs typeface="Arial"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532" y="845475"/>
            <a:ext cx="7826841" cy="3867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49635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19</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492896"/>
            <a:ext cx="7664389"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23528" y="620688"/>
            <a:ext cx="8064896" cy="1477328"/>
          </a:xfrm>
          <a:prstGeom prst="rect">
            <a:avLst/>
          </a:prstGeom>
        </p:spPr>
        <p:txBody>
          <a:bodyPr wrap="square">
            <a:spAutoFit/>
          </a:bodyPr>
          <a:lstStyle/>
          <a:p>
            <a:r>
              <a:rPr lang="en-US" b="1" dirty="0"/>
              <a:t>Example 1</a:t>
            </a:r>
            <a:r>
              <a:rPr lang="en-US" dirty="0"/>
              <a:t> Figure </a:t>
            </a:r>
            <a:r>
              <a:rPr lang="en-US" dirty="0" smtClean="0"/>
              <a:t>13 </a:t>
            </a:r>
            <a:r>
              <a:rPr lang="en-US" dirty="0"/>
              <a:t>gives a </a:t>
            </a:r>
            <a:r>
              <a:rPr lang="en-US" dirty="0" smtClean="0"/>
              <a:t>K-map </a:t>
            </a:r>
            <a:r>
              <a:rPr lang="en-US" dirty="0"/>
              <a:t>for the expression </a:t>
            </a:r>
            <a:endParaRPr lang="en-US" dirty="0" smtClean="0"/>
          </a:p>
          <a:p>
            <a:endParaRPr lang="en-US" dirty="0"/>
          </a:p>
          <a:p>
            <a:r>
              <a:rPr lang="en-US" dirty="0" smtClean="0"/>
              <a:t>F </a:t>
            </a:r>
            <a:r>
              <a:rPr lang="en-US" dirty="0"/>
              <a:t>= A</a:t>
            </a:r>
            <a:r>
              <a:rPr lang="en-US" dirty="0">
                <a:sym typeface="Symbol"/>
              </a:rPr>
              <a:t></a:t>
            </a:r>
            <a:r>
              <a:rPr lang="en-US" dirty="0"/>
              <a:t>B + A</a:t>
            </a:r>
            <a:r>
              <a:rPr lang="en-US" dirty="0">
                <a:sym typeface="Symbol"/>
              </a:rPr>
              <a:t></a:t>
            </a:r>
            <a:r>
              <a:rPr lang="en-US" dirty="0"/>
              <a:t>B</a:t>
            </a:r>
            <a:r>
              <a:rPr lang="en-US" dirty="0">
                <a:sym typeface="Symbol"/>
              </a:rPr>
              <a:t></a:t>
            </a:r>
            <a:r>
              <a:rPr lang="en-US" dirty="0"/>
              <a:t>C</a:t>
            </a:r>
            <a:r>
              <a:rPr lang="en-US" dirty="0">
                <a:sym typeface="Symbol"/>
              </a:rPr>
              <a:t></a:t>
            </a:r>
            <a:r>
              <a:rPr lang="en-US" dirty="0"/>
              <a:t>D + A</a:t>
            </a:r>
            <a:r>
              <a:rPr lang="en-US" dirty="0">
                <a:sym typeface="Symbol"/>
              </a:rPr>
              <a:t></a:t>
            </a:r>
            <a:r>
              <a:rPr lang="en-US" dirty="0"/>
              <a:t>B</a:t>
            </a:r>
            <a:r>
              <a:rPr lang="en-US" dirty="0">
                <a:sym typeface="Symbol"/>
              </a:rPr>
              <a:t></a:t>
            </a:r>
            <a:r>
              <a:rPr lang="en-US" dirty="0"/>
              <a:t>C</a:t>
            </a:r>
            <a:r>
              <a:rPr lang="en-US" dirty="0">
                <a:sym typeface="Symbol"/>
              </a:rPr>
              <a:t></a:t>
            </a:r>
            <a:r>
              <a:rPr lang="en-US" dirty="0"/>
              <a:t>D + A</a:t>
            </a:r>
            <a:r>
              <a:rPr lang="en-US" dirty="0">
                <a:sym typeface="Symbol"/>
              </a:rPr>
              <a:t></a:t>
            </a:r>
            <a:r>
              <a:rPr lang="en-US" dirty="0"/>
              <a:t>B</a:t>
            </a:r>
            <a:r>
              <a:rPr lang="en-US" dirty="0">
                <a:sym typeface="Symbol"/>
              </a:rPr>
              <a:t></a:t>
            </a:r>
            <a:r>
              <a:rPr lang="en-US" dirty="0"/>
              <a:t>C</a:t>
            </a:r>
            <a:r>
              <a:rPr lang="en-US" dirty="0">
                <a:sym typeface="Symbol"/>
              </a:rPr>
              <a:t></a:t>
            </a:r>
            <a:r>
              <a:rPr lang="en-US" dirty="0"/>
              <a:t>D. </a:t>
            </a:r>
            <a:endParaRPr lang="en-US" dirty="0" smtClean="0"/>
          </a:p>
          <a:p>
            <a:endParaRPr lang="en-US" dirty="0"/>
          </a:p>
          <a:p>
            <a:r>
              <a:rPr lang="en-US" dirty="0" smtClean="0"/>
              <a:t>The </a:t>
            </a:r>
            <a:r>
              <a:rPr lang="en-US" dirty="0"/>
              <a:t>simplified function is F = A</a:t>
            </a:r>
            <a:r>
              <a:rPr lang="en-US" dirty="0">
                <a:sym typeface="Symbol"/>
              </a:rPr>
              <a:t></a:t>
            </a:r>
            <a:r>
              <a:rPr lang="en-US" dirty="0"/>
              <a:t>B + B</a:t>
            </a:r>
            <a:r>
              <a:rPr lang="en-US" dirty="0">
                <a:sym typeface="Symbol"/>
              </a:rPr>
              <a:t></a:t>
            </a:r>
            <a:r>
              <a:rPr lang="en-US" dirty="0"/>
              <a:t>D + A</a:t>
            </a:r>
            <a:r>
              <a:rPr lang="en-US" dirty="0">
                <a:sym typeface="Symbol"/>
              </a:rPr>
              <a:t></a:t>
            </a:r>
            <a:r>
              <a:rPr lang="en-US" dirty="0"/>
              <a:t>C</a:t>
            </a:r>
            <a:r>
              <a:rPr lang="en-US" dirty="0">
                <a:sym typeface="Symbol"/>
              </a:rPr>
              <a:t></a:t>
            </a:r>
            <a:r>
              <a:rPr lang="en-US" dirty="0"/>
              <a:t>D</a:t>
            </a:r>
            <a:r>
              <a:rPr lang="en-US" dirty="0" smtClean="0"/>
              <a:t>.</a:t>
            </a:r>
            <a:endParaRPr lang="en-US" dirty="0"/>
          </a:p>
        </p:txBody>
      </p:sp>
      <p:cxnSp>
        <p:nvCxnSpPr>
          <p:cNvPr id="12" name="Straight Connector 11"/>
          <p:cNvCxnSpPr/>
          <p:nvPr/>
        </p:nvCxnSpPr>
        <p:spPr>
          <a:xfrm>
            <a:off x="2627784" y="119675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979712" y="119675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475656" y="119675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923928" y="119675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211843" y="119675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427984" y="119675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148064" y="177281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64088" y="177281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058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2</a:t>
            </a:fld>
            <a:endParaRPr lang="en-US"/>
          </a:p>
        </p:txBody>
      </p:sp>
      <p:sp>
        <p:nvSpPr>
          <p:cNvPr id="5" name="Rectangle 4"/>
          <p:cNvSpPr/>
          <p:nvPr/>
        </p:nvSpPr>
        <p:spPr>
          <a:xfrm>
            <a:off x="251520" y="260648"/>
            <a:ext cx="8136904" cy="6186309"/>
          </a:xfrm>
          <a:prstGeom prst="rect">
            <a:avLst/>
          </a:prstGeom>
        </p:spPr>
        <p:txBody>
          <a:bodyPr wrap="square">
            <a:spAutoFit/>
          </a:bodyPr>
          <a:lstStyle/>
          <a:p>
            <a:r>
              <a:rPr lang="en-US" b="1" dirty="0" err="1"/>
              <a:t>Karnaugh</a:t>
            </a:r>
            <a:r>
              <a:rPr lang="en-US" b="1" dirty="0"/>
              <a:t> Maps</a:t>
            </a:r>
            <a:endParaRPr lang="en-US" dirty="0"/>
          </a:p>
          <a:p>
            <a:r>
              <a:rPr lang="en-US" dirty="0"/>
              <a:t> </a:t>
            </a:r>
          </a:p>
          <a:p>
            <a:r>
              <a:rPr lang="en-US" dirty="0"/>
              <a:t>The </a:t>
            </a:r>
            <a:r>
              <a:rPr lang="en-US" i="1" dirty="0" err="1"/>
              <a:t>Karnaugh</a:t>
            </a:r>
            <a:r>
              <a:rPr lang="en-US" i="1" dirty="0"/>
              <a:t> map</a:t>
            </a:r>
            <a:r>
              <a:rPr lang="en-US" dirty="0"/>
              <a:t>, or </a:t>
            </a:r>
            <a:r>
              <a:rPr lang="en-US" i="1" dirty="0" smtClean="0"/>
              <a:t>K-map</a:t>
            </a:r>
            <a:r>
              <a:rPr lang="en-US" dirty="0"/>
              <a:t>, is a graphical technique for the representation and simplification of a Boolean expression. </a:t>
            </a:r>
            <a:endParaRPr lang="en-US" dirty="0" smtClean="0"/>
          </a:p>
          <a:p>
            <a:endParaRPr lang="en-US" dirty="0"/>
          </a:p>
          <a:p>
            <a:r>
              <a:rPr lang="en-US" dirty="0" smtClean="0"/>
              <a:t>The K-map </a:t>
            </a:r>
            <a:r>
              <a:rPr lang="en-US" dirty="0"/>
              <a:t>is </a:t>
            </a:r>
            <a:r>
              <a:rPr lang="en-US" dirty="0" smtClean="0"/>
              <a:t>a </a:t>
            </a:r>
            <a:r>
              <a:rPr lang="en-US" dirty="0"/>
              <a:t>two-dimensional form of the truth table, drawn in such a way that the simplification of a Boolean expression can </a:t>
            </a:r>
            <a:r>
              <a:rPr lang="en-US" dirty="0" smtClean="0"/>
              <a:t>be </a:t>
            </a:r>
            <a:r>
              <a:rPr lang="en-US" dirty="0"/>
              <a:t>seen from the location of 1s on the map. A system with </a:t>
            </a:r>
            <a:r>
              <a:rPr lang="en-US" i="1" dirty="0"/>
              <a:t>n</a:t>
            </a:r>
            <a:r>
              <a:rPr lang="en-US" dirty="0"/>
              <a:t> variables has 2</a:t>
            </a:r>
            <a:r>
              <a:rPr lang="en-US" baseline="30000" dirty="0"/>
              <a:t>n</a:t>
            </a:r>
            <a:r>
              <a:rPr lang="en-US" dirty="0"/>
              <a:t> lines in its truth table and 2</a:t>
            </a:r>
            <a:r>
              <a:rPr lang="en-US" baseline="30000" dirty="0"/>
              <a:t>n</a:t>
            </a:r>
            <a:r>
              <a:rPr lang="en-US" dirty="0"/>
              <a:t> squares on its </a:t>
            </a:r>
            <a:r>
              <a:rPr lang="en-US" dirty="0" smtClean="0"/>
              <a:t>K-map</a:t>
            </a:r>
            <a:r>
              <a:rPr lang="en-US" dirty="0"/>
              <a:t>. Each square on the </a:t>
            </a:r>
            <a:r>
              <a:rPr lang="en-US" dirty="0" smtClean="0"/>
              <a:t>K-map </a:t>
            </a:r>
            <a:r>
              <a:rPr lang="en-US" dirty="0"/>
              <a:t>is associated with a line (i.e., </a:t>
            </a:r>
            <a:r>
              <a:rPr lang="en-US" dirty="0" err="1"/>
              <a:t>minterm</a:t>
            </a:r>
            <a:r>
              <a:rPr lang="en-US" dirty="0"/>
              <a:t>) in the truth table. Figure 1 </a:t>
            </a:r>
            <a:r>
              <a:rPr lang="en-US" dirty="0" smtClean="0"/>
              <a:t>shows a K-map </a:t>
            </a:r>
            <a:r>
              <a:rPr lang="en-US" dirty="0"/>
              <a:t>for </a:t>
            </a:r>
            <a:r>
              <a:rPr lang="en-US" dirty="0" smtClean="0"/>
              <a:t>three variables.</a:t>
            </a:r>
          </a:p>
          <a:p>
            <a:endParaRPr lang="en-US" dirty="0" smtClean="0"/>
          </a:p>
          <a:p>
            <a:endParaRPr lang="en-GB" dirty="0"/>
          </a:p>
          <a:p>
            <a:endParaRPr lang="en-GB" dirty="0" smtClean="0"/>
          </a:p>
          <a:p>
            <a:endParaRPr lang="en-GB" dirty="0"/>
          </a:p>
          <a:p>
            <a:endParaRPr lang="en-GB" dirty="0" smtClean="0"/>
          </a:p>
          <a:p>
            <a:endParaRPr lang="en-US" dirty="0"/>
          </a:p>
          <a:p>
            <a:r>
              <a:rPr lang="en-US" dirty="0"/>
              <a:t> </a:t>
            </a:r>
          </a:p>
          <a:p>
            <a:r>
              <a:rPr lang="en-US" dirty="0" smtClean="0"/>
              <a:t>The </a:t>
            </a:r>
            <a:r>
              <a:rPr lang="en-US" dirty="0"/>
              <a:t>key to the </a:t>
            </a:r>
            <a:r>
              <a:rPr lang="en-US" dirty="0" err="1"/>
              <a:t>Karnaugh</a:t>
            </a:r>
            <a:r>
              <a:rPr lang="en-US" dirty="0"/>
              <a:t> map is the </a:t>
            </a:r>
            <a:r>
              <a:rPr lang="en-US" i="1" dirty="0"/>
              <a:t>layout</a:t>
            </a:r>
            <a:r>
              <a:rPr lang="en-US" dirty="0"/>
              <a:t> of the squares. Horizontally and vertically adjacent squares differ by only one variable. For example, in Figure </a:t>
            </a:r>
            <a:r>
              <a:rPr lang="en-US" dirty="0" smtClean="0"/>
              <a:t>1 </a:t>
            </a:r>
            <a:r>
              <a:rPr lang="en-US" dirty="0"/>
              <a:t>the leftmost two terms on the top line are A</a:t>
            </a:r>
            <a:r>
              <a:rPr lang="en-US" dirty="0">
                <a:sym typeface="Symbol"/>
              </a:rPr>
              <a:t></a:t>
            </a:r>
            <a:r>
              <a:rPr lang="en-US" dirty="0"/>
              <a:t>B</a:t>
            </a:r>
            <a:r>
              <a:rPr lang="en-US" dirty="0">
                <a:sym typeface="Symbol"/>
              </a:rPr>
              <a:t></a:t>
            </a:r>
            <a:r>
              <a:rPr lang="en-US" dirty="0"/>
              <a:t>C and A</a:t>
            </a:r>
            <a:r>
              <a:rPr lang="en-US" dirty="0">
                <a:sym typeface="Symbol"/>
              </a:rPr>
              <a:t></a:t>
            </a:r>
            <a:r>
              <a:rPr lang="en-US" dirty="0"/>
              <a:t>B</a:t>
            </a:r>
            <a:r>
              <a:rPr lang="en-US" dirty="0">
                <a:sym typeface="Symbol"/>
              </a:rPr>
              <a:t></a:t>
            </a:r>
            <a:r>
              <a:rPr lang="en-US" dirty="0"/>
              <a:t>C. The only difference between these terms is </a:t>
            </a:r>
            <a:r>
              <a:rPr lang="en-US" dirty="0" smtClean="0"/>
              <a:t>B </a:t>
            </a:r>
            <a:r>
              <a:rPr lang="en-US" dirty="0"/>
              <a:t>and B.</a:t>
            </a:r>
          </a:p>
        </p:txBody>
      </p:sp>
      <p:cxnSp>
        <p:nvCxnSpPr>
          <p:cNvPr id="3" name="Straight Connector 2"/>
          <p:cNvCxnSpPr/>
          <p:nvPr/>
        </p:nvCxnSpPr>
        <p:spPr>
          <a:xfrm>
            <a:off x="5730734" y="5808379"/>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3501008"/>
            <a:ext cx="2474366" cy="1565453"/>
          </a:xfrm>
          <a:prstGeom prst="rect">
            <a:avLst/>
          </a:prstGeom>
        </p:spPr>
      </p:pic>
      <p:sp>
        <p:nvSpPr>
          <p:cNvPr id="9" name="TextBox 8"/>
          <p:cNvSpPr txBox="1"/>
          <p:nvPr/>
        </p:nvSpPr>
        <p:spPr>
          <a:xfrm>
            <a:off x="2987824" y="4005064"/>
            <a:ext cx="3895560" cy="338554"/>
          </a:xfrm>
          <a:prstGeom prst="rect">
            <a:avLst/>
          </a:prstGeom>
          <a:noFill/>
        </p:spPr>
        <p:txBody>
          <a:bodyPr wrap="square" rtlCol="0">
            <a:spAutoFit/>
          </a:bodyPr>
          <a:lstStyle/>
          <a:p>
            <a:r>
              <a:rPr lang="en-GB" sz="1600" dirty="0" smtClean="0">
                <a:latin typeface="Arial" pitchFamily="34" charset="0"/>
                <a:cs typeface="Arial" pitchFamily="34" charset="0"/>
              </a:rPr>
              <a:t>Figure 1 K-map for three variables</a:t>
            </a:r>
            <a:endParaRPr lang="en-US" sz="1600" dirty="0">
              <a:latin typeface="Arial" pitchFamily="34" charset="0"/>
              <a:cs typeface="Arial" pitchFamily="34" charset="0"/>
            </a:endParaRPr>
          </a:p>
        </p:txBody>
      </p:sp>
      <p:cxnSp>
        <p:nvCxnSpPr>
          <p:cNvPr id="10" name="Straight Connector 9"/>
          <p:cNvCxnSpPr/>
          <p:nvPr/>
        </p:nvCxnSpPr>
        <p:spPr>
          <a:xfrm>
            <a:off x="5946793" y="5808379"/>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156176" y="5799540"/>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303661" y="580326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83384" y="5799540"/>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476540" y="608135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0818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20</a:t>
            </a:fld>
            <a:endParaRPr lang="en-US"/>
          </a:p>
        </p:txBody>
      </p:sp>
      <p:sp>
        <p:nvSpPr>
          <p:cNvPr id="2" name="Rectangle 1"/>
          <p:cNvSpPr/>
          <p:nvPr/>
        </p:nvSpPr>
        <p:spPr>
          <a:xfrm>
            <a:off x="323528" y="620688"/>
            <a:ext cx="8064896" cy="2031325"/>
          </a:xfrm>
          <a:prstGeom prst="rect">
            <a:avLst/>
          </a:prstGeom>
        </p:spPr>
        <p:txBody>
          <a:bodyPr wrap="square">
            <a:spAutoFit/>
          </a:bodyPr>
          <a:lstStyle/>
          <a:p>
            <a:r>
              <a:rPr lang="en-US" b="1" dirty="0"/>
              <a:t>Example </a:t>
            </a:r>
            <a:r>
              <a:rPr lang="en-US" b="1" dirty="0" smtClean="0"/>
              <a:t>2</a:t>
            </a:r>
            <a:r>
              <a:rPr lang="en-US" dirty="0" smtClean="0"/>
              <a:t> </a:t>
            </a:r>
            <a:r>
              <a:rPr lang="en-US" dirty="0"/>
              <a:t>Figure </a:t>
            </a:r>
            <a:r>
              <a:rPr lang="en-US" dirty="0" smtClean="0"/>
              <a:t>14 </a:t>
            </a:r>
            <a:r>
              <a:rPr lang="en-US" dirty="0"/>
              <a:t>gives a </a:t>
            </a:r>
            <a:r>
              <a:rPr lang="en-US" dirty="0" smtClean="0"/>
              <a:t>K-map </a:t>
            </a:r>
            <a:r>
              <a:rPr lang="en-US" dirty="0"/>
              <a:t>for the expression </a:t>
            </a:r>
            <a:endParaRPr lang="en-US" dirty="0" smtClean="0"/>
          </a:p>
          <a:p>
            <a:endParaRPr lang="en-US" dirty="0"/>
          </a:p>
          <a:p>
            <a:r>
              <a:rPr lang="en-US" dirty="0"/>
              <a:t>F = A</a:t>
            </a:r>
            <a:r>
              <a:rPr lang="en-US" dirty="0">
                <a:sym typeface="Symbol"/>
              </a:rPr>
              <a:t></a:t>
            </a:r>
            <a:r>
              <a:rPr lang="en-US" dirty="0"/>
              <a:t>C</a:t>
            </a:r>
            <a:r>
              <a:rPr lang="en-US" dirty="0">
                <a:sym typeface="Symbol"/>
              </a:rPr>
              <a:t></a:t>
            </a:r>
            <a:r>
              <a:rPr lang="en-US" dirty="0"/>
              <a:t>D + A</a:t>
            </a:r>
            <a:r>
              <a:rPr lang="en-US" dirty="0" smtClean="0">
                <a:sym typeface="Symbol"/>
              </a:rPr>
              <a:t></a:t>
            </a:r>
            <a:r>
              <a:rPr lang="en-US" dirty="0" smtClean="0"/>
              <a:t>C</a:t>
            </a:r>
            <a:r>
              <a:rPr lang="en-US" dirty="0" smtClean="0">
                <a:sym typeface="Symbol"/>
              </a:rPr>
              <a:t></a:t>
            </a:r>
            <a:r>
              <a:rPr lang="en-US" dirty="0" smtClean="0"/>
              <a:t>D </a:t>
            </a:r>
            <a:r>
              <a:rPr lang="en-US" dirty="0"/>
              <a:t>+ A</a:t>
            </a:r>
            <a:r>
              <a:rPr lang="en-US" dirty="0" smtClean="0">
                <a:sym typeface="Symbol"/>
              </a:rPr>
              <a:t></a:t>
            </a:r>
            <a:r>
              <a:rPr lang="en-US" dirty="0" smtClean="0"/>
              <a:t>B</a:t>
            </a:r>
            <a:r>
              <a:rPr lang="en-US" dirty="0" smtClean="0">
                <a:sym typeface="Symbol"/>
              </a:rPr>
              <a:t></a:t>
            </a:r>
            <a:r>
              <a:rPr lang="en-US" dirty="0" smtClean="0"/>
              <a:t>C </a:t>
            </a:r>
            <a:r>
              <a:rPr lang="en-US" dirty="0"/>
              <a:t>+ A</a:t>
            </a:r>
            <a:r>
              <a:rPr lang="en-US" dirty="0">
                <a:sym typeface="Symbol"/>
              </a:rPr>
              <a:t></a:t>
            </a:r>
            <a:r>
              <a:rPr lang="en-US" dirty="0"/>
              <a:t>B</a:t>
            </a:r>
            <a:r>
              <a:rPr lang="en-US" dirty="0">
                <a:sym typeface="Symbol"/>
              </a:rPr>
              <a:t></a:t>
            </a:r>
            <a:r>
              <a:rPr lang="en-US" dirty="0"/>
              <a:t>D</a:t>
            </a:r>
            <a:r>
              <a:rPr lang="en-US" dirty="0" smtClean="0"/>
              <a:t>.</a:t>
            </a:r>
          </a:p>
          <a:p>
            <a:endParaRPr lang="en-GB" dirty="0"/>
          </a:p>
          <a:p>
            <a:r>
              <a:rPr lang="en-US" dirty="0" smtClean="0"/>
              <a:t>In </a:t>
            </a:r>
            <a:r>
              <a:rPr lang="en-US" dirty="0"/>
              <a:t>this case only one regrouping is possible. </a:t>
            </a:r>
            <a:r>
              <a:rPr lang="en-US" dirty="0" smtClean="0"/>
              <a:t> </a:t>
            </a:r>
          </a:p>
          <a:p>
            <a:endParaRPr lang="en-US" dirty="0"/>
          </a:p>
          <a:p>
            <a:r>
              <a:rPr lang="en-US" dirty="0" smtClean="0"/>
              <a:t>The </a:t>
            </a:r>
            <a:r>
              <a:rPr lang="en-US" dirty="0"/>
              <a:t>simplified function is F = B</a:t>
            </a:r>
            <a:r>
              <a:rPr lang="en-US" dirty="0">
                <a:sym typeface="Symbol"/>
              </a:rPr>
              <a:t></a:t>
            </a:r>
            <a:r>
              <a:rPr lang="en-US" dirty="0"/>
              <a:t>D + A</a:t>
            </a:r>
            <a:r>
              <a:rPr lang="en-US" dirty="0">
                <a:sym typeface="Symbol"/>
              </a:rPr>
              <a:t></a:t>
            </a:r>
            <a:r>
              <a:rPr lang="en-US" dirty="0"/>
              <a:t>C</a:t>
            </a:r>
            <a:r>
              <a:rPr lang="en-US" dirty="0">
                <a:sym typeface="Symbol"/>
              </a:rPr>
              <a:t></a:t>
            </a:r>
            <a:r>
              <a:rPr lang="en-US" dirty="0"/>
              <a:t>D + A</a:t>
            </a:r>
            <a:r>
              <a:rPr lang="en-US" dirty="0">
                <a:sym typeface="Symbol"/>
              </a:rPr>
              <a:t></a:t>
            </a:r>
            <a:r>
              <a:rPr lang="en-US" dirty="0"/>
              <a:t>C</a:t>
            </a:r>
            <a:r>
              <a:rPr lang="en-US" dirty="0">
                <a:sym typeface="Symbol"/>
              </a:rPr>
              <a:t></a:t>
            </a:r>
            <a:r>
              <a:rPr lang="en-US" dirty="0"/>
              <a:t>D + A</a:t>
            </a:r>
            <a:r>
              <a:rPr lang="en-US" dirty="0">
                <a:sym typeface="Symbol"/>
              </a:rPr>
              <a:t></a:t>
            </a:r>
            <a:r>
              <a:rPr lang="en-US" dirty="0"/>
              <a:t>B</a:t>
            </a:r>
            <a:r>
              <a:rPr lang="en-US" dirty="0">
                <a:sym typeface="Symbol"/>
              </a:rPr>
              <a:t></a:t>
            </a:r>
            <a:r>
              <a:rPr lang="en-US" dirty="0" smtClean="0"/>
              <a:t>C.</a:t>
            </a:r>
            <a:endParaRPr lang="en-US" dirty="0"/>
          </a:p>
        </p:txBody>
      </p:sp>
      <p:cxnSp>
        <p:nvCxnSpPr>
          <p:cNvPr id="12" name="Straight Connector 11"/>
          <p:cNvCxnSpPr/>
          <p:nvPr/>
        </p:nvCxnSpPr>
        <p:spPr>
          <a:xfrm>
            <a:off x="1979712" y="119675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763688" y="118727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043608" y="118727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707904" y="120886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331640" y="119675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627784" y="119675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843808" y="120886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750" y="2924944"/>
            <a:ext cx="7766609" cy="3641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0" name="Straight Connector 19"/>
          <p:cNvCxnSpPr/>
          <p:nvPr/>
        </p:nvCxnSpPr>
        <p:spPr>
          <a:xfrm>
            <a:off x="3635896" y="2306655"/>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499992" y="2287699"/>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716016" y="2297177"/>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436096" y="2297177"/>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148064" y="2287699"/>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084168" y="226824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300192" y="228035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71234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21</a:t>
            </a:fld>
            <a:endParaRPr lang="en-US"/>
          </a:p>
        </p:txBody>
      </p:sp>
      <p:sp>
        <p:nvSpPr>
          <p:cNvPr id="2" name="Rectangle 1"/>
          <p:cNvSpPr/>
          <p:nvPr/>
        </p:nvSpPr>
        <p:spPr>
          <a:xfrm>
            <a:off x="159707" y="620688"/>
            <a:ext cx="8444741" cy="1477328"/>
          </a:xfrm>
          <a:prstGeom prst="rect">
            <a:avLst/>
          </a:prstGeom>
        </p:spPr>
        <p:txBody>
          <a:bodyPr wrap="square">
            <a:spAutoFit/>
          </a:bodyPr>
          <a:lstStyle/>
          <a:p>
            <a:r>
              <a:rPr lang="en-US" b="1" dirty="0"/>
              <a:t>Example </a:t>
            </a:r>
            <a:r>
              <a:rPr lang="en-US" b="1" dirty="0" smtClean="0"/>
              <a:t>3</a:t>
            </a:r>
            <a:r>
              <a:rPr lang="en-US" dirty="0" smtClean="0"/>
              <a:t> </a:t>
            </a:r>
            <a:r>
              <a:rPr lang="en-US" dirty="0"/>
              <a:t>Figure </a:t>
            </a:r>
            <a:r>
              <a:rPr lang="en-US" dirty="0" smtClean="0"/>
              <a:t>15 </a:t>
            </a:r>
            <a:r>
              <a:rPr lang="en-US" dirty="0"/>
              <a:t>gives a </a:t>
            </a:r>
            <a:r>
              <a:rPr lang="en-US" dirty="0" smtClean="0"/>
              <a:t>K-map </a:t>
            </a:r>
            <a:r>
              <a:rPr lang="en-US" dirty="0"/>
              <a:t>for the </a:t>
            </a:r>
            <a:r>
              <a:rPr lang="en-US" dirty="0" smtClean="0"/>
              <a:t>expression</a:t>
            </a:r>
          </a:p>
          <a:p>
            <a:endParaRPr lang="en-US" dirty="0"/>
          </a:p>
          <a:p>
            <a:r>
              <a:rPr lang="en-US" dirty="0"/>
              <a:t>F = </a:t>
            </a:r>
            <a:r>
              <a:rPr lang="en-US" sz="1600" dirty="0"/>
              <a:t>A</a:t>
            </a:r>
            <a:r>
              <a:rPr lang="en-US" sz="1600" dirty="0">
                <a:sym typeface="Symbol"/>
              </a:rPr>
              <a:t></a:t>
            </a:r>
            <a:r>
              <a:rPr lang="en-US" sz="1600" dirty="0"/>
              <a:t>B</a:t>
            </a:r>
            <a:r>
              <a:rPr lang="en-US" sz="1600" dirty="0">
                <a:sym typeface="Symbol"/>
              </a:rPr>
              <a:t></a:t>
            </a:r>
            <a:r>
              <a:rPr lang="en-US" sz="1600" dirty="0"/>
              <a:t>C</a:t>
            </a:r>
            <a:r>
              <a:rPr lang="en-US" sz="1600" dirty="0">
                <a:sym typeface="Symbol"/>
              </a:rPr>
              <a:t></a:t>
            </a:r>
            <a:r>
              <a:rPr lang="en-US" sz="1600" dirty="0"/>
              <a:t>D + A</a:t>
            </a:r>
            <a:r>
              <a:rPr lang="en-US" sz="1600" dirty="0">
                <a:sym typeface="Symbol"/>
              </a:rPr>
              <a:t></a:t>
            </a:r>
            <a:r>
              <a:rPr lang="en-US" sz="1600" dirty="0"/>
              <a:t>B</a:t>
            </a:r>
            <a:r>
              <a:rPr lang="en-US" sz="1600" dirty="0">
                <a:sym typeface="Symbol"/>
              </a:rPr>
              <a:t></a:t>
            </a:r>
            <a:r>
              <a:rPr lang="en-US" sz="1600" dirty="0"/>
              <a:t>C</a:t>
            </a:r>
            <a:r>
              <a:rPr lang="en-US" sz="1600" dirty="0">
                <a:sym typeface="Symbol"/>
              </a:rPr>
              <a:t></a:t>
            </a:r>
            <a:r>
              <a:rPr lang="en-US" sz="1600" dirty="0"/>
              <a:t>D + A</a:t>
            </a:r>
            <a:r>
              <a:rPr lang="en-US" sz="1600" dirty="0">
                <a:sym typeface="Symbol"/>
              </a:rPr>
              <a:t></a:t>
            </a:r>
            <a:r>
              <a:rPr lang="en-US" sz="1600" dirty="0"/>
              <a:t>B</a:t>
            </a:r>
            <a:r>
              <a:rPr lang="en-US" sz="1600" dirty="0">
                <a:sym typeface="Symbol"/>
              </a:rPr>
              <a:t></a:t>
            </a:r>
            <a:r>
              <a:rPr lang="en-US" sz="1600" dirty="0"/>
              <a:t>C</a:t>
            </a:r>
            <a:r>
              <a:rPr lang="en-US" sz="1600" dirty="0">
                <a:sym typeface="Symbol"/>
              </a:rPr>
              <a:t></a:t>
            </a:r>
            <a:r>
              <a:rPr lang="en-US" sz="1600" dirty="0"/>
              <a:t>D + A</a:t>
            </a:r>
            <a:r>
              <a:rPr lang="en-US" sz="1600" dirty="0">
                <a:sym typeface="Symbol"/>
              </a:rPr>
              <a:t></a:t>
            </a:r>
            <a:r>
              <a:rPr lang="en-US" sz="1600" dirty="0"/>
              <a:t>B</a:t>
            </a:r>
            <a:r>
              <a:rPr lang="en-US" sz="1600" dirty="0">
                <a:sym typeface="Symbol"/>
              </a:rPr>
              <a:t></a:t>
            </a:r>
            <a:r>
              <a:rPr lang="en-US" sz="1600" dirty="0"/>
              <a:t>C</a:t>
            </a:r>
            <a:r>
              <a:rPr lang="en-US" sz="1600" dirty="0">
                <a:sym typeface="Symbol"/>
              </a:rPr>
              <a:t></a:t>
            </a:r>
            <a:r>
              <a:rPr lang="en-US" sz="1600" dirty="0"/>
              <a:t>D + A</a:t>
            </a:r>
            <a:r>
              <a:rPr lang="en-US" sz="1600" dirty="0">
                <a:sym typeface="Symbol"/>
              </a:rPr>
              <a:t></a:t>
            </a:r>
            <a:r>
              <a:rPr lang="en-US" sz="1600" dirty="0"/>
              <a:t>B</a:t>
            </a:r>
            <a:r>
              <a:rPr lang="en-US" sz="1600" dirty="0">
                <a:sym typeface="Symbol"/>
              </a:rPr>
              <a:t></a:t>
            </a:r>
            <a:r>
              <a:rPr lang="en-US" sz="1600" dirty="0"/>
              <a:t>C</a:t>
            </a:r>
            <a:r>
              <a:rPr lang="en-US" sz="1600" dirty="0">
                <a:sym typeface="Symbol"/>
              </a:rPr>
              <a:t></a:t>
            </a:r>
            <a:r>
              <a:rPr lang="en-US" sz="1600" dirty="0"/>
              <a:t>D + A</a:t>
            </a:r>
            <a:r>
              <a:rPr lang="en-US" sz="1600" dirty="0">
                <a:sym typeface="Symbol"/>
              </a:rPr>
              <a:t></a:t>
            </a:r>
            <a:r>
              <a:rPr lang="en-US" sz="1600" dirty="0"/>
              <a:t>B</a:t>
            </a:r>
            <a:r>
              <a:rPr lang="en-US" sz="1600" dirty="0">
                <a:sym typeface="Symbol"/>
              </a:rPr>
              <a:t></a:t>
            </a:r>
            <a:r>
              <a:rPr lang="en-US" sz="1600" dirty="0"/>
              <a:t>C</a:t>
            </a:r>
            <a:r>
              <a:rPr lang="en-US" sz="1600" dirty="0">
                <a:sym typeface="Symbol"/>
              </a:rPr>
              <a:t></a:t>
            </a:r>
            <a:r>
              <a:rPr lang="en-US" sz="1600" dirty="0"/>
              <a:t>D + A</a:t>
            </a:r>
            <a:r>
              <a:rPr lang="en-US" sz="1600" dirty="0">
                <a:sym typeface="Symbol"/>
              </a:rPr>
              <a:t></a:t>
            </a:r>
            <a:r>
              <a:rPr lang="en-US" sz="1600" dirty="0"/>
              <a:t>B</a:t>
            </a:r>
            <a:r>
              <a:rPr lang="en-US" sz="1600" dirty="0">
                <a:sym typeface="Symbol"/>
              </a:rPr>
              <a:t></a:t>
            </a:r>
            <a:r>
              <a:rPr lang="en-US" sz="1600" dirty="0"/>
              <a:t>C</a:t>
            </a:r>
            <a:r>
              <a:rPr lang="en-US" sz="1600" dirty="0">
                <a:sym typeface="Symbol"/>
              </a:rPr>
              <a:t></a:t>
            </a:r>
            <a:r>
              <a:rPr lang="en-US" sz="1600" dirty="0"/>
              <a:t>D + A</a:t>
            </a:r>
            <a:r>
              <a:rPr lang="en-US" sz="1600" dirty="0">
                <a:sym typeface="Symbol"/>
              </a:rPr>
              <a:t></a:t>
            </a:r>
            <a:r>
              <a:rPr lang="en-US" sz="1600" dirty="0"/>
              <a:t>B</a:t>
            </a:r>
            <a:r>
              <a:rPr lang="en-US" sz="1600" dirty="0">
                <a:sym typeface="Symbol"/>
              </a:rPr>
              <a:t></a:t>
            </a:r>
            <a:r>
              <a:rPr lang="en-US" sz="1600" dirty="0"/>
              <a:t>C</a:t>
            </a:r>
            <a:r>
              <a:rPr lang="en-US" sz="1600" dirty="0">
                <a:sym typeface="Symbol"/>
              </a:rPr>
              <a:t></a:t>
            </a:r>
            <a:r>
              <a:rPr lang="en-US" sz="1600" dirty="0" smtClean="0"/>
              <a:t>D</a:t>
            </a:r>
          </a:p>
          <a:p>
            <a:endParaRPr lang="en-GB" dirty="0"/>
          </a:p>
          <a:p>
            <a:r>
              <a:rPr lang="en-US" dirty="0"/>
              <a:t>This </a:t>
            </a:r>
            <a:r>
              <a:rPr lang="en-US" dirty="0" smtClean="0"/>
              <a:t>can </a:t>
            </a:r>
            <a:r>
              <a:rPr lang="en-US" dirty="0"/>
              <a:t>be simplified to two product terms with F = B</a:t>
            </a:r>
            <a:r>
              <a:rPr lang="en-US" dirty="0">
                <a:sym typeface="Symbol"/>
              </a:rPr>
              <a:t></a:t>
            </a:r>
            <a:r>
              <a:rPr lang="en-US" dirty="0"/>
              <a:t>D + B</a:t>
            </a:r>
            <a:r>
              <a:rPr lang="en-US" dirty="0">
                <a:sym typeface="Symbol"/>
              </a:rPr>
              <a:t></a:t>
            </a:r>
            <a:r>
              <a:rPr lang="en-US" dirty="0"/>
              <a:t>D</a:t>
            </a:r>
            <a:r>
              <a:rPr lang="en-US" dirty="0" smtClean="0"/>
              <a:t>.</a:t>
            </a:r>
          </a:p>
        </p:txBody>
      </p:sp>
      <p:cxnSp>
        <p:nvCxnSpPr>
          <p:cNvPr id="12" name="Straight Connector 11"/>
          <p:cNvCxnSpPr/>
          <p:nvPr/>
        </p:nvCxnSpPr>
        <p:spPr>
          <a:xfrm>
            <a:off x="3995936" y="1246605"/>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59632" y="125173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9290" y="1257003"/>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563888" y="-44732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899592" y="1257003"/>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104331" y="125173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699792" y="-44732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707" y="2564904"/>
            <a:ext cx="7384426" cy="3852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4" name="Straight Connector 33"/>
          <p:cNvCxnSpPr/>
          <p:nvPr/>
        </p:nvCxnSpPr>
        <p:spPr>
          <a:xfrm>
            <a:off x="2279029" y="124133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918989" y="1246605"/>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123728" y="124133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627784" y="125173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052825" y="1246461"/>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868144" y="177281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84168" y="1761908"/>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644008" y="1238688"/>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164288" y="125173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6583946" y="1257003"/>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6804248" y="1257003"/>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740352" y="1229603"/>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165393" y="122433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84354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22</a:t>
            </a:fld>
            <a:endParaRPr lang="en-US"/>
          </a:p>
        </p:txBody>
      </p:sp>
      <p:sp>
        <p:nvSpPr>
          <p:cNvPr id="2" name="Rectangle 1"/>
          <p:cNvSpPr/>
          <p:nvPr/>
        </p:nvSpPr>
        <p:spPr>
          <a:xfrm>
            <a:off x="159707" y="620688"/>
            <a:ext cx="8444741" cy="2031325"/>
          </a:xfrm>
          <a:prstGeom prst="rect">
            <a:avLst/>
          </a:prstGeom>
        </p:spPr>
        <p:txBody>
          <a:bodyPr wrap="square">
            <a:spAutoFit/>
          </a:bodyPr>
          <a:lstStyle/>
          <a:p>
            <a:r>
              <a:rPr lang="en-US" b="1" dirty="0"/>
              <a:t>Example </a:t>
            </a:r>
            <a:r>
              <a:rPr lang="en-US" b="1" dirty="0" smtClean="0"/>
              <a:t>4</a:t>
            </a:r>
            <a:r>
              <a:rPr lang="en-US" dirty="0" smtClean="0"/>
              <a:t> </a:t>
            </a:r>
            <a:r>
              <a:rPr lang="en-US" dirty="0"/>
              <a:t>Figure </a:t>
            </a:r>
            <a:r>
              <a:rPr lang="en-US" dirty="0" smtClean="0"/>
              <a:t>16 </a:t>
            </a:r>
            <a:r>
              <a:rPr lang="en-US" dirty="0"/>
              <a:t>gives a </a:t>
            </a:r>
            <a:r>
              <a:rPr lang="en-US" dirty="0" smtClean="0"/>
              <a:t>K-map </a:t>
            </a:r>
            <a:r>
              <a:rPr lang="en-US" dirty="0"/>
              <a:t>for the </a:t>
            </a:r>
            <a:r>
              <a:rPr lang="en-US" dirty="0" smtClean="0"/>
              <a:t>expression</a:t>
            </a:r>
          </a:p>
          <a:p>
            <a:endParaRPr lang="en-US" dirty="0"/>
          </a:p>
          <a:p>
            <a:r>
              <a:rPr lang="en-US" dirty="0"/>
              <a:t>F </a:t>
            </a:r>
            <a:r>
              <a:rPr lang="en-US" dirty="0" smtClean="0"/>
              <a:t>= </a:t>
            </a:r>
            <a:r>
              <a:rPr lang="en-US" dirty="0"/>
              <a:t>A</a:t>
            </a:r>
            <a:r>
              <a:rPr lang="en-US" dirty="0">
                <a:sym typeface="Symbol"/>
              </a:rPr>
              <a:t></a:t>
            </a:r>
            <a:r>
              <a:rPr lang="en-US" dirty="0"/>
              <a:t>B</a:t>
            </a:r>
            <a:r>
              <a:rPr lang="en-US" dirty="0">
                <a:sym typeface="Symbol"/>
              </a:rPr>
              <a:t></a:t>
            </a:r>
            <a:r>
              <a:rPr lang="en-US" dirty="0"/>
              <a:t>C + A</a:t>
            </a:r>
            <a:r>
              <a:rPr lang="en-US" dirty="0">
                <a:sym typeface="Symbol"/>
              </a:rPr>
              <a:t></a:t>
            </a:r>
            <a:r>
              <a:rPr lang="en-US" dirty="0"/>
              <a:t>B</a:t>
            </a:r>
            <a:r>
              <a:rPr lang="en-US" dirty="0">
                <a:sym typeface="Symbol"/>
              </a:rPr>
              <a:t></a:t>
            </a:r>
            <a:r>
              <a:rPr lang="en-US" dirty="0"/>
              <a:t>C + A</a:t>
            </a:r>
            <a:r>
              <a:rPr lang="en-US" dirty="0">
                <a:sym typeface="Symbol"/>
              </a:rPr>
              <a:t></a:t>
            </a:r>
            <a:r>
              <a:rPr lang="en-US" dirty="0"/>
              <a:t>B</a:t>
            </a:r>
            <a:r>
              <a:rPr lang="en-US" dirty="0">
                <a:sym typeface="Symbol"/>
              </a:rPr>
              <a:t></a:t>
            </a:r>
            <a:r>
              <a:rPr lang="en-US" dirty="0"/>
              <a:t>C + A</a:t>
            </a:r>
            <a:r>
              <a:rPr lang="en-US" dirty="0">
                <a:sym typeface="Symbol"/>
              </a:rPr>
              <a:t></a:t>
            </a:r>
            <a:r>
              <a:rPr lang="en-US" dirty="0"/>
              <a:t>B</a:t>
            </a:r>
            <a:r>
              <a:rPr lang="en-US" dirty="0">
                <a:sym typeface="Symbol"/>
              </a:rPr>
              <a:t></a:t>
            </a:r>
            <a:r>
              <a:rPr lang="en-US" dirty="0"/>
              <a:t>C + A</a:t>
            </a:r>
            <a:r>
              <a:rPr lang="en-US" dirty="0">
                <a:sym typeface="Symbol"/>
              </a:rPr>
              <a:t></a:t>
            </a:r>
            <a:r>
              <a:rPr lang="en-US" dirty="0"/>
              <a:t>B</a:t>
            </a:r>
            <a:r>
              <a:rPr lang="en-US" dirty="0">
                <a:sym typeface="Symbol"/>
              </a:rPr>
              <a:t></a:t>
            </a:r>
            <a:r>
              <a:rPr lang="en-US" dirty="0" smtClean="0"/>
              <a:t>C</a:t>
            </a:r>
          </a:p>
          <a:p>
            <a:endParaRPr lang="en-GB" dirty="0" smtClean="0"/>
          </a:p>
          <a:p>
            <a:r>
              <a:rPr lang="en-US" dirty="0"/>
              <a:t>We can group the </a:t>
            </a:r>
            <a:r>
              <a:rPr lang="en-US" dirty="0" err="1"/>
              <a:t>minterms</a:t>
            </a:r>
            <a:r>
              <a:rPr lang="en-US" dirty="0"/>
              <a:t> together in two ways, both of which are equally valid; that is, there are two equally correct simplifications of this expression. We can write either F = A</a:t>
            </a:r>
            <a:r>
              <a:rPr lang="en-US" dirty="0">
                <a:sym typeface="Symbol"/>
              </a:rPr>
              <a:t></a:t>
            </a:r>
            <a:r>
              <a:rPr lang="en-US" dirty="0"/>
              <a:t>B + A</a:t>
            </a:r>
            <a:r>
              <a:rPr lang="en-US" dirty="0">
                <a:sym typeface="Symbol"/>
              </a:rPr>
              <a:t></a:t>
            </a:r>
            <a:r>
              <a:rPr lang="en-US" dirty="0"/>
              <a:t>C + A</a:t>
            </a:r>
            <a:r>
              <a:rPr lang="en-US" dirty="0">
                <a:sym typeface="Symbol"/>
              </a:rPr>
              <a:t></a:t>
            </a:r>
            <a:r>
              <a:rPr lang="en-US" dirty="0"/>
              <a:t>B or F = A</a:t>
            </a:r>
            <a:r>
              <a:rPr lang="en-US" dirty="0">
                <a:sym typeface="Symbol"/>
              </a:rPr>
              <a:t></a:t>
            </a:r>
            <a:r>
              <a:rPr lang="en-US" dirty="0"/>
              <a:t>B + B</a:t>
            </a:r>
            <a:r>
              <a:rPr lang="en-US" dirty="0">
                <a:sym typeface="Symbol"/>
              </a:rPr>
              <a:t></a:t>
            </a:r>
            <a:r>
              <a:rPr lang="en-US" dirty="0"/>
              <a:t>C + A</a:t>
            </a:r>
            <a:r>
              <a:rPr lang="en-US" dirty="0">
                <a:sym typeface="Symbol"/>
              </a:rPr>
              <a:t></a:t>
            </a:r>
            <a:r>
              <a:rPr lang="en-US" dirty="0"/>
              <a:t>B.</a:t>
            </a:r>
          </a:p>
        </p:txBody>
      </p:sp>
      <p:cxnSp>
        <p:nvCxnSpPr>
          <p:cNvPr id="12" name="Straight Connector 11"/>
          <p:cNvCxnSpPr/>
          <p:nvPr/>
        </p:nvCxnSpPr>
        <p:spPr>
          <a:xfrm>
            <a:off x="3041540" y="2326899"/>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763688" y="119675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3568" y="119675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563888" y="-44732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908464" y="119675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158131" y="119675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699792" y="-44732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897524" y="1208137"/>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547664" y="119675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472483" y="1208137"/>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779912" y="1217041"/>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2825516" y="2328047"/>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491880" y="2326899"/>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707074" y="2326899"/>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707" y="3429000"/>
            <a:ext cx="7599386" cy="3036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4" name="Straight Connector 43"/>
          <p:cNvCxnSpPr/>
          <p:nvPr/>
        </p:nvCxnSpPr>
        <p:spPr>
          <a:xfrm>
            <a:off x="5508104" y="2326899"/>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292080" y="2328047"/>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6156176" y="2328047"/>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1483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3</a:t>
            </a:fld>
            <a:endParaRPr lang="en-US"/>
          </a:p>
        </p:txBody>
      </p:sp>
      <p:sp>
        <p:nvSpPr>
          <p:cNvPr id="5" name="Rectangle 4"/>
          <p:cNvSpPr/>
          <p:nvPr/>
        </p:nvSpPr>
        <p:spPr>
          <a:xfrm>
            <a:off x="251520" y="260648"/>
            <a:ext cx="8136904" cy="1754326"/>
          </a:xfrm>
          <a:prstGeom prst="rect">
            <a:avLst/>
          </a:prstGeom>
        </p:spPr>
        <p:txBody>
          <a:bodyPr wrap="square">
            <a:spAutoFit/>
          </a:bodyPr>
          <a:lstStyle/>
          <a:p>
            <a:r>
              <a:rPr lang="en-US" dirty="0" smtClean="0"/>
              <a:t>Figure 2 shows a K-map for four Variables where all the 16 </a:t>
            </a:r>
            <a:r>
              <a:rPr lang="en-US" dirty="0" err="1" smtClean="0"/>
              <a:t>minterms</a:t>
            </a:r>
            <a:r>
              <a:rPr lang="en-US" dirty="0" smtClean="0"/>
              <a:t> of a truth table appear.</a:t>
            </a:r>
          </a:p>
          <a:p>
            <a:endParaRPr lang="en-GB" dirty="0"/>
          </a:p>
          <a:p>
            <a:r>
              <a:rPr lang="en-GB" dirty="0" smtClean="0"/>
              <a:t>It is easy to read a K-map. In Figure 2, the square with ABCD in it represents the </a:t>
            </a:r>
            <a:r>
              <a:rPr lang="en-GB" dirty="0" err="1" smtClean="0"/>
              <a:t>minterm</a:t>
            </a:r>
            <a:r>
              <a:rPr lang="en-GB" dirty="0" smtClean="0"/>
              <a:t> ABCD and falls in the AB column 01 and the CD row 11.</a:t>
            </a: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7466" y="2348880"/>
            <a:ext cx="2476195" cy="2562149"/>
          </a:xfrm>
          <a:prstGeom prst="rect">
            <a:avLst/>
          </a:prstGeom>
        </p:spPr>
      </p:pic>
      <p:sp>
        <p:nvSpPr>
          <p:cNvPr id="7" name="TextBox 6"/>
          <p:cNvSpPr txBox="1"/>
          <p:nvPr/>
        </p:nvSpPr>
        <p:spPr>
          <a:xfrm>
            <a:off x="3059832" y="3402657"/>
            <a:ext cx="4104456" cy="338554"/>
          </a:xfrm>
          <a:prstGeom prst="rect">
            <a:avLst/>
          </a:prstGeom>
          <a:noFill/>
        </p:spPr>
        <p:txBody>
          <a:bodyPr wrap="square" rtlCol="0">
            <a:spAutoFit/>
          </a:bodyPr>
          <a:lstStyle/>
          <a:p>
            <a:r>
              <a:rPr lang="en-GB" sz="1600" dirty="0" smtClean="0">
                <a:latin typeface="Arial" pitchFamily="34" charset="0"/>
                <a:cs typeface="Arial" pitchFamily="34" charset="0"/>
              </a:rPr>
              <a:t>Figure 2 K-map for four variables</a:t>
            </a:r>
            <a:endParaRPr lang="en-US" sz="1600" dirty="0">
              <a:latin typeface="Arial" pitchFamily="34" charset="0"/>
              <a:cs typeface="Arial" pitchFamily="34" charset="0"/>
            </a:endParaRPr>
          </a:p>
        </p:txBody>
      </p:sp>
      <p:cxnSp>
        <p:nvCxnSpPr>
          <p:cNvPr id="9" name="Straight Connector 8"/>
          <p:cNvCxnSpPr/>
          <p:nvPr/>
        </p:nvCxnSpPr>
        <p:spPr>
          <a:xfrm>
            <a:off x="6271592" y="1137811"/>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936845" y="141277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5466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4</a:t>
            </a:fld>
            <a:endParaRPr lang="en-US"/>
          </a:p>
        </p:txBody>
      </p:sp>
      <p:sp>
        <p:nvSpPr>
          <p:cNvPr id="5" name="Rectangle 4"/>
          <p:cNvSpPr/>
          <p:nvPr/>
        </p:nvSpPr>
        <p:spPr>
          <a:xfrm>
            <a:off x="251520" y="260648"/>
            <a:ext cx="8136904" cy="1200329"/>
          </a:xfrm>
          <a:prstGeom prst="rect">
            <a:avLst/>
          </a:prstGeom>
        </p:spPr>
        <p:txBody>
          <a:bodyPr wrap="square">
            <a:spAutoFit/>
          </a:bodyPr>
          <a:lstStyle/>
          <a:p>
            <a:r>
              <a:rPr lang="en-US" dirty="0" smtClean="0"/>
              <a:t>Figure 3 shows how a K-map can be interpreted in terms of the regions over which a variable is true or false. Here, the region on dark blue shows the region for which A, B, C, and D are true, respectively. The region in light blue corresponds to the region where a variable is false.</a:t>
            </a:r>
            <a:endParaRPr lang="en-GB" dirty="0" smtClean="0"/>
          </a:p>
        </p:txBody>
      </p:sp>
      <p:sp>
        <p:nvSpPr>
          <p:cNvPr id="7" name="TextBox 6"/>
          <p:cNvSpPr txBox="1"/>
          <p:nvPr/>
        </p:nvSpPr>
        <p:spPr>
          <a:xfrm>
            <a:off x="5502555" y="3682377"/>
            <a:ext cx="3173901" cy="338554"/>
          </a:xfrm>
          <a:prstGeom prst="rect">
            <a:avLst/>
          </a:prstGeom>
          <a:noFill/>
        </p:spPr>
        <p:txBody>
          <a:bodyPr wrap="square" rtlCol="0">
            <a:spAutoFit/>
          </a:bodyPr>
          <a:lstStyle/>
          <a:p>
            <a:r>
              <a:rPr lang="en-GB" sz="1600" dirty="0" smtClean="0">
                <a:latin typeface="Arial" pitchFamily="34" charset="0"/>
                <a:cs typeface="Arial" pitchFamily="34" charset="0"/>
              </a:rPr>
              <a:t>Figure 3 The regions of a K-map</a:t>
            </a:r>
            <a:endParaRPr lang="en-US" sz="1600" dirty="0">
              <a:latin typeface="Arial" pitchFamily="34" charset="0"/>
              <a:cs typeface="Arial"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1664990"/>
            <a:ext cx="5094122" cy="4948733"/>
          </a:xfrm>
          <a:prstGeom prst="rect">
            <a:avLst/>
          </a:prstGeom>
        </p:spPr>
      </p:pic>
    </p:spTree>
    <p:extLst>
      <p:ext uri="{BB962C8B-B14F-4D97-AF65-F5344CB8AC3E}">
        <p14:creationId xmlns:p14="http://schemas.microsoft.com/office/powerpoint/2010/main" val="298227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5</a:t>
            </a:fld>
            <a:endParaRPr lang="en-US"/>
          </a:p>
        </p:txBody>
      </p:sp>
      <p:sp>
        <p:nvSpPr>
          <p:cNvPr id="5" name="Rectangle 4"/>
          <p:cNvSpPr/>
          <p:nvPr/>
        </p:nvSpPr>
        <p:spPr>
          <a:xfrm>
            <a:off x="251520" y="260648"/>
            <a:ext cx="8136904" cy="1200329"/>
          </a:xfrm>
          <a:prstGeom prst="rect">
            <a:avLst/>
          </a:prstGeom>
        </p:spPr>
        <p:txBody>
          <a:bodyPr wrap="square">
            <a:spAutoFit/>
          </a:bodyPr>
          <a:lstStyle/>
          <a:p>
            <a:r>
              <a:rPr lang="en-US" dirty="0" smtClean="0"/>
              <a:t>Figure 4 shows how we read a 4-variable K-map.</a:t>
            </a:r>
          </a:p>
          <a:p>
            <a:endParaRPr lang="en-GB" dirty="0"/>
          </a:p>
          <a:p>
            <a:r>
              <a:rPr lang="en-GB" dirty="0" smtClean="0"/>
              <a:t>On the right-hand side we have a K-map with four </a:t>
            </a:r>
            <a:r>
              <a:rPr lang="en-GB" dirty="0" err="1" smtClean="0"/>
              <a:t>minterms</a:t>
            </a:r>
            <a:r>
              <a:rPr lang="en-GB" dirty="0" smtClean="0"/>
              <a:t>. These correspond to ABCD, ABCD, ABCD, and ABCD.</a:t>
            </a:r>
          </a:p>
        </p:txBody>
      </p:sp>
      <p:sp>
        <p:nvSpPr>
          <p:cNvPr id="7" name="TextBox 6"/>
          <p:cNvSpPr txBox="1"/>
          <p:nvPr/>
        </p:nvSpPr>
        <p:spPr>
          <a:xfrm>
            <a:off x="239107" y="5589240"/>
            <a:ext cx="3193177" cy="338554"/>
          </a:xfrm>
          <a:prstGeom prst="rect">
            <a:avLst/>
          </a:prstGeom>
          <a:noFill/>
        </p:spPr>
        <p:txBody>
          <a:bodyPr wrap="square" rtlCol="0">
            <a:spAutoFit/>
          </a:bodyPr>
          <a:lstStyle/>
          <a:p>
            <a:r>
              <a:rPr lang="en-GB" sz="1600" dirty="0" smtClean="0">
                <a:latin typeface="Arial" pitchFamily="34" charset="0"/>
                <a:cs typeface="Arial" pitchFamily="34" charset="0"/>
              </a:rPr>
              <a:t>Figure 4 Reading a K-map</a:t>
            </a:r>
            <a:endParaRPr lang="en-US" sz="1600" dirty="0">
              <a:latin typeface="Arial" pitchFamily="34" charset="0"/>
              <a:cs typeface="Arial" pitchFamily="34"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2169689"/>
            <a:ext cx="6709949" cy="3250207"/>
          </a:xfrm>
          <a:prstGeom prst="rect">
            <a:avLst/>
          </a:prstGeom>
        </p:spPr>
      </p:pic>
      <p:cxnSp>
        <p:nvCxnSpPr>
          <p:cNvPr id="8" name="Straight Connector 7"/>
          <p:cNvCxnSpPr/>
          <p:nvPr/>
        </p:nvCxnSpPr>
        <p:spPr>
          <a:xfrm>
            <a:off x="1835696" y="114493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195736" y="1139938"/>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656739" y="1126781"/>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779912" y="1140103"/>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45791" y="1139938"/>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55991" y="1150143"/>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20072" y="1146847"/>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88059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6</a:t>
            </a:fld>
            <a:endParaRPr lang="en-US"/>
          </a:p>
        </p:txBody>
      </p:sp>
      <p:sp>
        <p:nvSpPr>
          <p:cNvPr id="5" name="Rectangle 4"/>
          <p:cNvSpPr/>
          <p:nvPr/>
        </p:nvSpPr>
        <p:spPr>
          <a:xfrm>
            <a:off x="251520" y="260648"/>
            <a:ext cx="8352928" cy="1754326"/>
          </a:xfrm>
          <a:prstGeom prst="rect">
            <a:avLst/>
          </a:prstGeom>
        </p:spPr>
        <p:txBody>
          <a:bodyPr wrap="square">
            <a:spAutoFit/>
          </a:bodyPr>
          <a:lstStyle/>
          <a:p>
            <a:r>
              <a:rPr lang="en-US" dirty="0" smtClean="0"/>
              <a:t>A </a:t>
            </a:r>
            <a:r>
              <a:rPr lang="en-US" dirty="0"/>
              <a:t>three-variable </a:t>
            </a:r>
            <a:r>
              <a:rPr lang="en-US" dirty="0" smtClean="0"/>
              <a:t>K-map </a:t>
            </a:r>
            <a:r>
              <a:rPr lang="en-US" dirty="0"/>
              <a:t>has four vertical columns, one for each of the four possible values of two out of the three variables. The leftmost column is labeled 00 and represents the region for which </a:t>
            </a:r>
            <a:r>
              <a:rPr lang="en-US" i="1" dirty="0"/>
              <a:t>A</a:t>
            </a:r>
            <a:r>
              <a:rPr lang="en-US" dirty="0"/>
              <a:t> = 0, </a:t>
            </a:r>
            <a:r>
              <a:rPr lang="en-US" i="1" dirty="0"/>
              <a:t>B</a:t>
            </a:r>
            <a:r>
              <a:rPr lang="en-US" dirty="0"/>
              <a:t> = 0. The next column is labeled 01, and represents the region for which </a:t>
            </a:r>
            <a:r>
              <a:rPr lang="en-US" i="1" dirty="0"/>
              <a:t>A</a:t>
            </a:r>
            <a:r>
              <a:rPr lang="en-US" dirty="0"/>
              <a:t> = 0, </a:t>
            </a:r>
            <a:r>
              <a:rPr lang="en-US" i="1" dirty="0"/>
              <a:t>B</a:t>
            </a:r>
            <a:r>
              <a:rPr lang="en-US" dirty="0"/>
              <a:t> = 1. The next column is labeled </a:t>
            </a:r>
            <a:r>
              <a:rPr lang="en-US" dirty="0" smtClean="0"/>
              <a:t>11 </a:t>
            </a:r>
            <a:r>
              <a:rPr lang="en-US" dirty="0"/>
              <a:t>and represents the region for which </a:t>
            </a:r>
            <a:r>
              <a:rPr lang="en-US" i="1" dirty="0"/>
              <a:t>A</a:t>
            </a:r>
            <a:r>
              <a:rPr lang="en-US" dirty="0"/>
              <a:t> = 1, </a:t>
            </a:r>
            <a:r>
              <a:rPr lang="en-US" i="1" dirty="0"/>
              <a:t>B</a:t>
            </a:r>
            <a:r>
              <a:rPr lang="en-US" dirty="0"/>
              <a:t> = 1. The fourth column, 10, represents the region for which </a:t>
            </a:r>
            <a:r>
              <a:rPr lang="en-US" i="1" dirty="0"/>
              <a:t>A</a:t>
            </a:r>
            <a:r>
              <a:rPr lang="en-US" dirty="0"/>
              <a:t> = 1, </a:t>
            </a:r>
            <a:r>
              <a:rPr lang="en-US" i="1" dirty="0"/>
              <a:t>B</a:t>
            </a:r>
            <a:r>
              <a:rPr lang="en-US" dirty="0"/>
              <a:t> = 0. </a:t>
            </a:r>
            <a:endParaRPr lang="en-GB" dirty="0"/>
          </a:p>
        </p:txBody>
      </p:sp>
      <p:sp>
        <p:nvSpPr>
          <p:cNvPr id="7" name="TextBox 6"/>
          <p:cNvSpPr txBox="1"/>
          <p:nvPr/>
        </p:nvSpPr>
        <p:spPr>
          <a:xfrm>
            <a:off x="467544" y="5949280"/>
            <a:ext cx="3960440" cy="338554"/>
          </a:xfrm>
          <a:prstGeom prst="rect">
            <a:avLst/>
          </a:prstGeom>
          <a:noFill/>
        </p:spPr>
        <p:txBody>
          <a:bodyPr wrap="square" rtlCol="0">
            <a:spAutoFit/>
          </a:bodyPr>
          <a:lstStyle/>
          <a:p>
            <a:r>
              <a:rPr lang="en-GB" sz="1600" dirty="0" smtClean="0">
                <a:latin typeface="Arial" pitchFamily="34" charset="0"/>
                <a:cs typeface="Arial" pitchFamily="34" charset="0"/>
              </a:rPr>
              <a:t>Figure 5 Plotting </a:t>
            </a:r>
            <a:r>
              <a:rPr lang="en-GB" sz="1600" dirty="0" err="1" smtClean="0">
                <a:latin typeface="Arial" pitchFamily="34" charset="0"/>
                <a:cs typeface="Arial" pitchFamily="34" charset="0"/>
              </a:rPr>
              <a:t>minterms</a:t>
            </a:r>
            <a:r>
              <a:rPr lang="en-GB" sz="1600" dirty="0" smtClean="0">
                <a:latin typeface="Arial" pitchFamily="34" charset="0"/>
                <a:cs typeface="Arial" pitchFamily="34" charset="0"/>
              </a:rPr>
              <a:t> on a K-map</a:t>
            </a:r>
            <a:endParaRPr lang="en-US" sz="1600" dirty="0">
              <a:latin typeface="Arial" pitchFamily="34" charset="0"/>
              <a:cs typeface="Arial" pitchFamily="34"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540" y="2132856"/>
            <a:ext cx="6696744" cy="3486534"/>
          </a:xfrm>
          <a:prstGeom prst="rect">
            <a:avLst/>
          </a:prstGeom>
        </p:spPr>
      </p:pic>
    </p:spTree>
    <p:extLst>
      <p:ext uri="{BB962C8B-B14F-4D97-AF65-F5344CB8AC3E}">
        <p14:creationId xmlns:p14="http://schemas.microsoft.com/office/powerpoint/2010/main" val="1421205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7</a:t>
            </a:fld>
            <a:endParaRPr lang="en-US"/>
          </a:p>
        </p:txBody>
      </p:sp>
      <p:sp>
        <p:nvSpPr>
          <p:cNvPr id="5" name="Rectangle 4"/>
          <p:cNvSpPr/>
          <p:nvPr/>
        </p:nvSpPr>
        <p:spPr>
          <a:xfrm>
            <a:off x="251520" y="260648"/>
            <a:ext cx="8352928" cy="2585323"/>
          </a:xfrm>
          <a:prstGeom prst="rect">
            <a:avLst/>
          </a:prstGeom>
        </p:spPr>
        <p:txBody>
          <a:bodyPr wrap="square">
            <a:spAutoFit/>
          </a:bodyPr>
          <a:lstStyle/>
          <a:p>
            <a:r>
              <a:rPr lang="en-US" dirty="0"/>
              <a:t>The three-variable </a:t>
            </a:r>
            <a:r>
              <a:rPr lang="en-US" dirty="0" smtClean="0"/>
              <a:t>K-map below has </a:t>
            </a:r>
            <a:r>
              <a:rPr lang="en-US" dirty="0"/>
              <a:t>two horizontal rows, the upper row corresponding to </a:t>
            </a:r>
            <a:r>
              <a:rPr lang="en-US" i="1" dirty="0"/>
              <a:t>C</a:t>
            </a:r>
            <a:r>
              <a:rPr lang="en-US" dirty="0"/>
              <a:t> = 0 and the lower to </a:t>
            </a:r>
            <a:r>
              <a:rPr lang="en-US" i="1" dirty="0"/>
              <a:t>C</a:t>
            </a:r>
            <a:r>
              <a:rPr lang="en-US" dirty="0"/>
              <a:t> = 1. Any square on this </a:t>
            </a:r>
            <a:r>
              <a:rPr lang="en-US" dirty="0" smtClean="0"/>
              <a:t>K-map </a:t>
            </a:r>
            <a:r>
              <a:rPr lang="en-US" dirty="0"/>
              <a:t>represents a unique combination of the three variables in true or complemented form. </a:t>
            </a:r>
            <a:r>
              <a:rPr lang="en-US" dirty="0" smtClean="0"/>
              <a:t>The figure demonstrates </a:t>
            </a:r>
            <a:r>
              <a:rPr lang="en-US" dirty="0"/>
              <a:t>how F = A</a:t>
            </a:r>
            <a:r>
              <a:rPr lang="en-US" dirty="0">
                <a:sym typeface="Symbol"/>
              </a:rPr>
              <a:t></a:t>
            </a:r>
            <a:r>
              <a:rPr lang="en-US" dirty="0"/>
              <a:t>B</a:t>
            </a:r>
            <a:r>
              <a:rPr lang="en-US" dirty="0">
                <a:sym typeface="Symbol"/>
              </a:rPr>
              <a:t></a:t>
            </a:r>
            <a:r>
              <a:rPr lang="en-US" dirty="0"/>
              <a:t>C + A</a:t>
            </a:r>
            <a:r>
              <a:rPr lang="en-US" dirty="0">
                <a:sym typeface="Symbol"/>
              </a:rPr>
              <a:t></a:t>
            </a:r>
            <a:r>
              <a:rPr lang="en-US" dirty="0"/>
              <a:t>B</a:t>
            </a:r>
            <a:r>
              <a:rPr lang="en-US" dirty="0">
                <a:sym typeface="Symbol"/>
              </a:rPr>
              <a:t></a:t>
            </a:r>
            <a:r>
              <a:rPr lang="en-US" dirty="0"/>
              <a:t>C +A</a:t>
            </a:r>
            <a:r>
              <a:rPr lang="en-US" dirty="0">
                <a:sym typeface="Symbol"/>
              </a:rPr>
              <a:t></a:t>
            </a:r>
            <a:r>
              <a:rPr lang="en-US" dirty="0"/>
              <a:t>B</a:t>
            </a:r>
            <a:r>
              <a:rPr lang="en-US" dirty="0">
                <a:sym typeface="Symbol"/>
              </a:rPr>
              <a:t></a:t>
            </a:r>
            <a:r>
              <a:rPr lang="en-US" dirty="0"/>
              <a:t>C is plotted. A square containing a logical 1 is said to be covered by a 1.</a:t>
            </a:r>
          </a:p>
          <a:p>
            <a:r>
              <a:rPr lang="en-US" dirty="0"/>
              <a:t> </a:t>
            </a:r>
          </a:p>
          <a:p>
            <a:r>
              <a:rPr lang="en-US" dirty="0"/>
              <a:t>No two 1s plotted on the </a:t>
            </a:r>
            <a:r>
              <a:rPr lang="en-US" dirty="0" smtClean="0"/>
              <a:t>K-map are </a:t>
            </a:r>
            <a:r>
              <a:rPr lang="en-US" dirty="0"/>
              <a:t>adjacent to each other, and that the function F = A</a:t>
            </a:r>
            <a:r>
              <a:rPr lang="en-US" dirty="0">
                <a:sym typeface="Symbol"/>
              </a:rPr>
              <a:t></a:t>
            </a:r>
            <a:r>
              <a:rPr lang="en-US" dirty="0"/>
              <a:t>B</a:t>
            </a:r>
            <a:r>
              <a:rPr lang="en-US" dirty="0">
                <a:sym typeface="Symbol"/>
              </a:rPr>
              <a:t></a:t>
            </a:r>
            <a:r>
              <a:rPr lang="en-US" dirty="0"/>
              <a:t>C + A</a:t>
            </a:r>
            <a:r>
              <a:rPr lang="en-US" dirty="0">
                <a:sym typeface="Symbol"/>
              </a:rPr>
              <a:t></a:t>
            </a:r>
            <a:r>
              <a:rPr lang="en-US" dirty="0"/>
              <a:t>B</a:t>
            </a:r>
            <a:r>
              <a:rPr lang="en-US" dirty="0">
                <a:sym typeface="Symbol"/>
              </a:rPr>
              <a:t></a:t>
            </a:r>
            <a:r>
              <a:rPr lang="en-US" dirty="0"/>
              <a:t>C + A</a:t>
            </a:r>
            <a:r>
              <a:rPr lang="en-US" dirty="0">
                <a:sym typeface="Symbol"/>
              </a:rPr>
              <a:t></a:t>
            </a:r>
            <a:r>
              <a:rPr lang="en-US" dirty="0"/>
              <a:t>B</a:t>
            </a:r>
            <a:r>
              <a:rPr lang="en-US" dirty="0">
                <a:sym typeface="Symbol"/>
              </a:rPr>
              <a:t></a:t>
            </a:r>
            <a:r>
              <a:rPr lang="en-US" dirty="0"/>
              <a:t>C cannot be simplified. Squares that do not contain a 1 are left unmarked even though they must contain a 0. </a:t>
            </a:r>
            <a:r>
              <a:rPr lang="en-US" dirty="0" smtClean="0"/>
              <a:t>. </a:t>
            </a:r>
            <a:endParaRPr lang="en-GB" dirty="0"/>
          </a:p>
        </p:txBody>
      </p:sp>
      <p:sp>
        <p:nvSpPr>
          <p:cNvPr id="7" name="TextBox 6"/>
          <p:cNvSpPr txBox="1"/>
          <p:nvPr/>
        </p:nvSpPr>
        <p:spPr>
          <a:xfrm>
            <a:off x="6948264" y="3789040"/>
            <a:ext cx="1728192" cy="830997"/>
          </a:xfrm>
          <a:prstGeom prst="rect">
            <a:avLst/>
          </a:prstGeom>
          <a:noFill/>
        </p:spPr>
        <p:txBody>
          <a:bodyPr wrap="square" rtlCol="0">
            <a:spAutoFit/>
          </a:bodyPr>
          <a:lstStyle/>
          <a:p>
            <a:r>
              <a:rPr lang="en-GB" sz="1600" dirty="0" smtClean="0">
                <a:latin typeface="Arial" pitchFamily="34" charset="0"/>
                <a:cs typeface="Arial" pitchFamily="34" charset="0"/>
              </a:rPr>
              <a:t>Figure 5 Plotting </a:t>
            </a:r>
            <a:r>
              <a:rPr lang="en-GB" sz="1600" dirty="0" err="1" smtClean="0">
                <a:latin typeface="Arial" pitchFamily="34" charset="0"/>
                <a:cs typeface="Arial" pitchFamily="34" charset="0"/>
              </a:rPr>
              <a:t>minterms</a:t>
            </a:r>
            <a:r>
              <a:rPr lang="en-GB" sz="1600" dirty="0" smtClean="0">
                <a:latin typeface="Arial" pitchFamily="34" charset="0"/>
                <a:cs typeface="Arial" pitchFamily="34" charset="0"/>
              </a:rPr>
              <a:t> on a K-map</a:t>
            </a:r>
            <a:endParaRPr lang="en-US" sz="1600" dirty="0">
              <a:latin typeface="Arial" pitchFamily="34" charset="0"/>
              <a:cs typeface="Arial" pitchFamily="34" charset="0"/>
            </a:endParaRPr>
          </a:p>
        </p:txBody>
      </p:sp>
      <p:cxnSp>
        <p:nvCxnSpPr>
          <p:cNvPr id="8" name="Straight Connector 7"/>
          <p:cNvCxnSpPr/>
          <p:nvPr/>
        </p:nvCxnSpPr>
        <p:spPr>
          <a:xfrm>
            <a:off x="1723723" y="2219969"/>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907704" y="2215380"/>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147944" y="2219969"/>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595258" y="2219969"/>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668267" y="2219969"/>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996952"/>
            <a:ext cx="6696744" cy="3486534"/>
          </a:xfrm>
          <a:prstGeom prst="rect">
            <a:avLst/>
          </a:prstGeom>
        </p:spPr>
      </p:pic>
      <p:cxnSp>
        <p:nvCxnSpPr>
          <p:cNvPr id="23" name="Straight Connector 22"/>
          <p:cNvCxnSpPr/>
          <p:nvPr/>
        </p:nvCxnSpPr>
        <p:spPr>
          <a:xfrm>
            <a:off x="6164003" y="112474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347984" y="1120155"/>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588224" y="112474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7020272" y="112474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8028384" y="112474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368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8</a:t>
            </a:fld>
            <a:endParaRPr lang="en-US"/>
          </a:p>
        </p:txBody>
      </p:sp>
      <p:sp>
        <p:nvSpPr>
          <p:cNvPr id="7" name="TextBox 6"/>
          <p:cNvSpPr txBox="1"/>
          <p:nvPr/>
        </p:nvSpPr>
        <p:spPr>
          <a:xfrm>
            <a:off x="251520" y="6165304"/>
            <a:ext cx="7632848" cy="338554"/>
          </a:xfrm>
          <a:prstGeom prst="rect">
            <a:avLst/>
          </a:prstGeom>
          <a:noFill/>
        </p:spPr>
        <p:txBody>
          <a:bodyPr wrap="square" rtlCol="0">
            <a:spAutoFit/>
          </a:bodyPr>
          <a:lstStyle/>
          <a:p>
            <a:r>
              <a:rPr lang="en-GB" sz="1600" dirty="0" smtClean="0">
                <a:latin typeface="Arial" pitchFamily="34" charset="0"/>
                <a:cs typeface="Arial" pitchFamily="34" charset="0"/>
              </a:rPr>
              <a:t>Figure 6 Plotting two Boolean expressions on a K-map</a:t>
            </a:r>
            <a:endParaRPr lang="en-US" sz="1600" dirty="0">
              <a:latin typeface="Arial" pitchFamily="34" charset="0"/>
              <a:cs typeface="Arial" pitchFamily="34" charset="0"/>
            </a:endParaRPr>
          </a:p>
        </p:txBody>
      </p:sp>
      <p:cxnSp>
        <p:nvCxnSpPr>
          <p:cNvPr id="8" name="Straight Connector 7"/>
          <p:cNvCxnSpPr/>
          <p:nvPr/>
        </p:nvCxnSpPr>
        <p:spPr>
          <a:xfrm>
            <a:off x="2291960" y="7389440"/>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436096" y="76470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16181" y="7389440"/>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163495" y="7389440"/>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236504" y="7389440"/>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163718" y="724542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347699" y="7240835"/>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587939" y="724542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019987" y="724542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028099" y="724542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51520" y="476672"/>
            <a:ext cx="8352928" cy="1477328"/>
          </a:xfrm>
          <a:prstGeom prst="rect">
            <a:avLst/>
          </a:prstGeom>
        </p:spPr>
        <p:txBody>
          <a:bodyPr wrap="square">
            <a:spAutoFit/>
          </a:bodyPr>
          <a:lstStyle/>
          <a:p>
            <a:r>
              <a:rPr lang="en-US" dirty="0"/>
              <a:t> </a:t>
            </a:r>
          </a:p>
          <a:p>
            <a:r>
              <a:rPr lang="en-US" dirty="0"/>
              <a:t>Consider figure </a:t>
            </a:r>
            <a:r>
              <a:rPr lang="en-US" dirty="0" smtClean="0"/>
              <a:t>6 </a:t>
            </a:r>
            <a:r>
              <a:rPr lang="en-US" dirty="0"/>
              <a:t>in which the function f</a:t>
            </a:r>
            <a:r>
              <a:rPr lang="en-US" baseline="-25000" dirty="0"/>
              <a:t>1</a:t>
            </a:r>
            <a:r>
              <a:rPr lang="en-US" dirty="0"/>
              <a:t> = A</a:t>
            </a:r>
            <a:r>
              <a:rPr lang="en-US" dirty="0">
                <a:sym typeface="Symbol"/>
              </a:rPr>
              <a:t></a:t>
            </a:r>
            <a:r>
              <a:rPr lang="en-US" dirty="0"/>
              <a:t>B</a:t>
            </a:r>
            <a:r>
              <a:rPr lang="en-US" dirty="0">
                <a:sym typeface="Symbol"/>
              </a:rPr>
              <a:t></a:t>
            </a:r>
            <a:r>
              <a:rPr lang="en-US" dirty="0"/>
              <a:t>C + A</a:t>
            </a:r>
            <a:r>
              <a:rPr lang="en-US" dirty="0">
                <a:sym typeface="Symbol"/>
              </a:rPr>
              <a:t></a:t>
            </a:r>
            <a:r>
              <a:rPr lang="en-US" dirty="0"/>
              <a:t>B</a:t>
            </a:r>
            <a:r>
              <a:rPr lang="en-US" dirty="0">
                <a:sym typeface="Symbol"/>
              </a:rPr>
              <a:t></a:t>
            </a:r>
            <a:r>
              <a:rPr lang="en-US" dirty="0"/>
              <a:t>C is plotted on the left-hand map. The two </a:t>
            </a:r>
            <a:r>
              <a:rPr lang="en-US" dirty="0" err="1"/>
              <a:t>minterms</a:t>
            </a:r>
            <a:r>
              <a:rPr lang="en-US" dirty="0"/>
              <a:t> in this function are A</a:t>
            </a:r>
            <a:r>
              <a:rPr lang="en-US" dirty="0">
                <a:sym typeface="Symbol"/>
              </a:rPr>
              <a:t></a:t>
            </a:r>
            <a:r>
              <a:rPr lang="en-US" dirty="0"/>
              <a:t>B</a:t>
            </a:r>
            <a:r>
              <a:rPr lang="en-US" dirty="0">
                <a:sym typeface="Symbol"/>
              </a:rPr>
              <a:t></a:t>
            </a:r>
            <a:r>
              <a:rPr lang="en-US" dirty="0"/>
              <a:t>C and A</a:t>
            </a:r>
            <a:r>
              <a:rPr lang="en-US" dirty="0">
                <a:sym typeface="Symbol"/>
              </a:rPr>
              <a:t></a:t>
            </a:r>
            <a:r>
              <a:rPr lang="en-US" dirty="0"/>
              <a:t>B</a:t>
            </a:r>
            <a:r>
              <a:rPr lang="en-US" dirty="0">
                <a:sym typeface="Symbol"/>
              </a:rPr>
              <a:t></a:t>
            </a:r>
            <a:r>
              <a:rPr lang="en-US" dirty="0"/>
              <a:t>C and occupy the cells for which A = 1, B = 1, C = 0, and A = 1, B = 1, C = 1, respectively. </a:t>
            </a:r>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369" y="3068960"/>
            <a:ext cx="7745548" cy="2648522"/>
          </a:xfrm>
          <a:prstGeom prst="rect">
            <a:avLst/>
          </a:prstGeom>
        </p:spPr>
      </p:pic>
    </p:spTree>
    <p:extLst>
      <p:ext uri="{BB962C8B-B14F-4D97-AF65-F5344CB8AC3E}">
        <p14:creationId xmlns:p14="http://schemas.microsoft.com/office/powerpoint/2010/main" val="3666938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F26EFA65-3B67-463B-9020-E6663C81491C}" type="slidenum">
              <a:rPr lang="en-US" smtClean="0"/>
              <a:t>9</a:t>
            </a:fld>
            <a:endParaRPr lang="en-US"/>
          </a:p>
        </p:txBody>
      </p:sp>
      <p:sp>
        <p:nvSpPr>
          <p:cNvPr id="7" name="TextBox 6"/>
          <p:cNvSpPr txBox="1"/>
          <p:nvPr/>
        </p:nvSpPr>
        <p:spPr>
          <a:xfrm>
            <a:off x="251520" y="6165304"/>
            <a:ext cx="7632848" cy="338554"/>
          </a:xfrm>
          <a:prstGeom prst="rect">
            <a:avLst/>
          </a:prstGeom>
          <a:noFill/>
        </p:spPr>
        <p:txBody>
          <a:bodyPr wrap="square" rtlCol="0">
            <a:spAutoFit/>
          </a:bodyPr>
          <a:lstStyle/>
          <a:p>
            <a:r>
              <a:rPr lang="en-GB" sz="1600" dirty="0" smtClean="0">
                <a:latin typeface="Arial" pitchFamily="34" charset="0"/>
                <a:cs typeface="Arial" pitchFamily="34" charset="0"/>
              </a:rPr>
              <a:t>Figure 6 Plotting two Boolean expressions on a K-map</a:t>
            </a:r>
            <a:endParaRPr lang="en-US" sz="1600" dirty="0">
              <a:latin typeface="Arial" pitchFamily="34" charset="0"/>
              <a:cs typeface="Arial" pitchFamily="34" charset="0"/>
            </a:endParaRPr>
          </a:p>
        </p:txBody>
      </p:sp>
      <p:cxnSp>
        <p:nvCxnSpPr>
          <p:cNvPr id="8" name="Straight Connector 7"/>
          <p:cNvCxnSpPr/>
          <p:nvPr/>
        </p:nvCxnSpPr>
        <p:spPr>
          <a:xfrm>
            <a:off x="6101869" y="220486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51520" y="476672"/>
            <a:ext cx="8352928" cy="369332"/>
          </a:xfrm>
          <a:prstGeom prst="rect">
            <a:avLst/>
          </a:prstGeom>
        </p:spPr>
        <p:txBody>
          <a:bodyPr wrap="square">
            <a:spAutoFit/>
          </a:bodyPr>
          <a:lstStyle/>
          <a:p>
            <a:r>
              <a:rPr lang="en-US" dirty="0"/>
              <a:t> </a:t>
            </a:r>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0743" y="3440726"/>
            <a:ext cx="7745548" cy="2648522"/>
          </a:xfrm>
          <a:prstGeom prst="rect">
            <a:avLst/>
          </a:prstGeom>
        </p:spPr>
      </p:pic>
      <p:sp>
        <p:nvSpPr>
          <p:cNvPr id="2" name="Rectangle 1"/>
          <p:cNvSpPr/>
          <p:nvPr/>
        </p:nvSpPr>
        <p:spPr>
          <a:xfrm>
            <a:off x="251520" y="340782"/>
            <a:ext cx="8208912" cy="3016210"/>
          </a:xfrm>
          <a:prstGeom prst="rect">
            <a:avLst/>
          </a:prstGeom>
        </p:spPr>
        <p:txBody>
          <a:bodyPr wrap="square">
            <a:spAutoFit/>
          </a:bodyPr>
          <a:lstStyle/>
          <a:p>
            <a:r>
              <a:rPr lang="en-US" dirty="0"/>
              <a:t>In the </a:t>
            </a:r>
            <a:r>
              <a:rPr lang="en-US" dirty="0" smtClean="0"/>
              <a:t>K-map </a:t>
            </a:r>
            <a:r>
              <a:rPr lang="en-US" dirty="0"/>
              <a:t>for F</a:t>
            </a:r>
            <a:r>
              <a:rPr lang="en-US" baseline="-25000" dirty="0"/>
              <a:t>1</a:t>
            </a:r>
            <a:r>
              <a:rPr lang="en-US" dirty="0"/>
              <a:t> two </a:t>
            </a:r>
            <a:r>
              <a:rPr lang="en-US" dirty="0" smtClean="0"/>
              <a:t>adjacent </a:t>
            </a:r>
            <a:r>
              <a:rPr lang="en-US" dirty="0"/>
              <a:t>squares are covered. Now look at the </a:t>
            </a:r>
            <a:r>
              <a:rPr lang="en-US" dirty="0" smtClean="0"/>
              <a:t>map </a:t>
            </a:r>
            <a:r>
              <a:rPr lang="en-US" dirty="0"/>
              <a:t>for F</a:t>
            </a:r>
            <a:r>
              <a:rPr lang="en-US" baseline="-25000" dirty="0"/>
              <a:t>2</a:t>
            </a:r>
            <a:r>
              <a:rPr lang="en-US" dirty="0"/>
              <a:t> = A</a:t>
            </a:r>
            <a:r>
              <a:rPr lang="en-US" dirty="0">
                <a:sym typeface="Symbol"/>
              </a:rPr>
              <a:t></a:t>
            </a:r>
            <a:r>
              <a:rPr lang="en-US" dirty="0" smtClean="0"/>
              <a:t>B. A </a:t>
            </a:r>
            <a:r>
              <a:rPr lang="en-US" i="1" dirty="0"/>
              <a:t>group</a:t>
            </a:r>
            <a:r>
              <a:rPr lang="en-US" dirty="0"/>
              <a:t> of two squares is covered, corresponding to the column A = 1, B = 1. </a:t>
            </a:r>
            <a:r>
              <a:rPr lang="en-US" dirty="0" smtClean="0"/>
              <a:t>F</a:t>
            </a:r>
            <a:r>
              <a:rPr lang="en-US" baseline="-25000" dirty="0" smtClean="0"/>
              <a:t>2</a:t>
            </a:r>
            <a:r>
              <a:rPr lang="en-US" dirty="0" smtClean="0"/>
              <a:t> </a:t>
            </a:r>
            <a:r>
              <a:rPr lang="en-US" dirty="0"/>
              <a:t>does not involve </a:t>
            </a:r>
            <a:r>
              <a:rPr lang="en-US" dirty="0" smtClean="0"/>
              <a:t>C</a:t>
            </a:r>
            <a:r>
              <a:rPr lang="en-US" dirty="0"/>
              <a:t>, </a:t>
            </a:r>
            <a:r>
              <a:rPr lang="en-US" dirty="0" smtClean="0"/>
              <a:t>and a </a:t>
            </a:r>
            <a:r>
              <a:rPr lang="en-US" dirty="0"/>
              <a:t>1 is entered in the squares for which A = B = 1 and C = 0, and A = B = 1 and C = 1; </a:t>
            </a:r>
            <a:r>
              <a:rPr lang="en-US" dirty="0" smtClean="0"/>
              <a:t>i.e., </a:t>
            </a:r>
            <a:r>
              <a:rPr lang="en-US" dirty="0"/>
              <a:t>a 1 is entered for all values of C for which AB = 11. When plotting a product term like A</a:t>
            </a:r>
            <a:r>
              <a:rPr lang="en-US" dirty="0">
                <a:sym typeface="Symbol"/>
              </a:rPr>
              <a:t></a:t>
            </a:r>
            <a:r>
              <a:rPr lang="en-US" dirty="0" smtClean="0"/>
              <a:t>B, you locate </a:t>
            </a:r>
            <a:r>
              <a:rPr lang="en-US" dirty="0"/>
              <a:t>the region for which AB = 11.</a:t>
            </a:r>
          </a:p>
          <a:p>
            <a:r>
              <a:rPr lang="en-US" sz="1000" dirty="0"/>
              <a:t> </a:t>
            </a:r>
          </a:p>
          <a:p>
            <a:r>
              <a:rPr lang="en-US" dirty="0"/>
              <a:t>The </a:t>
            </a:r>
            <a:r>
              <a:rPr lang="en-US" dirty="0" smtClean="0"/>
              <a:t>two K-maps are </a:t>
            </a:r>
            <a:r>
              <a:rPr lang="en-US" dirty="0"/>
              <a:t>identical, so that F</a:t>
            </a:r>
            <a:r>
              <a:rPr lang="en-US" baseline="-25000" dirty="0"/>
              <a:t>1</a:t>
            </a:r>
            <a:r>
              <a:rPr lang="en-US" dirty="0"/>
              <a:t> = F</a:t>
            </a:r>
            <a:r>
              <a:rPr lang="en-US" baseline="-25000" dirty="0"/>
              <a:t>2</a:t>
            </a:r>
            <a:r>
              <a:rPr lang="en-US" dirty="0"/>
              <a:t> and A</a:t>
            </a:r>
            <a:r>
              <a:rPr lang="en-US" dirty="0">
                <a:sym typeface="Symbol"/>
              </a:rPr>
              <a:t></a:t>
            </a:r>
            <a:r>
              <a:rPr lang="en-US" dirty="0"/>
              <a:t>B</a:t>
            </a:r>
            <a:r>
              <a:rPr lang="en-US" dirty="0">
                <a:sym typeface="Symbol"/>
              </a:rPr>
              <a:t></a:t>
            </a:r>
            <a:r>
              <a:rPr lang="en-US" dirty="0"/>
              <a:t>C + A</a:t>
            </a:r>
            <a:r>
              <a:rPr lang="en-US" dirty="0">
                <a:sym typeface="Symbol"/>
              </a:rPr>
              <a:t></a:t>
            </a:r>
            <a:r>
              <a:rPr lang="en-US" dirty="0"/>
              <a:t>B</a:t>
            </a:r>
            <a:r>
              <a:rPr lang="en-US" dirty="0">
                <a:sym typeface="Symbol"/>
              </a:rPr>
              <a:t></a:t>
            </a:r>
            <a:r>
              <a:rPr lang="en-US" dirty="0"/>
              <a:t>C = A</a:t>
            </a:r>
            <a:r>
              <a:rPr lang="en-US" dirty="0">
                <a:sym typeface="Symbol"/>
              </a:rPr>
              <a:t></a:t>
            </a:r>
            <a:r>
              <a:rPr lang="en-US" dirty="0"/>
              <a:t>B. </a:t>
            </a:r>
            <a:r>
              <a:rPr lang="en-US" dirty="0" smtClean="0"/>
              <a:t>Using Boolean algebra, </a:t>
            </a:r>
            <a:r>
              <a:rPr lang="en-US" dirty="0"/>
              <a:t>A</a:t>
            </a:r>
            <a:r>
              <a:rPr lang="en-US" dirty="0">
                <a:sym typeface="Symbol"/>
              </a:rPr>
              <a:t></a:t>
            </a:r>
            <a:r>
              <a:rPr lang="en-US" dirty="0"/>
              <a:t>B</a:t>
            </a:r>
            <a:r>
              <a:rPr lang="en-US" dirty="0">
                <a:sym typeface="Symbol"/>
              </a:rPr>
              <a:t></a:t>
            </a:r>
            <a:r>
              <a:rPr lang="en-US" dirty="0"/>
              <a:t>C + A</a:t>
            </a:r>
            <a:r>
              <a:rPr lang="en-US" dirty="0">
                <a:sym typeface="Symbol"/>
              </a:rPr>
              <a:t></a:t>
            </a:r>
            <a:r>
              <a:rPr lang="en-US" dirty="0"/>
              <a:t>B</a:t>
            </a:r>
            <a:r>
              <a:rPr lang="en-US" dirty="0">
                <a:sym typeface="Symbol"/>
              </a:rPr>
              <a:t></a:t>
            </a:r>
            <a:r>
              <a:rPr lang="en-US" dirty="0"/>
              <a:t>C = A</a:t>
            </a:r>
            <a:r>
              <a:rPr lang="en-US" dirty="0">
                <a:sym typeface="Symbol"/>
              </a:rPr>
              <a:t></a:t>
            </a:r>
            <a:r>
              <a:rPr lang="en-US" dirty="0"/>
              <a:t>B</a:t>
            </a:r>
            <a:r>
              <a:rPr lang="en-US" dirty="0">
                <a:sym typeface="Symbol"/>
              </a:rPr>
              <a:t></a:t>
            </a:r>
            <a:r>
              <a:rPr lang="en-US" dirty="0"/>
              <a:t>(C + C) = A</a:t>
            </a:r>
            <a:r>
              <a:rPr lang="en-US" dirty="0">
                <a:sym typeface="Symbol"/>
              </a:rPr>
              <a:t></a:t>
            </a:r>
            <a:r>
              <a:rPr lang="en-US" dirty="0"/>
              <a:t>B(1) = A</a:t>
            </a:r>
            <a:r>
              <a:rPr lang="en-US" dirty="0">
                <a:sym typeface="Symbol"/>
              </a:rPr>
              <a:t></a:t>
            </a:r>
            <a:r>
              <a:rPr lang="en-US" dirty="0"/>
              <a:t>B. Two adjacent squares in a </a:t>
            </a:r>
            <a:r>
              <a:rPr lang="en-US" dirty="0" smtClean="0"/>
              <a:t>K-map </a:t>
            </a:r>
            <a:r>
              <a:rPr lang="en-US" dirty="0"/>
              <a:t>can be grouped together to form a single simpler term. </a:t>
            </a:r>
          </a:p>
        </p:txBody>
      </p:sp>
      <p:cxnSp>
        <p:nvCxnSpPr>
          <p:cNvPr id="17" name="Straight Connector 16"/>
          <p:cNvCxnSpPr/>
          <p:nvPr/>
        </p:nvCxnSpPr>
        <p:spPr>
          <a:xfrm>
            <a:off x="5148064" y="249289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347864" y="246013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96104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550</TotalTime>
  <Words>1056</Words>
  <Application>Microsoft Office PowerPoint</Application>
  <PresentationFormat>On-screen Show (4:3)</PresentationFormat>
  <Paragraphs>127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Theme1</vt:lpstr>
      <vt:lpstr>Introduction to the Karnaugh Map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dc:creator>
  <cp:lastModifiedBy>Alan</cp:lastModifiedBy>
  <cp:revision>23</cp:revision>
  <dcterms:created xsi:type="dcterms:W3CDTF">2013-01-17T23:28:52Z</dcterms:created>
  <dcterms:modified xsi:type="dcterms:W3CDTF">2013-01-19T15:20:12Z</dcterms:modified>
</cp:coreProperties>
</file>