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89"/>
  </p:notesMasterIdLst>
  <p:handoutMasterIdLst>
    <p:handoutMasterId r:id="rId90"/>
  </p:handoutMasterIdLst>
  <p:sldIdLst>
    <p:sldId id="256" r:id="rId2"/>
    <p:sldId id="257" r:id="rId3"/>
    <p:sldId id="258" r:id="rId4"/>
    <p:sldId id="341" r:id="rId5"/>
    <p:sldId id="342" r:id="rId6"/>
    <p:sldId id="344" r:id="rId7"/>
    <p:sldId id="259" r:id="rId8"/>
    <p:sldId id="260" r:id="rId9"/>
    <p:sldId id="343" r:id="rId10"/>
    <p:sldId id="261" r:id="rId11"/>
    <p:sldId id="345" r:id="rId12"/>
    <p:sldId id="346" r:id="rId13"/>
    <p:sldId id="347" r:id="rId14"/>
    <p:sldId id="262" r:id="rId15"/>
    <p:sldId id="263" r:id="rId16"/>
    <p:sldId id="348" r:id="rId17"/>
    <p:sldId id="264" r:id="rId18"/>
    <p:sldId id="265" r:id="rId19"/>
    <p:sldId id="266" r:id="rId20"/>
    <p:sldId id="267" r:id="rId21"/>
    <p:sldId id="268" r:id="rId22"/>
    <p:sldId id="269" r:id="rId23"/>
    <p:sldId id="270" r:id="rId24"/>
    <p:sldId id="271" r:id="rId25"/>
    <p:sldId id="349" r:id="rId26"/>
    <p:sldId id="272" r:id="rId27"/>
    <p:sldId id="273" r:id="rId28"/>
    <p:sldId id="350" r:id="rId29"/>
    <p:sldId id="274" r:id="rId30"/>
    <p:sldId id="275" r:id="rId31"/>
    <p:sldId id="277"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351" r:id="rId47"/>
    <p:sldId id="293" r:id="rId48"/>
    <p:sldId id="352" r:id="rId49"/>
    <p:sldId id="353" r:id="rId50"/>
    <p:sldId id="354" r:id="rId51"/>
    <p:sldId id="355" r:id="rId52"/>
    <p:sldId id="294" r:id="rId53"/>
    <p:sldId id="356" r:id="rId54"/>
    <p:sldId id="295" r:id="rId55"/>
    <p:sldId id="296" r:id="rId56"/>
    <p:sldId id="297" r:id="rId57"/>
    <p:sldId id="298" r:id="rId58"/>
    <p:sldId id="299" r:id="rId59"/>
    <p:sldId id="357" r:id="rId60"/>
    <p:sldId id="358" r:id="rId61"/>
    <p:sldId id="359" r:id="rId62"/>
    <p:sldId id="360" r:id="rId63"/>
    <p:sldId id="361" r:id="rId64"/>
    <p:sldId id="362" r:id="rId65"/>
    <p:sldId id="300" r:id="rId66"/>
    <p:sldId id="363" r:id="rId67"/>
    <p:sldId id="364" r:id="rId68"/>
    <p:sldId id="301" r:id="rId69"/>
    <p:sldId id="302" r:id="rId70"/>
    <p:sldId id="365" r:id="rId71"/>
    <p:sldId id="366" r:id="rId72"/>
    <p:sldId id="367" r:id="rId73"/>
    <p:sldId id="303" r:id="rId74"/>
    <p:sldId id="370" r:id="rId75"/>
    <p:sldId id="368" r:id="rId76"/>
    <p:sldId id="371" r:id="rId77"/>
    <p:sldId id="304" r:id="rId78"/>
    <p:sldId id="372" r:id="rId79"/>
    <p:sldId id="373" r:id="rId80"/>
    <p:sldId id="305" r:id="rId81"/>
    <p:sldId id="374" r:id="rId82"/>
    <p:sldId id="306" r:id="rId83"/>
    <p:sldId id="307" r:id="rId84"/>
    <p:sldId id="308" r:id="rId85"/>
    <p:sldId id="309" r:id="rId86"/>
    <p:sldId id="375" r:id="rId87"/>
    <p:sldId id="310"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33" autoAdjust="0"/>
  </p:normalViewPr>
  <p:slideViewPr>
    <p:cSldViewPr>
      <p:cViewPr varScale="1">
        <p:scale>
          <a:sx n="122" d="100"/>
          <a:sy n="122" d="100"/>
        </p:scale>
        <p:origin x="-1236" y="-96"/>
      </p:cViewPr>
      <p:guideLst>
        <p:guide orient="horz" pos="2160"/>
        <p:guide pos="2880"/>
      </p:guideLst>
    </p:cSldViewPr>
  </p:slideViewPr>
  <p:outlineViewPr>
    <p:cViewPr>
      <p:scale>
        <a:sx n="33" d="100"/>
        <a:sy n="33" d="100"/>
      </p:scale>
      <p:origin x="0" y="68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8" d="100"/>
          <a:sy n="98" d="100"/>
        </p:scale>
        <p:origin x="-351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2CCD69-4255-41D0-A900-68B919183E06}" type="datetimeFigureOut">
              <a:rPr lang="en-US" smtClean="0"/>
              <a:t>10/26/2012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444B50-DECB-4992-83BC-DB56FCA8D05B}" type="slidenum">
              <a:rPr lang="en-US" smtClean="0"/>
              <a:t>‹#›</a:t>
            </a:fld>
            <a:endParaRPr lang="en-US"/>
          </a:p>
        </p:txBody>
      </p:sp>
    </p:spTree>
    <p:extLst>
      <p:ext uri="{BB962C8B-B14F-4D97-AF65-F5344CB8AC3E}">
        <p14:creationId xmlns:p14="http://schemas.microsoft.com/office/powerpoint/2010/main" val="3933474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0C205B-D17A-46F0-9343-0D1CA02DC6D0}" type="datetimeFigureOut">
              <a:rPr lang="en-GB" smtClean="0"/>
              <a:t>26/10/2012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DFEA83-0B49-4B23-82B4-5E4608CC1C27}" type="slidenum">
              <a:rPr lang="en-GB" smtClean="0"/>
              <a:t>‹#›</a:t>
            </a:fld>
            <a:endParaRPr lang="en-GB"/>
          </a:p>
        </p:txBody>
      </p:sp>
    </p:spTree>
    <p:extLst>
      <p:ext uri="{BB962C8B-B14F-4D97-AF65-F5344CB8AC3E}">
        <p14:creationId xmlns:p14="http://schemas.microsoft.com/office/powerpoint/2010/main" val="358478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DDFEA83-0B49-4B23-82B4-5E4608CC1C27}" type="slidenum">
              <a:rPr lang="en-GB" smtClean="0"/>
              <a:t>2</a:t>
            </a:fld>
            <a:endParaRPr lang="en-GB"/>
          </a:p>
        </p:txBody>
      </p:sp>
    </p:spTree>
    <p:extLst>
      <p:ext uri="{BB962C8B-B14F-4D97-AF65-F5344CB8AC3E}">
        <p14:creationId xmlns:p14="http://schemas.microsoft.com/office/powerpoint/2010/main" val="305141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z="1000"/>
            </a:lvl1pPr>
          </a:lstStyle>
          <a:p>
            <a:fld id="{37DB3577-242F-41CE-98A1-EFBE2BF523AC}" type="datetime3">
              <a:rPr lang="en-GB" smtClean="0"/>
              <a:pPr/>
              <a:t>26 October, 2012</a:t>
            </a:fld>
            <a:endParaRPr lang="en-GB" dirty="0"/>
          </a:p>
        </p:txBody>
      </p:sp>
      <p:sp>
        <p:nvSpPr>
          <p:cNvPr id="5" name="Footer Placeholder 4"/>
          <p:cNvSpPr>
            <a:spLocks noGrp="1"/>
          </p:cNvSpPr>
          <p:nvPr>
            <p:ph type="ftr" sz="quarter" idx="11"/>
          </p:nvPr>
        </p:nvSpPr>
        <p:spPr/>
        <p:txBody>
          <a:bodyPr/>
          <a:lstStyle>
            <a:lvl1pPr>
              <a:defRPr sz="1000"/>
            </a:lvl1pPr>
          </a:lstStyle>
          <a:p>
            <a:r>
              <a:rPr lang="en-GB" dirty="0" smtClean="0"/>
              <a:t>Computer Organization</a:t>
            </a:r>
            <a:endParaRPr lang="en-GB" dirty="0"/>
          </a:p>
        </p:txBody>
      </p:sp>
      <p:sp>
        <p:nvSpPr>
          <p:cNvPr id="6" name="Slide Number Placeholder 5"/>
          <p:cNvSpPr>
            <a:spLocks noGrp="1"/>
          </p:cNvSpPr>
          <p:nvPr>
            <p:ph type="sldNum" sz="quarter" idx="12"/>
          </p:nvPr>
        </p:nvSpPr>
        <p:spPr/>
        <p:txBody>
          <a:bodyPr/>
          <a:lstStyle>
            <a:lvl1pPr>
              <a:defRPr sz="1000"/>
            </a:lvl1pPr>
          </a:lstStyle>
          <a:p>
            <a:fld id="{5E3100E0-442E-4EFD-B809-F48CE7A4B0A5}" type="slidenum">
              <a:rPr lang="en-GB" smtClean="0"/>
              <a:pPr/>
              <a:t>‹#›</a:t>
            </a:fld>
            <a:endParaRPr lang="en-GB" dirty="0"/>
          </a:p>
        </p:txBody>
      </p:sp>
      <p:sp>
        <p:nvSpPr>
          <p:cNvPr id="7" name="TextBox 6"/>
          <p:cNvSpPr txBox="1"/>
          <p:nvPr userDrawn="1"/>
        </p:nvSpPr>
        <p:spPr>
          <a:xfrm>
            <a:off x="7092280" y="116632"/>
            <a:ext cx="1944216" cy="215444"/>
          </a:xfrm>
          <a:prstGeom prst="rect">
            <a:avLst/>
          </a:prstGeom>
          <a:noFill/>
        </p:spPr>
        <p:txBody>
          <a:bodyPr wrap="square" rtlCol="0">
            <a:spAutoFit/>
          </a:bodyPr>
          <a:lstStyle/>
          <a:p>
            <a:r>
              <a:rPr lang="en-GB" sz="800" dirty="0" smtClean="0"/>
              <a:t>Computer Architecture and Organization</a:t>
            </a:r>
            <a:endParaRPr lang="en-US" sz="800" dirty="0"/>
          </a:p>
        </p:txBody>
      </p:sp>
    </p:spTree>
    <p:extLst>
      <p:ext uri="{BB962C8B-B14F-4D97-AF65-F5344CB8AC3E}">
        <p14:creationId xmlns:p14="http://schemas.microsoft.com/office/powerpoint/2010/main" val="6287170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563017-DD8A-4F5A-B4F7-CB87A82126B8}" type="datetime3">
              <a:rPr lang="en-GB" smtClean="0"/>
              <a:t>26 October, 2012</a:t>
            </a:fld>
            <a:endParaRPr lang="en-GB"/>
          </a:p>
        </p:txBody>
      </p:sp>
      <p:sp>
        <p:nvSpPr>
          <p:cNvPr id="6" name="Footer Placeholder 5"/>
          <p:cNvSpPr>
            <a:spLocks noGrp="1"/>
          </p:cNvSpPr>
          <p:nvPr>
            <p:ph type="ftr" sz="quarter" idx="11"/>
          </p:nvPr>
        </p:nvSpPr>
        <p:spPr/>
        <p:txBody>
          <a:bodyPr/>
          <a:lstStyle/>
          <a:p>
            <a:r>
              <a:rPr lang="en-GB" smtClean="0"/>
              <a:t>Computer Organization</a:t>
            </a:r>
            <a:endParaRPr lang="en-GB"/>
          </a:p>
        </p:txBody>
      </p:sp>
      <p:sp>
        <p:nvSpPr>
          <p:cNvPr id="7" name="Slide Number Placeholder 6"/>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23089929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87861-6F5D-4AF0-B4FE-F9CAC0235D1D}" type="datetime3">
              <a:rPr lang="en-GB" smtClean="0"/>
              <a:t>26 October, 2012</a:t>
            </a:fld>
            <a:endParaRPr lang="en-GB"/>
          </a:p>
        </p:txBody>
      </p:sp>
      <p:sp>
        <p:nvSpPr>
          <p:cNvPr id="5" name="Footer Placeholder 4"/>
          <p:cNvSpPr>
            <a:spLocks noGrp="1"/>
          </p:cNvSpPr>
          <p:nvPr>
            <p:ph type="ftr" sz="quarter" idx="11"/>
          </p:nvPr>
        </p:nvSpPr>
        <p:spPr/>
        <p:txBody>
          <a:bodyPr/>
          <a:lstStyle/>
          <a:p>
            <a:r>
              <a:rPr lang="en-GB" smtClean="0"/>
              <a:t>Computer Organization</a:t>
            </a:r>
            <a:endParaRPr lang="en-GB"/>
          </a:p>
        </p:txBody>
      </p:sp>
      <p:sp>
        <p:nvSpPr>
          <p:cNvPr id="6" name="Slide Number Placeholder 5"/>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37285320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F471E-AB0A-45BD-BAE6-F23BF72D355A}" type="datetime3">
              <a:rPr lang="en-GB" smtClean="0"/>
              <a:t>26 October, 2012</a:t>
            </a:fld>
            <a:endParaRPr lang="en-GB"/>
          </a:p>
        </p:txBody>
      </p:sp>
      <p:sp>
        <p:nvSpPr>
          <p:cNvPr id="5" name="Footer Placeholder 4"/>
          <p:cNvSpPr>
            <a:spLocks noGrp="1"/>
          </p:cNvSpPr>
          <p:nvPr>
            <p:ph type="ftr" sz="quarter" idx="11"/>
          </p:nvPr>
        </p:nvSpPr>
        <p:spPr/>
        <p:txBody>
          <a:bodyPr/>
          <a:lstStyle/>
          <a:p>
            <a:r>
              <a:rPr lang="en-GB" smtClean="0"/>
              <a:t>Computer Organization</a:t>
            </a:r>
            <a:endParaRPr lang="en-GB"/>
          </a:p>
        </p:txBody>
      </p:sp>
      <p:sp>
        <p:nvSpPr>
          <p:cNvPr id="6" name="Slide Number Placeholder 5"/>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32979416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9C745B-0D53-4B8E-875E-A10F667ADA67}" type="datetime3">
              <a:rPr lang="en-GB" smtClean="0"/>
              <a:t>26 October, 2012</a:t>
            </a:fld>
            <a:endParaRPr lang="en-GB"/>
          </a:p>
        </p:txBody>
      </p:sp>
      <p:sp>
        <p:nvSpPr>
          <p:cNvPr id="4" name="Footer Placeholder 3"/>
          <p:cNvSpPr>
            <a:spLocks noGrp="1"/>
          </p:cNvSpPr>
          <p:nvPr>
            <p:ph type="ftr" sz="quarter" idx="11"/>
          </p:nvPr>
        </p:nvSpPr>
        <p:spPr/>
        <p:txBody>
          <a:bodyPr/>
          <a:lstStyle/>
          <a:p>
            <a:r>
              <a:rPr lang="en-GB" smtClean="0"/>
              <a:t>Computer Organization</a:t>
            </a:r>
            <a:endParaRPr lang="en-GB"/>
          </a:p>
        </p:txBody>
      </p:sp>
      <p:sp>
        <p:nvSpPr>
          <p:cNvPr id="5" name="Slide Number Placeholder 4"/>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37601573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FEBEE-DB24-45FD-97EA-2EB56E56BE3C}" type="datetime3">
              <a:rPr lang="en-GB" smtClean="0"/>
              <a:t>26 October, 2012</a:t>
            </a:fld>
            <a:endParaRPr lang="en-GB"/>
          </a:p>
        </p:txBody>
      </p:sp>
      <p:sp>
        <p:nvSpPr>
          <p:cNvPr id="5" name="Footer Placeholder 4"/>
          <p:cNvSpPr>
            <a:spLocks noGrp="1"/>
          </p:cNvSpPr>
          <p:nvPr>
            <p:ph type="ftr" sz="quarter" idx="11"/>
          </p:nvPr>
        </p:nvSpPr>
        <p:spPr/>
        <p:txBody>
          <a:bodyPr/>
          <a:lstStyle/>
          <a:p>
            <a:r>
              <a:rPr lang="en-GB" smtClean="0"/>
              <a:t>Computer Organization</a:t>
            </a:r>
            <a:endParaRPr lang="en-GB"/>
          </a:p>
        </p:txBody>
      </p:sp>
      <p:sp>
        <p:nvSpPr>
          <p:cNvPr id="6" name="Slide Number Placeholder 5"/>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21356345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F13F87-B985-4204-869F-DD7D46E7EAC0}" type="datetime3">
              <a:rPr lang="en-GB" smtClean="0"/>
              <a:t>26 October, 2012</a:t>
            </a:fld>
            <a:endParaRPr lang="en-GB"/>
          </a:p>
        </p:txBody>
      </p:sp>
      <p:sp>
        <p:nvSpPr>
          <p:cNvPr id="5" name="Footer Placeholder 4"/>
          <p:cNvSpPr>
            <a:spLocks noGrp="1"/>
          </p:cNvSpPr>
          <p:nvPr>
            <p:ph type="ftr" sz="quarter" idx="11"/>
          </p:nvPr>
        </p:nvSpPr>
        <p:spPr/>
        <p:txBody>
          <a:bodyPr/>
          <a:lstStyle/>
          <a:p>
            <a:r>
              <a:rPr lang="en-GB" smtClean="0"/>
              <a:t>Computer Organization</a:t>
            </a:r>
            <a:endParaRPr lang="en-GB"/>
          </a:p>
        </p:txBody>
      </p:sp>
      <p:sp>
        <p:nvSpPr>
          <p:cNvPr id="6" name="Slide Number Placeholder 5"/>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17269336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4F2AFC-D328-46CA-BE07-8B5165C339A4}" type="datetime3">
              <a:rPr lang="en-GB" smtClean="0"/>
              <a:t>26 October, 2012</a:t>
            </a:fld>
            <a:endParaRPr lang="en-GB"/>
          </a:p>
        </p:txBody>
      </p:sp>
      <p:sp>
        <p:nvSpPr>
          <p:cNvPr id="6" name="Footer Placeholder 5"/>
          <p:cNvSpPr>
            <a:spLocks noGrp="1"/>
          </p:cNvSpPr>
          <p:nvPr>
            <p:ph type="ftr" sz="quarter" idx="11"/>
          </p:nvPr>
        </p:nvSpPr>
        <p:spPr/>
        <p:txBody>
          <a:bodyPr/>
          <a:lstStyle/>
          <a:p>
            <a:r>
              <a:rPr lang="en-GB" smtClean="0"/>
              <a:t>Computer Organization</a:t>
            </a:r>
            <a:endParaRPr lang="en-GB"/>
          </a:p>
        </p:txBody>
      </p:sp>
      <p:sp>
        <p:nvSpPr>
          <p:cNvPr id="7" name="Slide Number Placeholder 6"/>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3916099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677154-641D-47AE-B758-2E3C5CC06540}" type="datetime3">
              <a:rPr lang="en-GB" smtClean="0"/>
              <a:t>26 October, 2012</a:t>
            </a:fld>
            <a:endParaRPr lang="en-GB"/>
          </a:p>
        </p:txBody>
      </p:sp>
      <p:sp>
        <p:nvSpPr>
          <p:cNvPr id="8" name="Footer Placeholder 7"/>
          <p:cNvSpPr>
            <a:spLocks noGrp="1"/>
          </p:cNvSpPr>
          <p:nvPr>
            <p:ph type="ftr" sz="quarter" idx="11"/>
          </p:nvPr>
        </p:nvSpPr>
        <p:spPr/>
        <p:txBody>
          <a:bodyPr/>
          <a:lstStyle/>
          <a:p>
            <a:r>
              <a:rPr lang="en-GB" smtClean="0"/>
              <a:t>Computer Organization</a:t>
            </a:r>
            <a:endParaRPr lang="en-GB"/>
          </a:p>
        </p:txBody>
      </p:sp>
      <p:sp>
        <p:nvSpPr>
          <p:cNvPr id="9" name="Slide Number Placeholder 8"/>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7199503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311626-56BF-4BC4-81C8-355F5A7E35EC}" type="datetime3">
              <a:rPr lang="en-GB" smtClean="0"/>
              <a:t>26 October, 2012</a:t>
            </a:fld>
            <a:endParaRPr lang="en-GB"/>
          </a:p>
        </p:txBody>
      </p:sp>
      <p:sp>
        <p:nvSpPr>
          <p:cNvPr id="4" name="Footer Placeholder 3"/>
          <p:cNvSpPr>
            <a:spLocks noGrp="1"/>
          </p:cNvSpPr>
          <p:nvPr>
            <p:ph type="ftr" sz="quarter" idx="11"/>
          </p:nvPr>
        </p:nvSpPr>
        <p:spPr/>
        <p:txBody>
          <a:bodyPr/>
          <a:lstStyle/>
          <a:p>
            <a:r>
              <a:rPr lang="en-GB" smtClean="0"/>
              <a:t>Computer Organization</a:t>
            </a:r>
            <a:endParaRPr lang="en-GB"/>
          </a:p>
        </p:txBody>
      </p:sp>
      <p:sp>
        <p:nvSpPr>
          <p:cNvPr id="5" name="Slide Number Placeholder 4"/>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29062297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900" baseline="0">
                <a:latin typeface="Arial" pitchFamily="34" charset="0"/>
              </a:defRPr>
            </a:lvl1p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lvl1pPr>
              <a:defRPr sz="900" baseline="0">
                <a:latin typeface="Arial" pitchFamily="34" charset="0"/>
              </a:defRPr>
            </a:lvl1pPr>
          </a:lstStyle>
          <a:p>
            <a:r>
              <a:rPr lang="en-GB" dirty="0" smtClean="0"/>
              <a:t>Computer Organization</a:t>
            </a:r>
            <a:endParaRPr lang="en-GB" dirty="0"/>
          </a:p>
        </p:txBody>
      </p:sp>
      <p:sp>
        <p:nvSpPr>
          <p:cNvPr id="4" name="Slide Number Placeholder 3"/>
          <p:cNvSpPr>
            <a:spLocks noGrp="1"/>
          </p:cNvSpPr>
          <p:nvPr>
            <p:ph type="sldNum" sz="quarter" idx="12"/>
          </p:nvPr>
        </p:nvSpPr>
        <p:spPr/>
        <p:txBody>
          <a:bodyPr/>
          <a:lstStyle>
            <a:lvl1pPr>
              <a:defRPr sz="900" baseline="0">
                <a:latin typeface="Arial" pitchFamily="34" charset="0"/>
              </a:defRPr>
            </a:lvl1pPr>
          </a:lstStyle>
          <a:p>
            <a:fld id="{5E3100E0-442E-4EFD-B809-F48CE7A4B0A5}" type="slidenum">
              <a:rPr lang="en-GB" smtClean="0"/>
              <a:pPr/>
              <a:t>‹#›</a:t>
            </a:fld>
            <a:endParaRPr lang="en-GB" dirty="0"/>
          </a:p>
        </p:txBody>
      </p:sp>
    </p:spTree>
    <p:extLst>
      <p:ext uri="{BB962C8B-B14F-4D97-AF65-F5344CB8AC3E}">
        <p14:creationId xmlns:p14="http://schemas.microsoft.com/office/powerpoint/2010/main" val="28972393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CF9543-9D57-4AB2-A309-67D51A872776}" type="datetime3">
              <a:rPr lang="en-GB" smtClean="0"/>
              <a:t>26 October, 2012</a:t>
            </a:fld>
            <a:endParaRPr lang="en-GB"/>
          </a:p>
        </p:txBody>
      </p:sp>
      <p:sp>
        <p:nvSpPr>
          <p:cNvPr id="6" name="Footer Placeholder 5"/>
          <p:cNvSpPr>
            <a:spLocks noGrp="1"/>
          </p:cNvSpPr>
          <p:nvPr>
            <p:ph type="ftr" sz="quarter" idx="11"/>
          </p:nvPr>
        </p:nvSpPr>
        <p:spPr/>
        <p:txBody>
          <a:bodyPr/>
          <a:lstStyle/>
          <a:p>
            <a:r>
              <a:rPr lang="en-GB" smtClean="0"/>
              <a:t>Computer Organization</a:t>
            </a:r>
            <a:endParaRPr lang="en-GB"/>
          </a:p>
        </p:txBody>
      </p:sp>
      <p:sp>
        <p:nvSpPr>
          <p:cNvPr id="7" name="Slide Number Placeholder 6"/>
          <p:cNvSpPr>
            <a:spLocks noGrp="1"/>
          </p:cNvSpPr>
          <p:nvPr>
            <p:ph type="sldNum" sz="quarter" idx="12"/>
          </p:nvPr>
        </p:nvSpPr>
        <p:spPr/>
        <p:txBody>
          <a:bodyPr/>
          <a:lstStyle/>
          <a:p>
            <a:fld id="{5E3100E0-442E-4EFD-B809-F48CE7A4B0A5}" type="slidenum">
              <a:rPr lang="en-GB" smtClean="0"/>
              <a:t>‹#›</a:t>
            </a:fld>
            <a:endParaRPr lang="en-GB"/>
          </a:p>
        </p:txBody>
      </p:sp>
    </p:spTree>
    <p:extLst>
      <p:ext uri="{BB962C8B-B14F-4D97-AF65-F5344CB8AC3E}">
        <p14:creationId xmlns:p14="http://schemas.microsoft.com/office/powerpoint/2010/main" val="8434034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C745B-0D53-4B8E-875E-A10F667ADA67}" type="datetime3">
              <a:rPr lang="en-GB" smtClean="0"/>
              <a:t>26 October, 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Computer Organization</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100E0-442E-4EFD-B809-F48CE7A4B0A5}" type="slidenum">
              <a:rPr lang="en-GB" smtClean="0"/>
              <a:t>‹#›</a:t>
            </a:fld>
            <a:endParaRPr lang="en-GB"/>
          </a:p>
        </p:txBody>
      </p:sp>
      <p:sp>
        <p:nvSpPr>
          <p:cNvPr id="8" name="TextBox 7"/>
          <p:cNvSpPr txBox="1"/>
          <p:nvPr userDrawn="1"/>
        </p:nvSpPr>
        <p:spPr>
          <a:xfrm>
            <a:off x="7092280" y="116632"/>
            <a:ext cx="1944216" cy="215444"/>
          </a:xfrm>
          <a:prstGeom prst="rect">
            <a:avLst/>
          </a:prstGeom>
          <a:noFill/>
        </p:spPr>
        <p:txBody>
          <a:bodyPr wrap="square" rtlCol="0">
            <a:spAutoFit/>
          </a:bodyPr>
          <a:lstStyle/>
          <a:p>
            <a:r>
              <a:rPr lang="en-GB" sz="800" dirty="0" smtClean="0"/>
              <a:t>Computer Architecture and Organization</a:t>
            </a:r>
            <a:endParaRPr lang="en-US" sz="800" dirty="0"/>
          </a:p>
        </p:txBody>
      </p:sp>
    </p:spTree>
    <p:extLst>
      <p:ext uri="{BB962C8B-B14F-4D97-AF65-F5344CB8AC3E}">
        <p14:creationId xmlns:p14="http://schemas.microsoft.com/office/powerpoint/2010/main" val="2567890763"/>
      </p:ext>
    </p:extLst>
  </p:cSld>
  <p:clrMap bg1="lt1" tx1="dk1" bg2="lt2" tx2="dk2" accent1="accent1" accent2="accent2" accent3="accent3" accent4="accent4" accent5="accent5" accent6="accent6" hlink="hlink" folHlink="folHlink"/>
  <p:sldLayoutIdLst>
    <p:sldLayoutId id="2147483709" r:id="rId1"/>
    <p:sldLayoutId id="2147483720" r:id="rId2"/>
    <p:sldLayoutId id="2147483711" r:id="rId3"/>
    <p:sldLayoutId id="2147483710"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Computer Systems Architecture:</a:t>
            </a:r>
            <a:br>
              <a:rPr lang="en-GB" dirty="0" smtClean="0"/>
            </a:br>
            <a:r>
              <a:rPr lang="en-GB" dirty="0" smtClean="0"/>
              <a:t>Themes and Variations</a:t>
            </a:r>
            <a:endParaRPr lang="en-GB" dirty="0"/>
          </a:p>
        </p:txBody>
      </p:sp>
      <p:sp>
        <p:nvSpPr>
          <p:cNvPr id="3" name="Subtitle 2"/>
          <p:cNvSpPr>
            <a:spLocks noGrp="1"/>
          </p:cNvSpPr>
          <p:nvPr>
            <p:ph type="subTitle" idx="1"/>
          </p:nvPr>
        </p:nvSpPr>
        <p:spPr/>
        <p:txBody>
          <a:bodyPr/>
          <a:lstStyle/>
          <a:p>
            <a:r>
              <a:rPr lang="en-GB" dirty="0" smtClean="0"/>
              <a:t>Chapter 7</a:t>
            </a:r>
          </a:p>
          <a:p>
            <a:r>
              <a:rPr lang="en-GB" dirty="0" smtClean="0"/>
              <a:t>Processor Control</a:t>
            </a:r>
            <a:endParaRPr lang="en-GB" dirty="0"/>
          </a:p>
        </p:txBody>
      </p:sp>
    </p:spTree>
    <p:extLst>
      <p:ext uri="{BB962C8B-B14F-4D97-AF65-F5344CB8AC3E}">
        <p14:creationId xmlns:p14="http://schemas.microsoft.com/office/powerpoint/2010/main" val="515123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10</a:t>
            </a:fld>
            <a:endParaRPr lang="en-GB" dirty="0"/>
          </a:p>
        </p:txBody>
      </p:sp>
      <p:pic>
        <p:nvPicPr>
          <p:cNvPr id="4098" name="Picture 2" descr="C:\Users\Alan\Desktop\Swati\Clements 1e JPG_files\ch07\87046-07-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5617378" cy="58326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54713" y="620688"/>
            <a:ext cx="3296330" cy="5539978"/>
          </a:xfrm>
          <a:prstGeom prst="rect">
            <a:avLst/>
          </a:prstGeom>
          <a:noFill/>
        </p:spPr>
        <p:txBody>
          <a:bodyPr wrap="square" rtlCol="0">
            <a:spAutoFit/>
          </a:bodyPr>
          <a:lstStyle/>
          <a:p>
            <a:r>
              <a:rPr lang="en-GB" dirty="0" smtClean="0"/>
              <a:t>Control Unit</a:t>
            </a:r>
          </a:p>
          <a:p>
            <a:endParaRPr lang="en-GB" sz="1400" dirty="0"/>
          </a:p>
          <a:p>
            <a:pPr marL="179388" indent="-179388" defTabSz="265113">
              <a:buAutoNum type="arabicPeriod"/>
            </a:pPr>
            <a:r>
              <a:rPr lang="en-GB" sz="1400" dirty="0" smtClean="0"/>
              <a:t>The mapping ROM translates an op-code into the location of the first </a:t>
            </a:r>
            <a:r>
              <a:rPr lang="en-GB" sz="1400" dirty="0" err="1" smtClean="0"/>
              <a:t>microprogram</a:t>
            </a:r>
            <a:r>
              <a:rPr lang="en-GB" sz="1400" dirty="0" smtClean="0"/>
              <a:t> instruction of the of the machine instruction being executed.</a:t>
            </a:r>
          </a:p>
          <a:p>
            <a:pPr marL="179388" indent="-179388" defTabSz="265113">
              <a:buAutoNum type="arabicPeriod"/>
            </a:pPr>
            <a:r>
              <a:rPr lang="en-GB" sz="1400" dirty="0" smtClean="0"/>
              <a:t>This is loaded into the </a:t>
            </a:r>
            <a:r>
              <a:rPr lang="en-GB" sz="1400" dirty="0" err="1" smtClean="0"/>
              <a:t>microprogram</a:t>
            </a:r>
            <a:r>
              <a:rPr lang="en-GB" sz="1400" dirty="0" smtClean="0"/>
              <a:t> counter and used to select the first microinstruction word (which includes all the control signals). </a:t>
            </a:r>
          </a:p>
          <a:p>
            <a:pPr marL="179388" indent="-179388" defTabSz="265113">
              <a:buAutoNum type="arabicPeriod"/>
            </a:pPr>
            <a:r>
              <a:rPr lang="en-GB" sz="1400" dirty="0" smtClean="0"/>
              <a:t>At each clock pulse the </a:t>
            </a:r>
            <a:r>
              <a:rPr lang="en-GB" sz="1400" dirty="0" err="1" smtClean="0"/>
              <a:t>microprogram</a:t>
            </a:r>
            <a:r>
              <a:rPr lang="en-GB" sz="1400" dirty="0" smtClean="0"/>
              <a:t> counter is incremented and the next set of microinstructions generated. </a:t>
            </a:r>
            <a:endParaRPr lang="en-GB" sz="1400" dirty="0"/>
          </a:p>
          <a:p>
            <a:pPr marL="179388" indent="-179388" defTabSz="265113">
              <a:buAutoNum type="arabicPeriod"/>
            </a:pPr>
            <a:r>
              <a:rPr lang="en-GB" sz="1400" dirty="0" smtClean="0"/>
              <a:t>The microinstruction has a next address field that controls sequencing. The next microinstruction may be generated, or a jump to a </a:t>
            </a:r>
            <a:r>
              <a:rPr lang="en-GB" sz="1400" dirty="0" err="1" smtClean="0"/>
              <a:t>microsubroutine</a:t>
            </a:r>
            <a:r>
              <a:rPr lang="en-GB" sz="1400" dirty="0" smtClean="0"/>
              <a:t>, or a jump to the next fetch cycle, or a jump to an address conditional on the sate of the CCR.</a:t>
            </a:r>
          </a:p>
          <a:p>
            <a:endParaRPr lang="en-GB" sz="1400" dirty="0"/>
          </a:p>
          <a:p>
            <a:endParaRPr lang="en-GB" sz="1400" dirty="0"/>
          </a:p>
          <a:p>
            <a:endParaRPr lang="en-US" sz="1400" dirty="0"/>
          </a:p>
          <a:p>
            <a:endParaRPr lang="en-GB" sz="1400" dirty="0"/>
          </a:p>
          <a:p>
            <a:endParaRPr lang="en-US" sz="1400" dirty="0"/>
          </a:p>
        </p:txBody>
      </p:sp>
    </p:spTree>
    <p:extLst>
      <p:ext uri="{BB962C8B-B14F-4D97-AF65-F5344CB8AC3E}">
        <p14:creationId xmlns:p14="http://schemas.microsoft.com/office/powerpoint/2010/main" val="365877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11</a:t>
            </a:fld>
            <a:endParaRPr lang="en-GB" dirty="0"/>
          </a:p>
        </p:txBody>
      </p:sp>
      <p:pic>
        <p:nvPicPr>
          <p:cNvPr id="82946" name="Picture 2" descr="C:\Users\Alan\Desktop\Swati\Clements 1e JPG_files\ch07\87046-07-un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005064"/>
            <a:ext cx="5314950" cy="1974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7584" y="620688"/>
            <a:ext cx="8223459" cy="3816429"/>
          </a:xfrm>
          <a:prstGeom prst="rect">
            <a:avLst/>
          </a:prstGeom>
          <a:noFill/>
        </p:spPr>
        <p:txBody>
          <a:bodyPr wrap="square" rtlCol="0">
            <a:spAutoFit/>
          </a:bodyPr>
          <a:lstStyle/>
          <a:p>
            <a:r>
              <a:rPr lang="en-GB" dirty="0" smtClean="0"/>
              <a:t>Horizontal and Vertical Microprogramming</a:t>
            </a:r>
          </a:p>
          <a:p>
            <a:endParaRPr lang="en-GB" sz="1400" dirty="0"/>
          </a:p>
          <a:p>
            <a:pPr marL="179388" indent="-179388" defTabSz="265113">
              <a:buAutoNum type="arabicPeriod"/>
            </a:pPr>
            <a:r>
              <a:rPr lang="en-GB" sz="1400" dirty="0" smtClean="0"/>
              <a:t>In horizontal microprogramming each bit of the microinstruction directly controls the CPU (i.e., register enables, clocks, ALU function).</a:t>
            </a:r>
          </a:p>
          <a:p>
            <a:pPr marL="179388" indent="-179388" defTabSz="265113">
              <a:buAutoNum type="arabicPeriod"/>
            </a:pPr>
            <a:endParaRPr lang="en-GB" sz="1400" dirty="0" smtClean="0"/>
          </a:p>
          <a:p>
            <a:pPr marL="179388" indent="-179388" defTabSz="265113">
              <a:buAutoNum type="arabicPeriod"/>
            </a:pPr>
            <a:r>
              <a:rPr lang="en-GB" sz="1400" dirty="0" smtClean="0"/>
              <a:t>In  vertical microprogramming, various fields of the microinstruction are further decoded by logic or look-up ROMs.</a:t>
            </a:r>
          </a:p>
          <a:p>
            <a:pPr marL="179388" indent="-179388" defTabSz="265113">
              <a:buAutoNum type="arabicPeriod"/>
            </a:pPr>
            <a:endParaRPr lang="en-GB" sz="1400" dirty="0" smtClean="0"/>
          </a:p>
          <a:p>
            <a:pPr marL="179388" indent="-179388" defTabSz="265113">
              <a:buAutoNum type="arabicPeriod"/>
            </a:pPr>
            <a:r>
              <a:rPr lang="en-GB" sz="1400" dirty="0" smtClean="0"/>
              <a:t>Horizontal microprogramming is faster and more versatile that vertical microprogramming but requires more bits in the control ROM.</a:t>
            </a:r>
          </a:p>
          <a:p>
            <a:pPr marL="179388" indent="-179388" defTabSz="265113">
              <a:buAutoNum type="arabicPeriod"/>
            </a:pPr>
            <a:endParaRPr lang="en-GB" sz="1400" dirty="0" smtClean="0"/>
          </a:p>
          <a:p>
            <a:pPr marL="179388" indent="-179388" defTabSz="265113">
              <a:buAutoNum type="arabicPeriod"/>
            </a:pPr>
            <a:r>
              <a:rPr lang="en-GB" sz="1400" dirty="0" smtClean="0"/>
              <a:t>Vertical microprogramming is slower and less flexible but has a more compact control ROM.</a:t>
            </a:r>
          </a:p>
          <a:p>
            <a:endParaRPr lang="en-GB" sz="1400" dirty="0"/>
          </a:p>
          <a:p>
            <a:endParaRPr lang="en-GB" sz="1400" dirty="0"/>
          </a:p>
          <a:p>
            <a:endParaRPr lang="en-US" sz="1400" dirty="0"/>
          </a:p>
          <a:p>
            <a:endParaRPr lang="en-GB" sz="1400" dirty="0"/>
          </a:p>
          <a:p>
            <a:endParaRPr lang="en-US" sz="1400" dirty="0"/>
          </a:p>
        </p:txBody>
      </p:sp>
    </p:spTree>
    <p:extLst>
      <p:ext uri="{BB962C8B-B14F-4D97-AF65-F5344CB8AC3E}">
        <p14:creationId xmlns:p14="http://schemas.microsoft.com/office/powerpoint/2010/main" val="3839239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12</a:t>
            </a:fld>
            <a:endParaRPr lang="en-GB" dirty="0"/>
          </a:p>
        </p:txBody>
      </p:sp>
      <p:sp>
        <p:nvSpPr>
          <p:cNvPr id="7" name="TextBox 6"/>
          <p:cNvSpPr txBox="1"/>
          <p:nvPr/>
        </p:nvSpPr>
        <p:spPr>
          <a:xfrm>
            <a:off x="827584" y="548680"/>
            <a:ext cx="8223459" cy="3385542"/>
          </a:xfrm>
          <a:prstGeom prst="rect">
            <a:avLst/>
          </a:prstGeom>
          <a:noFill/>
        </p:spPr>
        <p:txBody>
          <a:bodyPr wrap="square" rtlCol="0">
            <a:spAutoFit/>
          </a:bodyPr>
          <a:lstStyle/>
          <a:p>
            <a:r>
              <a:rPr lang="en-GB" dirty="0" err="1" smtClean="0"/>
              <a:t>Nanoprogramming</a:t>
            </a:r>
            <a:endParaRPr lang="en-GB" dirty="0" smtClean="0"/>
          </a:p>
          <a:p>
            <a:endParaRPr lang="en-GB" sz="1400" dirty="0"/>
          </a:p>
          <a:p>
            <a:pPr marL="179388" indent="-179388" defTabSz="265113">
              <a:buAutoNum type="arabicPeriod"/>
            </a:pPr>
            <a:r>
              <a:rPr lang="en-GB" sz="1400" dirty="0" smtClean="0"/>
              <a:t>In conventional microprogramming, the </a:t>
            </a:r>
            <a:r>
              <a:rPr lang="en-GB" sz="1400" dirty="0" err="1" smtClean="0"/>
              <a:t>microprogram</a:t>
            </a:r>
            <a:r>
              <a:rPr lang="en-GB" sz="1400" dirty="0" smtClean="0"/>
              <a:t> ROM supplies an actual microinstruction word whose bits directly control the CPU.</a:t>
            </a:r>
          </a:p>
          <a:p>
            <a:pPr marL="179388" indent="-179388" defTabSz="265113">
              <a:buAutoNum type="arabicPeriod"/>
            </a:pPr>
            <a:endParaRPr lang="en-GB" sz="1400" dirty="0" smtClean="0"/>
          </a:p>
          <a:p>
            <a:pPr marL="179388" indent="-179388" defTabSz="265113">
              <a:buAutoNum type="arabicPeriod"/>
            </a:pPr>
            <a:r>
              <a:rPr lang="en-GB" sz="1400" dirty="0" smtClean="0"/>
              <a:t>In  </a:t>
            </a:r>
            <a:r>
              <a:rPr lang="en-GB" sz="1400" dirty="0" err="1" smtClean="0"/>
              <a:t>nanoprogramming</a:t>
            </a:r>
            <a:r>
              <a:rPr lang="en-GB" sz="1400" dirty="0" smtClean="0"/>
              <a:t> the </a:t>
            </a:r>
            <a:r>
              <a:rPr lang="en-GB" sz="1400" dirty="0" err="1" smtClean="0"/>
              <a:t>microprogram</a:t>
            </a:r>
            <a:r>
              <a:rPr lang="en-GB" sz="1400" dirty="0" smtClean="0"/>
              <a:t> ROM contains pointers. Each pointer points to the actual microinstruction in ROM.</a:t>
            </a:r>
          </a:p>
          <a:p>
            <a:pPr marL="179388" indent="-179388" defTabSz="265113">
              <a:buAutoNum type="arabicPeriod"/>
            </a:pPr>
            <a:endParaRPr lang="en-GB" sz="1400" dirty="0" smtClean="0"/>
          </a:p>
          <a:p>
            <a:pPr marL="179388" indent="-179388" defTabSz="265113">
              <a:buAutoNum type="arabicPeriod"/>
            </a:pPr>
            <a:r>
              <a:rPr lang="en-GB" sz="1400" dirty="0" err="1" smtClean="0"/>
              <a:t>Nanoprogramming</a:t>
            </a:r>
            <a:r>
              <a:rPr lang="en-GB" sz="1400" dirty="0" smtClean="0"/>
              <a:t> reduces the size of the </a:t>
            </a:r>
            <a:r>
              <a:rPr lang="en-GB" sz="1400" dirty="0" err="1" smtClean="0"/>
              <a:t>microprogram</a:t>
            </a:r>
            <a:r>
              <a:rPr lang="en-GB" sz="1400" dirty="0" smtClean="0"/>
              <a:t> ROM because the pointers are not as wide as microinstructions (typically 8 bits rather than 200). </a:t>
            </a:r>
            <a:r>
              <a:rPr lang="en-GB" sz="1400" dirty="0" err="1" smtClean="0"/>
              <a:t>Nanoprogramming</a:t>
            </a:r>
            <a:r>
              <a:rPr lang="en-GB" sz="1400" dirty="0" smtClean="0"/>
              <a:t> works because there are usually only a relatively small number of unique microinstructions.</a:t>
            </a:r>
          </a:p>
          <a:p>
            <a:endParaRPr lang="en-GB" sz="1400" dirty="0"/>
          </a:p>
          <a:p>
            <a:endParaRPr lang="en-US" sz="1400" dirty="0"/>
          </a:p>
          <a:p>
            <a:endParaRPr lang="en-GB" sz="1400" dirty="0"/>
          </a:p>
          <a:p>
            <a:endParaRPr lang="en-US" sz="1400" dirty="0"/>
          </a:p>
        </p:txBody>
      </p:sp>
      <p:pic>
        <p:nvPicPr>
          <p:cNvPr id="83970" name="Picture 2" descr="C:\Users\Alan\Desktop\Swati\Clements 1e JPG_files\ch07\87046-07-un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908" y="3212976"/>
            <a:ext cx="5383213"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929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13</a:t>
            </a:fld>
            <a:endParaRPr lang="en-GB" dirty="0"/>
          </a:p>
        </p:txBody>
      </p:sp>
      <p:sp>
        <p:nvSpPr>
          <p:cNvPr id="5" name="Rectangle 4"/>
          <p:cNvSpPr/>
          <p:nvPr/>
        </p:nvSpPr>
        <p:spPr>
          <a:xfrm>
            <a:off x="683568" y="548680"/>
            <a:ext cx="8064896" cy="5539978"/>
          </a:xfrm>
          <a:prstGeom prst="rect">
            <a:avLst/>
          </a:prstGeom>
        </p:spPr>
        <p:txBody>
          <a:bodyPr wrap="square">
            <a:spAutoFit/>
          </a:bodyPr>
          <a:lstStyle/>
          <a:p>
            <a:pPr algn="ctr"/>
            <a:r>
              <a:rPr lang="en-US" sz="1400" b="1" dirty="0" err="1" smtClean="0"/>
              <a:t>Nanoprogramming</a:t>
            </a:r>
            <a:r>
              <a:rPr lang="en-US" sz="1400" b="1" dirty="0" smtClean="0"/>
              <a:t> Example</a:t>
            </a:r>
          </a:p>
          <a:p>
            <a:endParaRPr lang="en-US" sz="1400" dirty="0"/>
          </a:p>
          <a:p>
            <a:r>
              <a:rPr lang="en-US" sz="1400" dirty="0" smtClean="0"/>
              <a:t>A computer </a:t>
            </a:r>
            <a:r>
              <a:rPr lang="en-US" sz="1400" dirty="0"/>
              <a:t>has an 8-bit op-code and 200 unique machine-level instructions, each requiring four 150-bit-wide microinstructions. </a:t>
            </a:r>
            <a:r>
              <a:rPr lang="en-US" sz="1400" dirty="0" smtClean="0"/>
              <a:t>Only 120 microinstructions are unique.</a:t>
            </a:r>
            <a:endParaRPr lang="en-US" sz="1400" dirty="0"/>
          </a:p>
          <a:p>
            <a:r>
              <a:rPr lang="en-US" sz="1400" dirty="0"/>
              <a:t> </a:t>
            </a:r>
          </a:p>
          <a:p>
            <a:r>
              <a:rPr lang="en-US" sz="1400" dirty="0" smtClean="0"/>
              <a:t>(a)	No </a:t>
            </a:r>
            <a:r>
              <a:rPr lang="en-US" sz="1400" dirty="0" err="1" smtClean="0"/>
              <a:t>nanoprogramming</a:t>
            </a:r>
            <a:endParaRPr lang="en-US" sz="1400" dirty="0" smtClean="0"/>
          </a:p>
          <a:p>
            <a:endParaRPr lang="en-US" sz="1400" dirty="0"/>
          </a:p>
          <a:p>
            <a:r>
              <a:rPr lang="en-US" sz="1400" dirty="0"/>
              <a:t>Two hundred machine-level instructions using four microinstructions </a:t>
            </a:r>
            <a:r>
              <a:rPr lang="en-US" sz="1400" dirty="0" smtClean="0"/>
              <a:t>= 200 </a:t>
            </a:r>
            <a:r>
              <a:rPr lang="en-US" sz="1400" dirty="0"/>
              <a:t>x 4 = 800 microinstructions. </a:t>
            </a:r>
          </a:p>
          <a:p>
            <a:r>
              <a:rPr lang="en-US" sz="1400" dirty="0"/>
              <a:t>The mapping ROM uses an 8-bit op-code to select one of 800 microinstructions which requires a 256 word x 10-bit ROM </a:t>
            </a:r>
            <a:r>
              <a:rPr lang="en-US" sz="1400" dirty="0" smtClean="0"/>
              <a:t>(2,560 </a:t>
            </a:r>
            <a:r>
              <a:rPr lang="en-US" sz="1400" dirty="0"/>
              <a:t>bits). The mapping ROM is ten bits wide because 2</a:t>
            </a:r>
            <a:r>
              <a:rPr lang="en-US" sz="1400" baseline="30000" dirty="0"/>
              <a:t>10</a:t>
            </a:r>
            <a:r>
              <a:rPr lang="en-US" sz="1400" dirty="0"/>
              <a:t> = </a:t>
            </a:r>
            <a:r>
              <a:rPr lang="en-US" sz="1400" dirty="0" smtClean="0"/>
              <a:t>1,024.</a:t>
            </a:r>
          </a:p>
          <a:p>
            <a:endParaRPr lang="en-US" sz="1400" dirty="0"/>
          </a:p>
          <a:p>
            <a:r>
              <a:rPr lang="en-US" sz="1400" dirty="0"/>
              <a:t>The control store requires 800 words x 150 bits = 120,000 bits. The total number of bits is the control store plus the mapping ROM = 120,000 + 2,560 = 122,560 bits.</a:t>
            </a:r>
          </a:p>
          <a:p>
            <a:r>
              <a:rPr lang="en-US" sz="1400" dirty="0"/>
              <a:t> </a:t>
            </a:r>
          </a:p>
          <a:p>
            <a:pPr marL="342900" indent="-342900">
              <a:buAutoNum type="alphaLcParenBoth" startAt="2"/>
            </a:pPr>
            <a:r>
              <a:rPr lang="en-GB" sz="1400" dirty="0" err="1" smtClean="0"/>
              <a:t>Nanoprogramming</a:t>
            </a:r>
            <a:endParaRPr lang="en-GB" sz="1400" dirty="0" smtClean="0"/>
          </a:p>
          <a:p>
            <a:pPr marL="342900" indent="-342900">
              <a:buAutoNum type="alphaLcParenBoth" startAt="2"/>
            </a:pPr>
            <a:endParaRPr lang="en-US" sz="1400" dirty="0"/>
          </a:p>
          <a:p>
            <a:r>
              <a:rPr lang="en-US" sz="1400" dirty="0" smtClean="0"/>
              <a:t>There </a:t>
            </a:r>
            <a:r>
              <a:rPr lang="en-US" sz="1400" dirty="0"/>
              <a:t>are 120 unique microinstructions each of which is 150 bits wide in the </a:t>
            </a:r>
            <a:r>
              <a:rPr lang="en-US" sz="1400" dirty="0" err="1"/>
              <a:t>nanoprogram</a:t>
            </a:r>
            <a:r>
              <a:rPr lang="en-US" sz="1400" dirty="0"/>
              <a:t> </a:t>
            </a:r>
            <a:r>
              <a:rPr lang="en-US" sz="1400" dirty="0" smtClean="0"/>
              <a:t>ROM.</a:t>
            </a:r>
          </a:p>
          <a:p>
            <a:r>
              <a:rPr lang="en-US" sz="1400" dirty="0" smtClean="0"/>
              <a:t>Storage </a:t>
            </a:r>
            <a:r>
              <a:rPr lang="en-US" sz="1400" dirty="0"/>
              <a:t>capacity of 120 x 150 = 18,000 bits</a:t>
            </a:r>
            <a:r>
              <a:rPr lang="en-US" sz="1400" dirty="0" smtClean="0"/>
              <a:t>.</a:t>
            </a:r>
          </a:p>
          <a:p>
            <a:endParaRPr lang="en-US" sz="1400" dirty="0"/>
          </a:p>
          <a:p>
            <a:r>
              <a:rPr lang="en-US" sz="1400" dirty="0"/>
              <a:t>There are 120 unique microinstructions which require a 7-bit address to select one of them (2</a:t>
            </a:r>
            <a:r>
              <a:rPr lang="en-US" sz="1400" baseline="30000" dirty="0"/>
              <a:t>7</a:t>
            </a:r>
            <a:r>
              <a:rPr lang="en-US" sz="1400" dirty="0"/>
              <a:t> = 128). The control store contains 800 microinstructions, each requiring a 7-bit pointer which takes 800 x 7 = 5,600 bits.</a:t>
            </a:r>
          </a:p>
          <a:p>
            <a:endParaRPr lang="en-US" sz="1400" dirty="0" smtClean="0"/>
          </a:p>
          <a:p>
            <a:r>
              <a:rPr lang="en-US" sz="1400" dirty="0" smtClean="0"/>
              <a:t>The </a:t>
            </a:r>
            <a:r>
              <a:rPr lang="en-US" sz="1400" dirty="0"/>
              <a:t>required storage using </a:t>
            </a:r>
            <a:r>
              <a:rPr lang="en-US" sz="1400" dirty="0" err="1"/>
              <a:t>nanoprogramming</a:t>
            </a:r>
            <a:r>
              <a:rPr lang="en-US" sz="1400" dirty="0"/>
              <a:t> is 2,560 bits (mapping ROM) + 5,600 bits (control store) + 18,000 bits (</a:t>
            </a:r>
            <a:r>
              <a:rPr lang="en-US" sz="1400" dirty="0" err="1"/>
              <a:t>nanoprogram</a:t>
            </a:r>
            <a:r>
              <a:rPr lang="en-US" sz="1400" dirty="0"/>
              <a:t> store) = 26,160 bits which reduces the storage by about 80%.	</a:t>
            </a:r>
          </a:p>
          <a:p>
            <a:r>
              <a:rPr lang="en-US" dirty="0"/>
              <a:t> </a:t>
            </a:r>
          </a:p>
        </p:txBody>
      </p:sp>
    </p:spTree>
    <p:extLst>
      <p:ext uri="{BB962C8B-B14F-4D97-AF65-F5344CB8AC3E}">
        <p14:creationId xmlns:p14="http://schemas.microsoft.com/office/powerpoint/2010/main" val="2865755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14</a:t>
            </a:fld>
            <a:endParaRPr lang="en-GB" dirty="0"/>
          </a:p>
        </p:txBody>
      </p:sp>
      <p:pic>
        <p:nvPicPr>
          <p:cNvPr id="5122" name="Picture 2" descr="C:\Users\Alan\Desktop\Swati\Clements 1e JPG_files\ch07\87046-07-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509120"/>
            <a:ext cx="5778500" cy="1054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15616" y="483349"/>
            <a:ext cx="7090856" cy="1384995"/>
          </a:xfrm>
          <a:prstGeom prst="rect">
            <a:avLst/>
          </a:prstGeom>
          <a:noFill/>
        </p:spPr>
        <p:txBody>
          <a:bodyPr wrap="square" rtlCol="0">
            <a:spAutoFit/>
          </a:bodyPr>
          <a:lstStyle/>
          <a:p>
            <a:pPr algn="ctr"/>
            <a:r>
              <a:rPr lang="en-GB" b="1" dirty="0" smtClean="0"/>
              <a:t>RISC Organization</a:t>
            </a:r>
          </a:p>
          <a:p>
            <a:endParaRPr lang="en-GB" dirty="0"/>
          </a:p>
          <a:p>
            <a:r>
              <a:rPr lang="en-GB" sz="1600" dirty="0" smtClean="0"/>
              <a:t>We now look at the information flow in a RISC processor. Figure 7.5 describes the instruction format of a simple hypothetic RISC (load and store) architecture. Below are some instructions that we will examine.</a:t>
            </a:r>
            <a:endParaRPr lang="en-US" sz="1600" dirty="0"/>
          </a:p>
        </p:txBody>
      </p:sp>
      <p:sp>
        <p:nvSpPr>
          <p:cNvPr id="6" name="Rectangle 5"/>
          <p:cNvSpPr/>
          <p:nvPr/>
        </p:nvSpPr>
        <p:spPr>
          <a:xfrm>
            <a:off x="1211651" y="1891557"/>
            <a:ext cx="7176773" cy="2339102"/>
          </a:xfrm>
          <a:prstGeom prst="rect">
            <a:avLst/>
          </a:prstGeom>
        </p:spPr>
        <p:txBody>
          <a:bodyPr wrap="square">
            <a:spAutoFit/>
          </a:bodyPr>
          <a:lstStyle/>
          <a:p>
            <a:endParaRPr lang="en-US" dirty="0"/>
          </a:p>
          <a:p>
            <a:pPr>
              <a:tabLst>
                <a:tab pos="1438275" algn="l"/>
                <a:tab pos="3587750" algn="l"/>
              </a:tabLst>
            </a:pPr>
            <a:r>
              <a:rPr lang="en-US" sz="1600" dirty="0"/>
              <a:t>Assembly form	</a:t>
            </a:r>
            <a:r>
              <a:rPr lang="en-US" sz="1600" dirty="0">
                <a:solidFill>
                  <a:srgbClr val="FF0000"/>
                </a:solidFill>
              </a:rPr>
              <a:t>RTL definition</a:t>
            </a:r>
          </a:p>
          <a:p>
            <a:pPr>
              <a:tabLst>
                <a:tab pos="1438275" algn="l"/>
                <a:tab pos="3587750" algn="l"/>
              </a:tabLst>
            </a:pPr>
            <a:r>
              <a:rPr lang="en-US" sz="1600" dirty="0"/>
              <a:t>LDR </a:t>
            </a:r>
            <a:r>
              <a:rPr lang="en-US" sz="1600" b="1" dirty="0"/>
              <a:t>D</a:t>
            </a:r>
            <a:r>
              <a:rPr lang="en-US" sz="1600" dirty="0"/>
              <a:t>,(S1,S2)	</a:t>
            </a:r>
            <a:r>
              <a:rPr lang="en-US" sz="1600" dirty="0">
                <a:solidFill>
                  <a:srgbClr val="FF0000"/>
                </a:solidFill>
              </a:rPr>
              <a:t>[D] ← [M([S1] + [S2])] </a:t>
            </a:r>
            <a:r>
              <a:rPr lang="en-US" sz="1600" dirty="0"/>
              <a:t>	Register indirect with double indexing</a:t>
            </a:r>
          </a:p>
          <a:p>
            <a:pPr>
              <a:tabLst>
                <a:tab pos="1438275" algn="l"/>
                <a:tab pos="3587750" algn="l"/>
              </a:tabLst>
            </a:pPr>
            <a:r>
              <a:rPr lang="en-US" sz="1600" dirty="0"/>
              <a:t>LDR </a:t>
            </a:r>
            <a:r>
              <a:rPr lang="en-US" sz="1600" b="1" dirty="0"/>
              <a:t>D</a:t>
            </a:r>
            <a:r>
              <a:rPr lang="en-US" sz="1600" dirty="0"/>
              <a:t>,(S1,#L)	</a:t>
            </a:r>
            <a:r>
              <a:rPr lang="en-US" sz="1600" dirty="0">
                <a:solidFill>
                  <a:srgbClr val="FF0000"/>
                </a:solidFill>
              </a:rPr>
              <a:t>[D] ← [M([S1] + L)] </a:t>
            </a:r>
            <a:r>
              <a:rPr lang="en-US" sz="1600" dirty="0"/>
              <a:t>	Register indirect with literal offset</a:t>
            </a:r>
          </a:p>
          <a:p>
            <a:pPr>
              <a:tabLst>
                <a:tab pos="1438275" algn="l"/>
                <a:tab pos="3587750" algn="l"/>
              </a:tabLst>
            </a:pPr>
            <a:r>
              <a:rPr lang="en-US" sz="1600" dirty="0"/>
              <a:t>STR </a:t>
            </a:r>
            <a:r>
              <a:rPr lang="en-US" sz="1600" b="1" dirty="0"/>
              <a:t>(S1,#L)</a:t>
            </a:r>
            <a:r>
              <a:rPr lang="en-US" sz="1600" dirty="0"/>
              <a:t>,S2	</a:t>
            </a:r>
            <a:r>
              <a:rPr lang="en-US" sz="1600" dirty="0">
                <a:solidFill>
                  <a:srgbClr val="FF0000"/>
                </a:solidFill>
              </a:rPr>
              <a:t>[M([S1] + L)] ← [S2] </a:t>
            </a:r>
            <a:r>
              <a:rPr lang="en-US" sz="1600" dirty="0"/>
              <a:t>	Register indirect with literal offset</a:t>
            </a:r>
          </a:p>
          <a:p>
            <a:pPr>
              <a:tabLst>
                <a:tab pos="1438275" algn="l"/>
                <a:tab pos="3587750" algn="l"/>
              </a:tabLst>
            </a:pPr>
            <a:r>
              <a:rPr lang="en-US" sz="1600" dirty="0"/>
              <a:t>ADD </a:t>
            </a:r>
            <a:r>
              <a:rPr lang="en-US" sz="1600" b="1" dirty="0"/>
              <a:t>D</a:t>
            </a:r>
            <a:r>
              <a:rPr lang="en-US" sz="1600" dirty="0"/>
              <a:t>,S1,S2	</a:t>
            </a:r>
            <a:r>
              <a:rPr lang="en-US" sz="1600" dirty="0">
                <a:solidFill>
                  <a:srgbClr val="FF0000"/>
                </a:solidFill>
              </a:rPr>
              <a:t>[D] ← [S1] + [S2] </a:t>
            </a:r>
            <a:r>
              <a:rPr lang="en-US" sz="1600" dirty="0"/>
              <a:t>	Register to register</a:t>
            </a:r>
          </a:p>
          <a:p>
            <a:pPr>
              <a:tabLst>
                <a:tab pos="1438275" algn="l"/>
                <a:tab pos="3587750" algn="l"/>
              </a:tabLst>
            </a:pPr>
            <a:r>
              <a:rPr lang="en-US" sz="1600" dirty="0"/>
              <a:t>ADD </a:t>
            </a:r>
            <a:r>
              <a:rPr lang="en-US" sz="1600" b="1" dirty="0"/>
              <a:t>D</a:t>
            </a:r>
            <a:r>
              <a:rPr lang="en-US" sz="1600" dirty="0"/>
              <a:t>,S1,#L	</a:t>
            </a:r>
            <a:r>
              <a:rPr lang="en-US" sz="1600" dirty="0">
                <a:solidFill>
                  <a:srgbClr val="FF0000"/>
                </a:solidFill>
              </a:rPr>
              <a:t>[D] ← [S1] + L </a:t>
            </a:r>
            <a:r>
              <a:rPr lang="en-US" sz="1600" dirty="0"/>
              <a:t>	Register to register with literal operand</a:t>
            </a:r>
          </a:p>
          <a:p>
            <a:pPr>
              <a:tabLst>
                <a:tab pos="1438275" algn="l"/>
                <a:tab pos="3587750" algn="l"/>
              </a:tabLst>
            </a:pPr>
            <a:r>
              <a:rPr lang="en-US" sz="1600" dirty="0"/>
              <a:t>BEQ L	</a:t>
            </a:r>
            <a:r>
              <a:rPr lang="en-US" sz="1600" dirty="0">
                <a:solidFill>
                  <a:srgbClr val="FF0000"/>
                </a:solidFill>
              </a:rPr>
              <a:t>[PC] ← [PC] + 4 + </a:t>
            </a:r>
            <a:r>
              <a:rPr lang="en-US" sz="1600" dirty="0" smtClean="0">
                <a:solidFill>
                  <a:srgbClr val="FF0000"/>
                </a:solidFill>
              </a:rPr>
              <a:t>L</a:t>
            </a:r>
            <a:r>
              <a:rPr lang="en-US" sz="1600" dirty="0"/>
              <a:t>	This is a relative conditional branch</a:t>
            </a:r>
          </a:p>
          <a:p>
            <a:pPr>
              <a:tabLst>
                <a:tab pos="1438275" algn="l"/>
                <a:tab pos="3587750" algn="l"/>
              </a:tabLst>
            </a:pPr>
            <a:r>
              <a:rPr lang="en-US" sz="1600" dirty="0"/>
              <a:t>JMP (S1,#L) 	</a:t>
            </a:r>
            <a:r>
              <a:rPr lang="en-US" sz="1600" dirty="0">
                <a:solidFill>
                  <a:srgbClr val="FF0000"/>
                </a:solidFill>
              </a:rPr>
              <a:t>[PC] ← [S1] + </a:t>
            </a:r>
            <a:r>
              <a:rPr lang="en-US" sz="1600" dirty="0" smtClean="0">
                <a:solidFill>
                  <a:srgbClr val="FF0000"/>
                </a:solidFill>
              </a:rPr>
              <a:t>L </a:t>
            </a:r>
            <a:r>
              <a:rPr lang="en-US" sz="1600" dirty="0"/>
              <a:t>	</a:t>
            </a:r>
            <a:r>
              <a:rPr lang="en-US" sz="1600" dirty="0" smtClean="0"/>
              <a:t>Jump </a:t>
            </a:r>
            <a:r>
              <a:rPr lang="en-US" sz="1600" dirty="0"/>
              <a:t>to a computed address</a:t>
            </a:r>
          </a:p>
        </p:txBody>
      </p:sp>
    </p:spTree>
    <p:extLst>
      <p:ext uri="{BB962C8B-B14F-4D97-AF65-F5344CB8AC3E}">
        <p14:creationId xmlns:p14="http://schemas.microsoft.com/office/powerpoint/2010/main" val="3628374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15</a:t>
            </a:fld>
            <a:endParaRPr lang="en-GB" dirty="0"/>
          </a:p>
        </p:txBody>
      </p:sp>
      <p:pic>
        <p:nvPicPr>
          <p:cNvPr id="6146" name="Picture 2" descr="C:\Users\Alan\Desktop\Swati\Clements 1e JPG_files\ch07\87046-07-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212976"/>
            <a:ext cx="4237038" cy="23098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2123658"/>
          </a:xfrm>
          <a:prstGeom prst="rect">
            <a:avLst/>
          </a:prstGeom>
          <a:noFill/>
        </p:spPr>
        <p:txBody>
          <a:bodyPr wrap="square" rtlCol="0">
            <a:spAutoFit/>
          </a:bodyPr>
          <a:lstStyle/>
          <a:p>
            <a:pPr algn="ctr"/>
            <a:r>
              <a:rPr lang="en-GB" b="1" dirty="0" smtClean="0"/>
              <a:t>Multiport Register File</a:t>
            </a:r>
          </a:p>
          <a:p>
            <a:endParaRPr lang="en-GB" dirty="0"/>
          </a:p>
          <a:p>
            <a:r>
              <a:rPr lang="en-GB" sz="1600" dirty="0" smtClean="0"/>
              <a:t>One of the key components of a modern processor is its register file.</a:t>
            </a:r>
          </a:p>
          <a:p>
            <a:endParaRPr lang="en-GB" sz="1600" dirty="0"/>
          </a:p>
          <a:p>
            <a:r>
              <a:rPr lang="en-GB" sz="1600" dirty="0" smtClean="0"/>
              <a:t>The register file comprises its user-accessible internal general-purpose register set. This register file has multiple ports allowing multiple reads and (sometimes) writes. For example, the structure of Figure 7.5 may be able to perform two simultaneous register reads and one register write.</a:t>
            </a:r>
            <a:endParaRPr lang="en-US" sz="1600" dirty="0"/>
          </a:p>
        </p:txBody>
      </p:sp>
    </p:spTree>
    <p:extLst>
      <p:ext uri="{BB962C8B-B14F-4D97-AF65-F5344CB8AC3E}">
        <p14:creationId xmlns:p14="http://schemas.microsoft.com/office/powerpoint/2010/main" val="4052559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16</a:t>
            </a:fld>
            <a:endParaRPr lang="en-GB" dirty="0"/>
          </a:p>
        </p:txBody>
      </p:sp>
      <p:pic>
        <p:nvPicPr>
          <p:cNvPr id="7170" name="Picture 2" descr="C:\Users\Alan\Desktop\Swati\Clements 1e JPG_files\ch07\87046-07-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356992"/>
            <a:ext cx="5870575" cy="20907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2369880"/>
          </a:xfrm>
          <a:prstGeom prst="rect">
            <a:avLst/>
          </a:prstGeom>
          <a:noFill/>
        </p:spPr>
        <p:txBody>
          <a:bodyPr wrap="square" rtlCol="0">
            <a:spAutoFit/>
          </a:bodyPr>
          <a:lstStyle/>
          <a:p>
            <a:pPr algn="ctr"/>
            <a:r>
              <a:rPr lang="en-GB" b="1" dirty="0" smtClean="0"/>
              <a:t>RISC Organization</a:t>
            </a:r>
          </a:p>
          <a:p>
            <a:endParaRPr lang="en-GB" dirty="0"/>
          </a:p>
          <a:p>
            <a:r>
              <a:rPr lang="en-GB" sz="1600" dirty="0" smtClean="0"/>
              <a:t>We begin by describing a flow-through architecture. That is, it is not pipelined and an instruction flows through the processor (starting with the PC).</a:t>
            </a:r>
          </a:p>
          <a:p>
            <a:endParaRPr lang="en-GB" sz="1600" dirty="0"/>
          </a:p>
          <a:p>
            <a:r>
              <a:rPr lang="en-GB" sz="1600" dirty="0" smtClean="0"/>
              <a:t>Assume that the program counter, PC contains the address of the next instruction to be executed.</a:t>
            </a:r>
          </a:p>
          <a:p>
            <a:endParaRPr lang="en-GB" sz="1600" dirty="0"/>
          </a:p>
          <a:p>
            <a:endParaRPr lang="en-US" sz="1600" dirty="0"/>
          </a:p>
        </p:txBody>
      </p:sp>
    </p:spTree>
    <p:extLst>
      <p:ext uri="{BB962C8B-B14F-4D97-AF65-F5344CB8AC3E}">
        <p14:creationId xmlns:p14="http://schemas.microsoft.com/office/powerpoint/2010/main" val="1860770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17</a:t>
            </a:fld>
            <a:endParaRPr lang="en-GB" dirty="0"/>
          </a:p>
        </p:txBody>
      </p:sp>
      <p:pic>
        <p:nvPicPr>
          <p:cNvPr id="7170" name="Picture 2" descr="C:\Users\Alan\Desktop\Swati\Clements 1e JPG_files\ch07\87046-07-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356992"/>
            <a:ext cx="5870575" cy="20907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1138773"/>
          </a:xfrm>
          <a:prstGeom prst="rect">
            <a:avLst/>
          </a:prstGeom>
          <a:noFill/>
        </p:spPr>
        <p:txBody>
          <a:bodyPr wrap="square" rtlCol="0">
            <a:spAutoFit/>
          </a:bodyPr>
          <a:lstStyle/>
          <a:p>
            <a:pPr algn="ctr"/>
            <a:r>
              <a:rPr lang="en-GB" b="1" dirty="0" smtClean="0"/>
              <a:t>RISC Organization</a:t>
            </a:r>
          </a:p>
          <a:p>
            <a:endParaRPr lang="en-GB" dirty="0"/>
          </a:p>
          <a:p>
            <a:endParaRPr lang="en-GB" sz="1600" dirty="0"/>
          </a:p>
          <a:p>
            <a:endParaRPr lang="en-US" sz="1600" dirty="0"/>
          </a:p>
        </p:txBody>
      </p:sp>
      <p:sp>
        <p:nvSpPr>
          <p:cNvPr id="5" name="Rectangle 4"/>
          <p:cNvSpPr/>
          <p:nvPr/>
        </p:nvSpPr>
        <p:spPr>
          <a:xfrm>
            <a:off x="5868144" y="3704154"/>
            <a:ext cx="792088" cy="1728192"/>
          </a:xfrm>
          <a:prstGeom prst="rect">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95736" y="3719537"/>
            <a:ext cx="792088" cy="1728192"/>
          </a:xfrm>
          <a:prstGeom prst="rect">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26667" y="1844824"/>
            <a:ext cx="4968552" cy="1107590"/>
          </a:xfrm>
          <a:prstGeom prst="rect">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The instruction (program) and data memory are shown as separate entities for convenience even though they may be the same memory.</a:t>
            </a:r>
            <a:endParaRPr lang="en-US" dirty="0">
              <a:solidFill>
                <a:schemeClr val="tx1"/>
              </a:solidFill>
            </a:endParaRPr>
          </a:p>
        </p:txBody>
      </p:sp>
    </p:spTree>
    <p:extLst>
      <p:ext uri="{BB962C8B-B14F-4D97-AF65-F5344CB8AC3E}">
        <p14:creationId xmlns:p14="http://schemas.microsoft.com/office/powerpoint/2010/main" val="346975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18</a:t>
            </a:fld>
            <a:endParaRPr lang="en-GB" dirty="0"/>
          </a:p>
        </p:txBody>
      </p:sp>
      <p:pic>
        <p:nvPicPr>
          <p:cNvPr id="8194" name="Picture 2" descr="C:\Users\Alan\Desktop\Swati\Clements 1e JPG_files\ch07\87046-07-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284984"/>
            <a:ext cx="6096000" cy="2651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2369880"/>
          </a:xfrm>
          <a:prstGeom prst="rect">
            <a:avLst/>
          </a:prstGeom>
          <a:noFill/>
        </p:spPr>
        <p:txBody>
          <a:bodyPr wrap="square" rtlCol="0">
            <a:spAutoFit/>
          </a:bodyPr>
          <a:lstStyle/>
          <a:p>
            <a:pPr algn="ctr"/>
            <a:r>
              <a:rPr lang="en-GB" b="1" dirty="0" smtClean="0"/>
              <a:t>RISC Organization</a:t>
            </a:r>
          </a:p>
          <a:p>
            <a:endParaRPr lang="en-GB" dirty="0"/>
          </a:p>
          <a:p>
            <a:r>
              <a:rPr lang="en-GB" sz="1600" dirty="0" smtClean="0"/>
              <a:t>Figure 7.8  gives a more detailed overview of the processor.</a:t>
            </a:r>
          </a:p>
          <a:p>
            <a:endParaRPr lang="en-GB" sz="1600" dirty="0"/>
          </a:p>
          <a:p>
            <a:r>
              <a:rPr lang="en-GB" sz="1600" dirty="0" smtClean="0"/>
              <a:t>A three-way multiplexer at the PC input allows three sources of next-address.</a:t>
            </a:r>
          </a:p>
          <a:p>
            <a:endParaRPr lang="en-GB" sz="1600" dirty="0"/>
          </a:p>
          <a:p>
            <a:r>
              <a:rPr lang="en-GB" sz="1600" dirty="0" smtClean="0"/>
              <a:t>A multiplexer at the ALU input allows literals to flow to the ALU.</a:t>
            </a:r>
          </a:p>
          <a:p>
            <a:endParaRPr lang="en-GB" sz="1600" dirty="0"/>
          </a:p>
          <a:p>
            <a:endParaRPr lang="en-US" sz="1600" dirty="0"/>
          </a:p>
        </p:txBody>
      </p:sp>
    </p:spTree>
    <p:extLst>
      <p:ext uri="{BB962C8B-B14F-4D97-AF65-F5344CB8AC3E}">
        <p14:creationId xmlns:p14="http://schemas.microsoft.com/office/powerpoint/2010/main" val="2720260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19</a:t>
            </a:fld>
            <a:endParaRPr lang="en-GB" dirty="0"/>
          </a:p>
        </p:txBody>
      </p:sp>
      <p:pic>
        <p:nvPicPr>
          <p:cNvPr id="9218" name="Picture 2" descr="C:\Users\Alan\Desktop\Swati\Clements 1e JPG_files\ch07\87046-07-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564904"/>
            <a:ext cx="6065838" cy="2627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2369880"/>
          </a:xfrm>
          <a:prstGeom prst="rect">
            <a:avLst/>
          </a:prstGeom>
          <a:noFill/>
        </p:spPr>
        <p:txBody>
          <a:bodyPr wrap="square" rtlCol="0">
            <a:spAutoFit/>
          </a:bodyPr>
          <a:lstStyle/>
          <a:p>
            <a:pPr algn="ctr"/>
            <a:r>
              <a:rPr lang="en-GB" b="1" dirty="0" smtClean="0"/>
              <a:t>Register-to-register instructions</a:t>
            </a:r>
          </a:p>
          <a:p>
            <a:endParaRPr lang="en-GB" dirty="0"/>
          </a:p>
          <a:p>
            <a:r>
              <a:rPr lang="en-GB" sz="1600" dirty="0" smtClean="0"/>
              <a:t>Figure 7.9  demonstrates the register-to-register instruction data paths. </a:t>
            </a:r>
          </a:p>
          <a:p>
            <a:endParaRPr lang="en-GB" sz="1600" dirty="0"/>
          </a:p>
          <a:p>
            <a:r>
              <a:rPr lang="en-GB" sz="1600" dirty="0" smtClean="0"/>
              <a:t>The instruction use its two source instruction addresses to look up the source operands. These are operated on by the ALU and the result fed back to the register file via the data memory multiplexer.</a:t>
            </a:r>
          </a:p>
          <a:p>
            <a:endParaRPr lang="en-GB" sz="1600" dirty="0"/>
          </a:p>
          <a:p>
            <a:endParaRPr lang="en-US" sz="1600" dirty="0"/>
          </a:p>
        </p:txBody>
      </p:sp>
    </p:spTree>
    <p:extLst>
      <p:ext uri="{BB962C8B-B14F-4D97-AF65-F5344CB8AC3E}">
        <p14:creationId xmlns:p14="http://schemas.microsoft.com/office/powerpoint/2010/main" val="1299917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47897-F984-4464-9840-61EEEC5E3B01}" type="datetime3">
              <a:rPr lang="en-GB" smtClean="0"/>
              <a:t>26 October, 2012</a:t>
            </a:fld>
            <a:endParaRPr lang="en-GB" dirty="0"/>
          </a:p>
        </p:txBody>
      </p:sp>
      <p:sp>
        <p:nvSpPr>
          <p:cNvPr id="3" name="Footer Placeholder 2"/>
          <p:cNvSpPr>
            <a:spLocks noGrp="1"/>
          </p:cNvSpPr>
          <p:nvPr>
            <p:ph type="ftr" sz="quarter" idx="11"/>
          </p:nvPr>
        </p:nvSpPr>
        <p:spPr/>
        <p:txBody>
          <a:bodyPr/>
          <a:lstStyle/>
          <a:p>
            <a:r>
              <a:rPr lang="en-GB" dirty="0" smtClean="0"/>
              <a:t>Computer Systems Architecture: Chapter 7</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t>2</a:t>
            </a:fld>
            <a:endParaRPr lang="en-GB"/>
          </a:p>
        </p:txBody>
      </p:sp>
      <p:sp>
        <p:nvSpPr>
          <p:cNvPr id="5" name="TextBox 4"/>
          <p:cNvSpPr txBox="1"/>
          <p:nvPr/>
        </p:nvSpPr>
        <p:spPr>
          <a:xfrm>
            <a:off x="1095654" y="476672"/>
            <a:ext cx="6984775" cy="661720"/>
          </a:xfrm>
          <a:prstGeom prst="rect">
            <a:avLst/>
          </a:prstGeom>
          <a:noFill/>
        </p:spPr>
        <p:txBody>
          <a:bodyPr wrap="square" rtlCol="0">
            <a:spAutoFit/>
          </a:bodyPr>
          <a:lstStyle/>
          <a:p>
            <a:pPr algn="ctr"/>
            <a:r>
              <a:rPr lang="en-GB" dirty="0" smtClean="0">
                <a:latin typeface="Arial Black" pitchFamily="34" charset="0"/>
              </a:rPr>
              <a:t>Processor Control</a:t>
            </a:r>
          </a:p>
          <a:p>
            <a:endParaRPr lang="en-GB" sz="1000" dirty="0"/>
          </a:p>
          <a:p>
            <a:endParaRPr lang="en-US" sz="900" dirty="0"/>
          </a:p>
        </p:txBody>
      </p:sp>
      <p:pic>
        <p:nvPicPr>
          <p:cNvPr id="80898" name="Picture 2" descr="C:\Users\Alan\Desktop\Swati\Clements 1e JPG_files\ch07\87046-07-un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04864"/>
            <a:ext cx="3535363" cy="2146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95936" y="1015856"/>
            <a:ext cx="4932040" cy="5047536"/>
          </a:xfrm>
          <a:prstGeom prst="rect">
            <a:avLst/>
          </a:prstGeom>
        </p:spPr>
        <p:txBody>
          <a:bodyPr wrap="square">
            <a:spAutoFit/>
          </a:bodyPr>
          <a:lstStyle/>
          <a:p>
            <a:r>
              <a:rPr lang="en-GB" sz="1400" b="1" dirty="0"/>
              <a:t>Application </a:t>
            </a:r>
            <a:r>
              <a:rPr lang="en-GB" sz="1400" b="1" dirty="0" smtClean="0"/>
              <a:t>Level</a:t>
            </a:r>
            <a:r>
              <a:rPr lang="en-GB" sz="1400" dirty="0" smtClean="0"/>
              <a:t>—</a:t>
            </a:r>
            <a:r>
              <a:rPr lang="en-GB" sz="1400" dirty="0"/>
              <a:t>T</a:t>
            </a:r>
            <a:r>
              <a:rPr lang="en-GB" sz="1400" dirty="0" smtClean="0"/>
              <a:t>he </a:t>
            </a:r>
            <a:r>
              <a:rPr lang="en-GB" sz="1400" dirty="0"/>
              <a:t>computer appears </a:t>
            </a:r>
            <a:r>
              <a:rPr lang="en-GB" sz="1400" dirty="0" smtClean="0"/>
              <a:t>as a </a:t>
            </a:r>
            <a:r>
              <a:rPr lang="en-GB" sz="1400" dirty="0"/>
              <a:t>device that performs </a:t>
            </a:r>
            <a:r>
              <a:rPr lang="en-GB" sz="1400" dirty="0" smtClean="0"/>
              <a:t>a function</a:t>
            </a:r>
            <a:r>
              <a:rPr lang="en-GB" sz="1400" dirty="0"/>
              <a:t>. </a:t>
            </a:r>
            <a:endParaRPr lang="en-GB" sz="1400" dirty="0" smtClean="0"/>
          </a:p>
          <a:p>
            <a:r>
              <a:rPr lang="en-GB" sz="1400" b="1" dirty="0" smtClean="0"/>
              <a:t>High-Level </a:t>
            </a:r>
            <a:r>
              <a:rPr lang="en-GB" sz="1400" b="1" dirty="0"/>
              <a:t>Language </a:t>
            </a:r>
            <a:r>
              <a:rPr lang="en-GB" sz="1400" dirty="0" smtClean="0"/>
              <a:t>The </a:t>
            </a:r>
            <a:r>
              <a:rPr lang="en-GB" sz="1400" dirty="0"/>
              <a:t>computer appears to be </a:t>
            </a:r>
            <a:r>
              <a:rPr lang="en-GB" sz="1400" i="1" dirty="0"/>
              <a:t>machine </a:t>
            </a:r>
            <a:r>
              <a:rPr lang="en-GB" sz="1400" i="1" dirty="0" smtClean="0"/>
              <a:t>independen</a:t>
            </a:r>
            <a:r>
              <a:rPr lang="en-GB" sz="1400" dirty="0" smtClean="0"/>
              <a:t>t and </a:t>
            </a:r>
            <a:r>
              <a:rPr lang="en-GB" sz="1400" dirty="0"/>
              <a:t>executes a high-level language. All computers executing the </a:t>
            </a:r>
            <a:r>
              <a:rPr lang="en-GB" sz="1400" dirty="0" smtClean="0"/>
              <a:t>same language </a:t>
            </a:r>
            <a:r>
              <a:rPr lang="en-GB" sz="1400" dirty="0"/>
              <a:t>are identical </a:t>
            </a:r>
            <a:r>
              <a:rPr lang="en-GB" sz="1400" dirty="0" smtClean="0"/>
              <a:t> and </a:t>
            </a:r>
            <a:r>
              <a:rPr lang="en-GB" sz="1400" dirty="0"/>
              <a:t>differ only in terms of performance.</a:t>
            </a:r>
          </a:p>
          <a:p>
            <a:r>
              <a:rPr lang="en-GB" sz="1400" b="1" dirty="0"/>
              <a:t>Low-Level </a:t>
            </a:r>
            <a:r>
              <a:rPr lang="en-GB" sz="1400" b="1" dirty="0" smtClean="0"/>
              <a:t>Language</a:t>
            </a:r>
            <a:r>
              <a:rPr lang="en-GB" sz="1400" dirty="0" smtClean="0"/>
              <a:t>—</a:t>
            </a:r>
            <a:r>
              <a:rPr lang="en-GB" sz="1400" dirty="0"/>
              <a:t>T</a:t>
            </a:r>
            <a:r>
              <a:rPr lang="en-GB" sz="1400" dirty="0" smtClean="0"/>
              <a:t>he </a:t>
            </a:r>
            <a:r>
              <a:rPr lang="en-GB" sz="1400" dirty="0"/>
              <a:t>computer is </a:t>
            </a:r>
            <a:r>
              <a:rPr lang="en-GB" sz="1400" i="1" dirty="0"/>
              <a:t>architecture dependent </a:t>
            </a:r>
            <a:r>
              <a:rPr lang="en-GB" sz="1400" dirty="0"/>
              <a:t>and </a:t>
            </a:r>
            <a:r>
              <a:rPr lang="en-GB" sz="1400" dirty="0" smtClean="0"/>
              <a:t>the machine </a:t>
            </a:r>
            <a:r>
              <a:rPr lang="en-GB" sz="1400" dirty="0"/>
              <a:t>code </a:t>
            </a:r>
            <a:r>
              <a:rPr lang="en-GB" sz="1400" dirty="0" smtClean="0"/>
              <a:t>will </a:t>
            </a:r>
            <a:r>
              <a:rPr lang="en-GB" sz="1400" dirty="0"/>
              <a:t>run only on one particular class of </a:t>
            </a:r>
            <a:r>
              <a:rPr lang="en-GB" sz="1400" dirty="0" smtClean="0"/>
              <a:t>computer</a:t>
            </a:r>
            <a:r>
              <a:rPr lang="pt-BR" sz="1400" dirty="0" smtClean="0"/>
              <a:t>.</a:t>
            </a:r>
            <a:endParaRPr lang="pt-BR" sz="1400" dirty="0"/>
          </a:p>
          <a:p>
            <a:r>
              <a:rPr lang="en-GB" sz="1600" b="1" dirty="0">
                <a:solidFill>
                  <a:srgbClr val="FF0000"/>
                </a:solidFill>
              </a:rPr>
              <a:t>Microarchitecture</a:t>
            </a:r>
            <a:r>
              <a:rPr lang="en-GB" sz="1400" b="1" dirty="0">
                <a:solidFill>
                  <a:srgbClr val="FF0000"/>
                </a:solidFill>
              </a:rPr>
              <a:t>—This level represents the physical organization of the computer </a:t>
            </a:r>
            <a:r>
              <a:rPr lang="en-GB" sz="1400" b="1" dirty="0" smtClean="0">
                <a:solidFill>
                  <a:srgbClr val="FF0000"/>
                </a:solidFill>
              </a:rPr>
              <a:t>in terms </a:t>
            </a:r>
            <a:r>
              <a:rPr lang="en-GB" sz="1400" b="1" dirty="0">
                <a:solidFill>
                  <a:srgbClr val="FF0000"/>
                </a:solidFill>
              </a:rPr>
              <a:t>of registers, functional units, and buses. The microarchitecture may be </a:t>
            </a:r>
            <a:r>
              <a:rPr lang="en-GB" sz="1400" b="1" dirty="0" smtClean="0">
                <a:solidFill>
                  <a:srgbClr val="FF0000"/>
                </a:solidFill>
              </a:rPr>
              <a:t>unique to </a:t>
            </a:r>
            <a:r>
              <a:rPr lang="en-GB" sz="1400" b="1" dirty="0">
                <a:solidFill>
                  <a:srgbClr val="FF0000"/>
                </a:solidFill>
              </a:rPr>
              <a:t>a particular instance of a microprocessor (i.e., two microprocessors share the </a:t>
            </a:r>
            <a:r>
              <a:rPr lang="en-GB" sz="1400" b="1" dirty="0" smtClean="0">
                <a:solidFill>
                  <a:srgbClr val="FF0000"/>
                </a:solidFill>
              </a:rPr>
              <a:t>same low-level </a:t>
            </a:r>
            <a:r>
              <a:rPr lang="en-GB" sz="1400" b="1" dirty="0">
                <a:solidFill>
                  <a:srgbClr val="FF0000"/>
                </a:solidFill>
              </a:rPr>
              <a:t>language but different microarchitectures). Normally, this level is not </a:t>
            </a:r>
            <a:r>
              <a:rPr lang="en-GB" sz="1400" b="1" dirty="0" smtClean="0">
                <a:solidFill>
                  <a:srgbClr val="FF0000"/>
                </a:solidFill>
              </a:rPr>
              <a:t>accessible by </a:t>
            </a:r>
            <a:r>
              <a:rPr lang="en-GB" sz="1400" b="1" dirty="0">
                <a:solidFill>
                  <a:srgbClr val="FF0000"/>
                </a:solidFill>
              </a:rPr>
              <a:t>the end user. However, modern programmable logic does allow users </a:t>
            </a:r>
            <a:r>
              <a:rPr lang="en-GB" sz="1400" b="1" dirty="0" smtClean="0">
                <a:solidFill>
                  <a:srgbClr val="FF0000"/>
                </a:solidFill>
              </a:rPr>
              <a:t>to modify </a:t>
            </a:r>
            <a:r>
              <a:rPr lang="en-GB" sz="1400" b="1" dirty="0">
                <a:solidFill>
                  <a:srgbClr val="FF0000"/>
                </a:solidFill>
              </a:rPr>
              <a:t>the microarchitecture of processors constructed from programmable logic.</a:t>
            </a:r>
          </a:p>
          <a:p>
            <a:r>
              <a:rPr lang="en-GB" sz="1400" b="1" dirty="0">
                <a:solidFill>
                  <a:srgbClr val="FF0000"/>
                </a:solidFill>
              </a:rPr>
              <a:t>This chapter is concerned with the microarchitecture level</a:t>
            </a:r>
            <a:r>
              <a:rPr lang="en-GB" sz="1400" b="1" dirty="0" smtClean="0">
                <a:solidFill>
                  <a:srgbClr val="FF0000"/>
                </a:solidFill>
              </a:rPr>
              <a:t>.</a:t>
            </a:r>
          </a:p>
          <a:p>
            <a:r>
              <a:rPr lang="en-GB" sz="1400" b="1" dirty="0"/>
              <a:t>Gate </a:t>
            </a:r>
            <a:r>
              <a:rPr lang="en-GB" sz="1400" dirty="0" smtClean="0"/>
              <a:t>The </a:t>
            </a:r>
            <a:r>
              <a:rPr lang="en-GB" sz="1400" dirty="0"/>
              <a:t>individual gates that determine </a:t>
            </a:r>
            <a:r>
              <a:rPr lang="en-GB" sz="1400" dirty="0" smtClean="0"/>
              <a:t>the speed </a:t>
            </a:r>
            <a:r>
              <a:rPr lang="en-GB" sz="1400" dirty="0"/>
              <a:t>of the processor.</a:t>
            </a:r>
          </a:p>
          <a:p>
            <a:r>
              <a:rPr lang="en-GB" sz="1400" b="1" dirty="0"/>
              <a:t>Device Physics </a:t>
            </a:r>
            <a:r>
              <a:rPr lang="en-GB" sz="1400" b="1" dirty="0" smtClean="0"/>
              <a:t>Level</a:t>
            </a:r>
            <a:r>
              <a:rPr lang="en-GB" sz="1400" dirty="0" smtClean="0"/>
              <a:t>—</a:t>
            </a:r>
            <a:r>
              <a:rPr lang="en-GB" sz="1400" dirty="0"/>
              <a:t>D</a:t>
            </a:r>
            <a:r>
              <a:rPr lang="en-GB" sz="1400" dirty="0" smtClean="0"/>
              <a:t>evice </a:t>
            </a:r>
            <a:r>
              <a:rPr lang="en-GB" sz="1400" dirty="0"/>
              <a:t>physics is </a:t>
            </a:r>
            <a:r>
              <a:rPr lang="en-GB" sz="1400" dirty="0" smtClean="0"/>
              <a:t>determined </a:t>
            </a:r>
            <a:r>
              <a:rPr lang="en-GB" sz="1400" dirty="0"/>
              <a:t>by </a:t>
            </a:r>
            <a:r>
              <a:rPr lang="en-GB" sz="1400" dirty="0" smtClean="0"/>
              <a:t>the electronic </a:t>
            </a:r>
            <a:r>
              <a:rPr lang="en-GB" sz="1400" dirty="0"/>
              <a:t>properties of the material used to fabricate the gates.</a:t>
            </a:r>
            <a:endParaRPr lang="en-US" sz="1400" dirty="0"/>
          </a:p>
        </p:txBody>
      </p:sp>
    </p:spTree>
    <p:extLst>
      <p:ext uri="{BB962C8B-B14F-4D97-AF65-F5344CB8AC3E}">
        <p14:creationId xmlns:p14="http://schemas.microsoft.com/office/powerpoint/2010/main" val="4294928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20</a:t>
            </a:fld>
            <a:endParaRPr lang="en-GB" dirty="0"/>
          </a:p>
        </p:txBody>
      </p:sp>
      <p:pic>
        <p:nvPicPr>
          <p:cNvPr id="10242" name="Picture 2" descr="C:\Users\Alan\Desktop\Swati\Clements 1e JPG_files\ch07\87046-07-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782888"/>
            <a:ext cx="6065838" cy="2749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2369880"/>
          </a:xfrm>
          <a:prstGeom prst="rect">
            <a:avLst/>
          </a:prstGeom>
          <a:noFill/>
        </p:spPr>
        <p:txBody>
          <a:bodyPr wrap="square" rtlCol="0">
            <a:spAutoFit/>
          </a:bodyPr>
          <a:lstStyle/>
          <a:p>
            <a:pPr algn="ctr"/>
            <a:r>
              <a:rPr lang="en-GB" b="1" dirty="0" smtClean="0"/>
              <a:t>Load register instructions</a:t>
            </a:r>
          </a:p>
          <a:p>
            <a:endParaRPr lang="en-GB" dirty="0"/>
          </a:p>
          <a:p>
            <a:r>
              <a:rPr lang="en-GB" sz="1600" dirty="0" smtClean="0"/>
              <a:t>Figure 7.10  demonstrates the load register instruction data paths</a:t>
            </a:r>
          </a:p>
          <a:p>
            <a:endParaRPr lang="en-GB" sz="1600" dirty="0"/>
          </a:p>
          <a:p>
            <a:r>
              <a:rPr lang="en-GB" sz="1600" dirty="0" smtClean="0"/>
              <a:t>The output of the ALU is a computed address. That accesses data memory. The output of the data memory is fed to the register file via the data memory multiplexer.</a:t>
            </a:r>
          </a:p>
          <a:p>
            <a:endParaRPr lang="en-GB" sz="1600" dirty="0"/>
          </a:p>
          <a:p>
            <a:endParaRPr lang="en-US" sz="1600" dirty="0"/>
          </a:p>
        </p:txBody>
      </p:sp>
    </p:spTree>
    <p:extLst>
      <p:ext uri="{BB962C8B-B14F-4D97-AF65-F5344CB8AC3E}">
        <p14:creationId xmlns:p14="http://schemas.microsoft.com/office/powerpoint/2010/main" val="3042360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21</a:t>
            </a:fld>
            <a:endParaRPr lang="en-GB" dirty="0"/>
          </a:p>
        </p:txBody>
      </p:sp>
      <p:pic>
        <p:nvPicPr>
          <p:cNvPr id="11266" name="Picture 2" descr="C:\Users\Alan\Desktop\Swati\Clements 1e JPG_files\ch07\87046-07-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284984"/>
            <a:ext cx="6072188" cy="2657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2123658"/>
          </a:xfrm>
          <a:prstGeom prst="rect">
            <a:avLst/>
          </a:prstGeom>
          <a:noFill/>
        </p:spPr>
        <p:txBody>
          <a:bodyPr wrap="square" rtlCol="0">
            <a:spAutoFit/>
          </a:bodyPr>
          <a:lstStyle/>
          <a:p>
            <a:pPr algn="ctr"/>
            <a:r>
              <a:rPr lang="en-GB" b="1" dirty="0" smtClean="0"/>
              <a:t>Store register instructions</a:t>
            </a:r>
          </a:p>
          <a:p>
            <a:endParaRPr lang="en-GB" dirty="0"/>
          </a:p>
          <a:p>
            <a:r>
              <a:rPr lang="en-GB" sz="1600" dirty="0" smtClean="0"/>
              <a:t>Figure 7.11  demonstrates the store register instruction data paths</a:t>
            </a:r>
          </a:p>
          <a:p>
            <a:endParaRPr lang="en-GB" sz="1600" dirty="0"/>
          </a:p>
          <a:p>
            <a:r>
              <a:rPr lang="en-GB" sz="1600" dirty="0" smtClean="0"/>
              <a:t>The output of the ALU is a computed address. That accesses data memory. The source 2 output of the register file (the data to be stored) is fed to the memory.</a:t>
            </a:r>
          </a:p>
          <a:p>
            <a:endParaRPr lang="en-GB" sz="1600" dirty="0"/>
          </a:p>
          <a:p>
            <a:endParaRPr lang="en-US" sz="1600" dirty="0"/>
          </a:p>
        </p:txBody>
      </p:sp>
    </p:spTree>
    <p:extLst>
      <p:ext uri="{BB962C8B-B14F-4D97-AF65-F5344CB8AC3E}">
        <p14:creationId xmlns:p14="http://schemas.microsoft.com/office/powerpoint/2010/main" val="2175127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22</a:t>
            </a:fld>
            <a:endParaRPr lang="en-GB" dirty="0"/>
          </a:p>
        </p:txBody>
      </p:sp>
      <p:pic>
        <p:nvPicPr>
          <p:cNvPr id="12290" name="Picture 2" descr="C:\Users\Alan\Desktop\Swati\Clements 1e JPG_files\ch07\87046-07-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284984"/>
            <a:ext cx="6162675" cy="2498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2616101"/>
          </a:xfrm>
          <a:prstGeom prst="rect">
            <a:avLst/>
          </a:prstGeom>
          <a:noFill/>
        </p:spPr>
        <p:txBody>
          <a:bodyPr wrap="square" rtlCol="0">
            <a:spAutoFit/>
          </a:bodyPr>
          <a:lstStyle/>
          <a:p>
            <a:pPr algn="ctr"/>
            <a:r>
              <a:rPr lang="en-GB" b="1" dirty="0" smtClean="0"/>
              <a:t>Computed jump instructions</a:t>
            </a:r>
          </a:p>
          <a:p>
            <a:endParaRPr lang="en-GB" dirty="0"/>
          </a:p>
          <a:p>
            <a:r>
              <a:rPr lang="en-GB" sz="1600" dirty="0" smtClean="0"/>
              <a:t>Figure 7.12  demonstrates the computed jump instruction data paths</a:t>
            </a:r>
          </a:p>
          <a:p>
            <a:endParaRPr lang="en-GB" sz="1600" dirty="0"/>
          </a:p>
          <a:p>
            <a:r>
              <a:rPr lang="en-GB" sz="1600" dirty="0" smtClean="0"/>
              <a:t>A computed jump calculates the destination address (S1,#L) by adding the source operand from the register file to a literal from the instruction register. The computed address from the ALU is fed to the program counter via the PC multiplexer.</a:t>
            </a:r>
          </a:p>
          <a:p>
            <a:endParaRPr lang="en-GB" sz="1600" dirty="0"/>
          </a:p>
          <a:p>
            <a:endParaRPr lang="en-US" sz="1600" dirty="0"/>
          </a:p>
        </p:txBody>
      </p:sp>
    </p:spTree>
    <p:extLst>
      <p:ext uri="{BB962C8B-B14F-4D97-AF65-F5344CB8AC3E}">
        <p14:creationId xmlns:p14="http://schemas.microsoft.com/office/powerpoint/2010/main" val="1850339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23</a:t>
            </a:fld>
            <a:endParaRPr lang="en-GB" dirty="0"/>
          </a:p>
        </p:txBody>
      </p:sp>
      <p:pic>
        <p:nvPicPr>
          <p:cNvPr id="13314" name="Picture 2" descr="C:\Users\Alan\Desktop\Swati\Clements 1e JPG_files\ch07\87046-07-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196" y="3284984"/>
            <a:ext cx="6053138" cy="2882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2862322"/>
          </a:xfrm>
          <a:prstGeom prst="rect">
            <a:avLst/>
          </a:prstGeom>
          <a:noFill/>
        </p:spPr>
        <p:txBody>
          <a:bodyPr wrap="square" rtlCol="0">
            <a:spAutoFit/>
          </a:bodyPr>
          <a:lstStyle/>
          <a:p>
            <a:pPr algn="ctr"/>
            <a:r>
              <a:rPr lang="en-GB" b="1" dirty="0" smtClean="0"/>
              <a:t>Conditional branch instructions</a:t>
            </a:r>
          </a:p>
          <a:p>
            <a:endParaRPr lang="en-GB" dirty="0"/>
          </a:p>
          <a:p>
            <a:r>
              <a:rPr lang="en-GB" sz="1600" dirty="0" smtClean="0"/>
              <a:t>Figure 7.13  demonstrates conditional branch instruction data paths</a:t>
            </a:r>
          </a:p>
          <a:p>
            <a:endParaRPr lang="en-GB" sz="1600" dirty="0"/>
          </a:p>
          <a:p>
            <a:r>
              <a:rPr lang="en-GB" sz="1600" dirty="0" smtClean="0"/>
              <a:t>A conditional branch instruction uses a relative address. The contents of the program counter are added to the sign-extended and shifted offset in the instruction. This is fed to the program counter via the PC multiplexer. The condition codes are used to determine whether the PC multiplexer supplies the next address or the computed address.</a:t>
            </a:r>
          </a:p>
          <a:p>
            <a:endParaRPr lang="en-GB" sz="1600" dirty="0"/>
          </a:p>
          <a:p>
            <a:endParaRPr lang="en-US" sz="1600" dirty="0"/>
          </a:p>
        </p:txBody>
      </p:sp>
    </p:spTree>
    <p:extLst>
      <p:ext uri="{BB962C8B-B14F-4D97-AF65-F5344CB8AC3E}">
        <p14:creationId xmlns:p14="http://schemas.microsoft.com/office/powerpoint/2010/main" val="2312202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24</a:t>
            </a:fld>
            <a:endParaRPr lang="en-GB" dirty="0"/>
          </a:p>
        </p:txBody>
      </p:sp>
      <p:pic>
        <p:nvPicPr>
          <p:cNvPr id="14338" name="Picture 2" descr="C:\Users\Alan\Desktop\Swati\Clements 1e JPG_files\ch07\87046-07-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708920"/>
            <a:ext cx="6065837" cy="2609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1877437"/>
          </a:xfrm>
          <a:prstGeom prst="rect">
            <a:avLst/>
          </a:prstGeom>
          <a:noFill/>
        </p:spPr>
        <p:txBody>
          <a:bodyPr wrap="square" rtlCol="0">
            <a:spAutoFit/>
          </a:bodyPr>
          <a:lstStyle/>
          <a:p>
            <a:pPr algn="ctr"/>
            <a:r>
              <a:rPr lang="en-GB" b="1" dirty="0" smtClean="0"/>
              <a:t>Controlling the computer</a:t>
            </a:r>
          </a:p>
          <a:p>
            <a:endParaRPr lang="en-GB" dirty="0"/>
          </a:p>
          <a:p>
            <a:r>
              <a:rPr lang="en-GB" sz="1600" dirty="0" smtClean="0"/>
              <a:t>Figure 7.14  shows some of the control signals (i.e., </a:t>
            </a:r>
            <a:r>
              <a:rPr lang="en-GB" sz="1600" dirty="0" err="1" smtClean="0"/>
              <a:t>microoperation</a:t>
            </a:r>
            <a:r>
              <a:rPr lang="en-GB" sz="1600" dirty="0" smtClean="0"/>
              <a:t> signals) that are needed to control this computer.</a:t>
            </a:r>
          </a:p>
          <a:p>
            <a:endParaRPr lang="en-GB" sz="1600" dirty="0"/>
          </a:p>
          <a:p>
            <a:endParaRPr lang="en-GB" sz="1600" dirty="0"/>
          </a:p>
          <a:p>
            <a:endParaRPr lang="en-US" sz="1600" dirty="0"/>
          </a:p>
        </p:txBody>
      </p:sp>
    </p:spTree>
    <p:extLst>
      <p:ext uri="{BB962C8B-B14F-4D97-AF65-F5344CB8AC3E}">
        <p14:creationId xmlns:p14="http://schemas.microsoft.com/office/powerpoint/2010/main" val="3717277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25</a:t>
            </a:fld>
            <a:endParaRPr lang="en-GB" dirty="0"/>
          </a:p>
        </p:txBody>
      </p:sp>
      <p:pic>
        <p:nvPicPr>
          <p:cNvPr id="1026" name="Picture 2" descr="C:\Users\Alan\Desktop\Swati\Clements 1e JPG_files\ch07\87046-tb07-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83349"/>
            <a:ext cx="4687887" cy="54562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08104" y="692696"/>
            <a:ext cx="3346440" cy="2123658"/>
          </a:xfrm>
          <a:prstGeom prst="rect">
            <a:avLst/>
          </a:prstGeom>
          <a:noFill/>
        </p:spPr>
        <p:txBody>
          <a:bodyPr wrap="square" rtlCol="0">
            <a:spAutoFit/>
          </a:bodyPr>
          <a:lstStyle/>
          <a:p>
            <a:pPr algn="ctr"/>
            <a:r>
              <a:rPr lang="en-GB" b="1" dirty="0" smtClean="0"/>
              <a:t>Controlling the computer</a:t>
            </a:r>
          </a:p>
          <a:p>
            <a:endParaRPr lang="en-GB" dirty="0"/>
          </a:p>
          <a:p>
            <a:r>
              <a:rPr lang="en-GB" sz="1600" dirty="0" smtClean="0"/>
              <a:t>Table 7.8 illustrates some of the control signal patterns for this hypothetical computer.</a:t>
            </a:r>
          </a:p>
          <a:p>
            <a:endParaRPr lang="en-GB" sz="1600" dirty="0"/>
          </a:p>
          <a:p>
            <a:endParaRPr lang="en-GB" sz="1600" dirty="0"/>
          </a:p>
          <a:p>
            <a:endParaRPr lang="en-US" sz="1600" dirty="0"/>
          </a:p>
        </p:txBody>
      </p:sp>
    </p:spTree>
    <p:extLst>
      <p:ext uri="{BB962C8B-B14F-4D97-AF65-F5344CB8AC3E}">
        <p14:creationId xmlns:p14="http://schemas.microsoft.com/office/powerpoint/2010/main" val="506818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26</a:t>
            </a:fld>
            <a:endParaRPr lang="en-GB" dirty="0"/>
          </a:p>
        </p:txBody>
      </p:sp>
      <p:pic>
        <p:nvPicPr>
          <p:cNvPr id="15362" name="Picture 2" descr="C:\Users\Alan\Desktop\Swati\Clements 1e JPG_files\ch07\87046-07-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276872"/>
            <a:ext cx="4322763" cy="2981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1877437"/>
          </a:xfrm>
          <a:prstGeom prst="rect">
            <a:avLst/>
          </a:prstGeom>
          <a:noFill/>
        </p:spPr>
        <p:txBody>
          <a:bodyPr wrap="square" rtlCol="0">
            <a:spAutoFit/>
          </a:bodyPr>
          <a:lstStyle/>
          <a:p>
            <a:pPr algn="ctr"/>
            <a:r>
              <a:rPr lang="en-GB" b="1" dirty="0" smtClean="0"/>
              <a:t>Controlling the computer</a:t>
            </a:r>
          </a:p>
          <a:p>
            <a:endParaRPr lang="en-GB" dirty="0"/>
          </a:p>
          <a:p>
            <a:r>
              <a:rPr lang="en-GB" sz="1600" dirty="0" smtClean="0"/>
              <a:t>Figure 7.15  shows further details of the type of logic that may be used to implement conditional branches.</a:t>
            </a:r>
          </a:p>
          <a:p>
            <a:endParaRPr lang="en-GB" sz="1600" dirty="0"/>
          </a:p>
          <a:p>
            <a:endParaRPr lang="en-GB" sz="1600" dirty="0"/>
          </a:p>
          <a:p>
            <a:endParaRPr lang="en-US" sz="1600" dirty="0"/>
          </a:p>
        </p:txBody>
      </p:sp>
    </p:spTree>
    <p:extLst>
      <p:ext uri="{BB962C8B-B14F-4D97-AF65-F5344CB8AC3E}">
        <p14:creationId xmlns:p14="http://schemas.microsoft.com/office/powerpoint/2010/main" val="3637156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27</a:t>
            </a:fld>
            <a:endParaRPr lang="en-GB" dirty="0"/>
          </a:p>
        </p:txBody>
      </p:sp>
      <p:pic>
        <p:nvPicPr>
          <p:cNvPr id="16386" name="Picture 2" descr="C:\Users\Alan\Desktop\Swati\Clements 1e JPG_files\ch07\87046-07-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071" y="2852936"/>
            <a:ext cx="6229350" cy="2663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1877437"/>
          </a:xfrm>
          <a:prstGeom prst="rect">
            <a:avLst/>
          </a:prstGeom>
          <a:noFill/>
        </p:spPr>
        <p:txBody>
          <a:bodyPr wrap="square" rtlCol="0">
            <a:spAutoFit/>
          </a:bodyPr>
          <a:lstStyle/>
          <a:p>
            <a:pPr algn="ctr"/>
            <a:r>
              <a:rPr lang="en-GB" b="1" dirty="0" smtClean="0"/>
              <a:t>Controlling the computer</a:t>
            </a:r>
          </a:p>
          <a:p>
            <a:endParaRPr lang="en-GB" dirty="0"/>
          </a:p>
          <a:p>
            <a:r>
              <a:rPr lang="en-GB" sz="1600" dirty="0" smtClean="0"/>
              <a:t>Figure 7.14  shows some of the control signals (i.e., </a:t>
            </a:r>
            <a:r>
              <a:rPr lang="en-GB" sz="1600" dirty="0" err="1" smtClean="0"/>
              <a:t>microoperation</a:t>
            </a:r>
            <a:r>
              <a:rPr lang="en-GB" sz="1600" dirty="0" smtClean="0"/>
              <a:t> signals) that are needed to control this computer.</a:t>
            </a:r>
          </a:p>
          <a:p>
            <a:endParaRPr lang="en-GB" sz="1600" dirty="0"/>
          </a:p>
          <a:p>
            <a:endParaRPr lang="en-GB" sz="1600" dirty="0"/>
          </a:p>
          <a:p>
            <a:endParaRPr lang="en-US" sz="1600" dirty="0"/>
          </a:p>
        </p:txBody>
      </p:sp>
    </p:spTree>
    <p:extLst>
      <p:ext uri="{BB962C8B-B14F-4D97-AF65-F5344CB8AC3E}">
        <p14:creationId xmlns:p14="http://schemas.microsoft.com/office/powerpoint/2010/main" val="1479437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28</a:t>
            </a:fld>
            <a:endParaRPr lang="en-GB" dirty="0"/>
          </a:p>
        </p:txBody>
      </p:sp>
      <p:sp>
        <p:nvSpPr>
          <p:cNvPr id="5" name="TextBox 4"/>
          <p:cNvSpPr txBox="1"/>
          <p:nvPr/>
        </p:nvSpPr>
        <p:spPr>
          <a:xfrm>
            <a:off x="1115616" y="483349"/>
            <a:ext cx="7090856" cy="2708434"/>
          </a:xfrm>
          <a:prstGeom prst="rect">
            <a:avLst/>
          </a:prstGeom>
          <a:noFill/>
        </p:spPr>
        <p:txBody>
          <a:bodyPr wrap="square" rtlCol="0">
            <a:spAutoFit/>
          </a:bodyPr>
          <a:lstStyle/>
          <a:p>
            <a:pPr algn="ctr"/>
            <a:r>
              <a:rPr lang="en-GB" sz="2400" b="1" dirty="0" smtClean="0"/>
              <a:t>Pipelining</a:t>
            </a:r>
          </a:p>
          <a:p>
            <a:endParaRPr lang="en-GB" dirty="0"/>
          </a:p>
          <a:p>
            <a:r>
              <a:rPr lang="en-GB" sz="1600" dirty="0" smtClean="0"/>
              <a:t>Pipelining is the overlapping of instruction execution (i.e., beginning to execute a new instruction before one or more earlier instructions have been executed to completion).</a:t>
            </a:r>
          </a:p>
          <a:p>
            <a:endParaRPr lang="en-GB" sz="1600" dirty="0"/>
          </a:p>
          <a:p>
            <a:r>
              <a:rPr lang="en-GB" sz="1600" dirty="0" smtClean="0"/>
              <a:t>Although once associated with RICS processors, all modern processor are pipelined.</a:t>
            </a:r>
          </a:p>
          <a:p>
            <a:endParaRPr lang="en-GB" sz="1600" dirty="0"/>
          </a:p>
          <a:p>
            <a:endParaRPr lang="en-GB" sz="1600" dirty="0"/>
          </a:p>
          <a:p>
            <a:endParaRPr lang="en-US" sz="1600" dirty="0"/>
          </a:p>
        </p:txBody>
      </p:sp>
    </p:spTree>
    <p:extLst>
      <p:ext uri="{BB962C8B-B14F-4D97-AF65-F5344CB8AC3E}">
        <p14:creationId xmlns:p14="http://schemas.microsoft.com/office/powerpoint/2010/main" val="1918670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29</a:t>
            </a:fld>
            <a:endParaRPr lang="en-GB" dirty="0"/>
          </a:p>
        </p:txBody>
      </p:sp>
      <p:pic>
        <p:nvPicPr>
          <p:cNvPr id="17410" name="Picture 2" descr="C:\Users\Alan\Desktop\Swati\Clements 1e JPG_files\ch07\87046-07-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5445224"/>
            <a:ext cx="4170362" cy="901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43608" y="1950156"/>
            <a:ext cx="7344816" cy="3293209"/>
          </a:xfrm>
          <a:prstGeom prst="rect">
            <a:avLst/>
          </a:prstGeom>
        </p:spPr>
        <p:txBody>
          <a:bodyPr wrap="square">
            <a:spAutoFit/>
          </a:bodyPr>
          <a:lstStyle/>
          <a:p>
            <a:r>
              <a:rPr lang="en-GB" sz="1600" b="1" dirty="0"/>
              <a:t>Instruction Fetch</a:t>
            </a:r>
            <a:r>
              <a:rPr lang="en-GB" sz="1600" dirty="0"/>
              <a:t>—Read the instruction ADD </a:t>
            </a:r>
            <a:r>
              <a:rPr lang="en-GB" sz="1600" b="1" dirty="0"/>
              <a:t>R0</a:t>
            </a:r>
            <a:r>
              <a:rPr lang="en-GB" sz="1600" dirty="0"/>
              <a:t>,R1,R2 from the system memory and </a:t>
            </a:r>
            <a:r>
              <a:rPr lang="en-GB" sz="1600" dirty="0" smtClean="0"/>
              <a:t>increment </a:t>
            </a:r>
            <a:r>
              <a:rPr lang="en-US" sz="1600" dirty="0" smtClean="0"/>
              <a:t>the </a:t>
            </a:r>
            <a:r>
              <a:rPr lang="en-US" sz="1600" dirty="0"/>
              <a:t>program counter.</a:t>
            </a:r>
          </a:p>
          <a:p>
            <a:r>
              <a:rPr lang="en-GB" sz="1600" b="1" dirty="0"/>
              <a:t>Instruction Decode</a:t>
            </a:r>
            <a:r>
              <a:rPr lang="en-GB" sz="1600" dirty="0"/>
              <a:t>—Decode the instruction read from memory during the previous phase</a:t>
            </a:r>
            <a:r>
              <a:rPr lang="en-GB" sz="1600" dirty="0" smtClean="0"/>
              <a:t>. The </a:t>
            </a:r>
            <a:r>
              <a:rPr lang="en-GB" sz="1600" dirty="0"/>
              <a:t>nature of the instruction decode phase is dependent on the complexity of </a:t>
            </a:r>
            <a:r>
              <a:rPr lang="en-GB" sz="1600" dirty="0" smtClean="0"/>
              <a:t>the instruction </a:t>
            </a:r>
            <a:r>
              <a:rPr lang="en-GB" sz="1600" dirty="0"/>
              <a:t>set. A regularly encoded instruction can be rapidly decoded with two </a:t>
            </a:r>
            <a:r>
              <a:rPr lang="en-GB" sz="1600" dirty="0" smtClean="0"/>
              <a:t>levels of </a:t>
            </a:r>
            <a:r>
              <a:rPr lang="en-GB" sz="1600" dirty="0"/>
              <a:t>gating, whereas a complex instruction format might require ROM-based </a:t>
            </a:r>
            <a:r>
              <a:rPr lang="en-GB" sz="1600" dirty="0" smtClean="0"/>
              <a:t>look-up tables </a:t>
            </a:r>
            <a:r>
              <a:rPr lang="en-GB" sz="1600" dirty="0"/>
              <a:t>to implement the decoding.</a:t>
            </a:r>
          </a:p>
          <a:p>
            <a:r>
              <a:rPr lang="en-GB" sz="1600" b="1" dirty="0"/>
              <a:t>Operand Fetch</a:t>
            </a:r>
            <a:r>
              <a:rPr lang="en-GB" sz="1600" dirty="0"/>
              <a:t>—The operands specified by the instruction are read from registers R1 </a:t>
            </a:r>
            <a:r>
              <a:rPr lang="en-GB" sz="1600" dirty="0" smtClean="0"/>
              <a:t>and R2 </a:t>
            </a:r>
            <a:r>
              <a:rPr lang="en-GB" sz="1600" dirty="0"/>
              <a:t>in the register file and latched into flip-flops.</a:t>
            </a:r>
          </a:p>
          <a:p>
            <a:r>
              <a:rPr lang="en-GB" sz="1600" b="1" dirty="0"/>
              <a:t>Execute</a:t>
            </a:r>
            <a:r>
              <a:rPr lang="en-GB" sz="1600" dirty="0"/>
              <a:t>—The operation specified by the instruction is carried out.</a:t>
            </a:r>
          </a:p>
          <a:p>
            <a:r>
              <a:rPr lang="en-GB" sz="1600" b="1" dirty="0"/>
              <a:t>Operand Store</a:t>
            </a:r>
            <a:r>
              <a:rPr lang="en-GB" sz="1600" dirty="0"/>
              <a:t>—The result of the execution phase is written into the operand destination</a:t>
            </a:r>
            <a:r>
              <a:rPr lang="en-GB" sz="1600" dirty="0" smtClean="0"/>
              <a:t>. This </a:t>
            </a:r>
            <a:r>
              <a:rPr lang="en-GB" sz="1600" dirty="0"/>
              <a:t>may be an on-chip register or a location in external memory. In this case the </a:t>
            </a:r>
            <a:r>
              <a:rPr lang="en-GB" sz="1600" dirty="0" smtClean="0"/>
              <a:t>result is </a:t>
            </a:r>
            <a:r>
              <a:rPr lang="en-GB" sz="1600" dirty="0"/>
              <a:t>stored in register R0.</a:t>
            </a:r>
            <a:endParaRPr lang="en-US" sz="1600" dirty="0"/>
          </a:p>
        </p:txBody>
      </p:sp>
      <p:sp>
        <p:nvSpPr>
          <p:cNvPr id="7" name="TextBox 6"/>
          <p:cNvSpPr txBox="1"/>
          <p:nvPr/>
        </p:nvSpPr>
        <p:spPr>
          <a:xfrm>
            <a:off x="971600" y="692696"/>
            <a:ext cx="7882944" cy="1877437"/>
          </a:xfrm>
          <a:prstGeom prst="rect">
            <a:avLst/>
          </a:prstGeom>
          <a:noFill/>
        </p:spPr>
        <p:txBody>
          <a:bodyPr wrap="square" rtlCol="0">
            <a:spAutoFit/>
          </a:bodyPr>
          <a:lstStyle/>
          <a:p>
            <a:pPr algn="ctr"/>
            <a:r>
              <a:rPr lang="en-GB" b="1" dirty="0" smtClean="0"/>
              <a:t>The Classic Model of Instruction execution</a:t>
            </a:r>
          </a:p>
          <a:p>
            <a:endParaRPr lang="en-GB" dirty="0"/>
          </a:p>
          <a:p>
            <a:r>
              <a:rPr lang="en-GB" sz="1600" dirty="0" smtClean="0"/>
              <a:t>The execution of an instruction can be divided into steps of phases; typically 5 (but this can vary from 3 to over 30).</a:t>
            </a:r>
          </a:p>
          <a:p>
            <a:endParaRPr lang="en-GB" sz="1600" dirty="0"/>
          </a:p>
          <a:p>
            <a:endParaRPr lang="en-GB" sz="1600" dirty="0"/>
          </a:p>
          <a:p>
            <a:endParaRPr lang="en-US" sz="1600" dirty="0"/>
          </a:p>
        </p:txBody>
      </p:sp>
    </p:spTree>
    <p:extLst>
      <p:ext uri="{BB962C8B-B14F-4D97-AF65-F5344CB8AC3E}">
        <p14:creationId xmlns:p14="http://schemas.microsoft.com/office/powerpoint/2010/main" val="3068314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a:t>
            </a:fld>
            <a:endParaRPr lang="en-GB" dirty="0"/>
          </a:p>
        </p:txBody>
      </p:sp>
      <p:pic>
        <p:nvPicPr>
          <p:cNvPr id="1026" name="Picture 2" descr="C:\Users\Alan\Desktop\Swati\Clements 1e JPG_files\ch07\87046-07-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4840288" cy="5797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92080" y="836712"/>
            <a:ext cx="3528392" cy="5324535"/>
          </a:xfrm>
          <a:prstGeom prst="rect">
            <a:avLst/>
          </a:prstGeom>
          <a:noFill/>
        </p:spPr>
        <p:txBody>
          <a:bodyPr wrap="square" rtlCol="0">
            <a:spAutoFit/>
          </a:bodyPr>
          <a:lstStyle/>
          <a:p>
            <a:r>
              <a:rPr lang="en-GB" dirty="0" smtClean="0"/>
              <a:t>Generic Digital Processor</a:t>
            </a:r>
          </a:p>
          <a:p>
            <a:endParaRPr lang="en-GB" sz="1400" dirty="0"/>
          </a:p>
          <a:p>
            <a:r>
              <a:rPr lang="en-GB" sz="1400" dirty="0" smtClean="0"/>
              <a:t>Figure 7.1 gives the structure of a very simple generic processor. It is intended to demonstrate how an instruction can be read from memory and executed.</a:t>
            </a:r>
          </a:p>
          <a:p>
            <a:endParaRPr lang="en-GB" sz="1400" dirty="0"/>
          </a:p>
          <a:p>
            <a:r>
              <a:rPr lang="en-GB" sz="1400" dirty="0" smtClean="0"/>
              <a:t>Data from registers can be placed on buses A and C by enabling the appropriate </a:t>
            </a:r>
            <a:r>
              <a:rPr lang="en-GB" sz="1400" dirty="0" err="1" smtClean="0"/>
              <a:t>tristate</a:t>
            </a:r>
            <a:r>
              <a:rPr lang="en-GB" sz="1400" dirty="0" smtClean="0"/>
              <a:t> gates.</a:t>
            </a:r>
          </a:p>
          <a:p>
            <a:endParaRPr lang="en-GB" sz="1400" dirty="0"/>
          </a:p>
          <a:p>
            <a:r>
              <a:rPr lang="en-GB" sz="1400" dirty="0" smtClean="0"/>
              <a:t>The ALU generates a function of the data on buses A and B and puts the result on bus C.</a:t>
            </a:r>
          </a:p>
          <a:p>
            <a:endParaRPr lang="en-GB" sz="1400" dirty="0"/>
          </a:p>
          <a:p>
            <a:r>
              <a:rPr lang="en-GB" sz="1400" dirty="0" smtClean="0"/>
              <a:t>The registers can be clocked and latch data from bus C.</a:t>
            </a:r>
          </a:p>
          <a:p>
            <a:endParaRPr lang="en-GB" sz="1400" dirty="0"/>
          </a:p>
          <a:p>
            <a:r>
              <a:rPr lang="en-GB" sz="1400" dirty="0" smtClean="0"/>
              <a:t>In order to interpret a machine level operation, all we need do is generate the appropriate sequence of tri-state enables, ALU function codes, and register clocks (as well as memory read or write signals).</a:t>
            </a:r>
          </a:p>
          <a:p>
            <a:endParaRPr lang="en-GB" sz="1400" dirty="0"/>
          </a:p>
          <a:p>
            <a:endParaRPr lang="en-US" sz="1400" dirty="0"/>
          </a:p>
        </p:txBody>
      </p:sp>
    </p:spTree>
    <p:extLst>
      <p:ext uri="{BB962C8B-B14F-4D97-AF65-F5344CB8AC3E}">
        <p14:creationId xmlns:p14="http://schemas.microsoft.com/office/powerpoint/2010/main" val="647824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30</a:t>
            </a:fld>
            <a:endParaRPr lang="en-GB" dirty="0"/>
          </a:p>
        </p:txBody>
      </p:sp>
      <p:pic>
        <p:nvPicPr>
          <p:cNvPr id="18434" name="Picture 2" descr="C:\Users\Alan\Desktop\Swati\Clements 1e JPG_files\ch07\87046-07-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913" y="2780928"/>
            <a:ext cx="4529137" cy="1316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lan\Desktop\Swati\Clements 1e JPG_files\ch07\87046-07-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365104"/>
            <a:ext cx="6046788" cy="14081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15616" y="483349"/>
            <a:ext cx="7090856" cy="2954655"/>
          </a:xfrm>
          <a:prstGeom prst="rect">
            <a:avLst/>
          </a:prstGeom>
          <a:noFill/>
        </p:spPr>
        <p:txBody>
          <a:bodyPr wrap="square" rtlCol="0">
            <a:spAutoFit/>
          </a:bodyPr>
          <a:lstStyle/>
          <a:p>
            <a:pPr algn="ctr"/>
            <a:r>
              <a:rPr lang="en-GB" sz="2400" b="1" dirty="0" smtClean="0"/>
              <a:t>Pipelining</a:t>
            </a:r>
          </a:p>
          <a:p>
            <a:endParaRPr lang="en-GB" dirty="0"/>
          </a:p>
          <a:p>
            <a:r>
              <a:rPr lang="en-GB" sz="1600" dirty="0" smtClean="0"/>
              <a:t>Examples of the pipeline states of two early RISC processors. Consecutive instruction execution is shown. Note how overlap occurs.</a:t>
            </a:r>
          </a:p>
          <a:p>
            <a:endParaRPr lang="en-GB" sz="1600" dirty="0"/>
          </a:p>
          <a:p>
            <a:r>
              <a:rPr lang="en-GB" sz="1600" dirty="0" smtClean="0"/>
              <a:t>The RISC I pipeline overlapped the instruction fetch phase with the operand fetch, execute and operand store phase of the previous instruction. As you can see, this overlap potentially doubles the speed of the processor at the same clock rate.</a:t>
            </a:r>
          </a:p>
          <a:p>
            <a:endParaRPr lang="en-GB" sz="1600" dirty="0"/>
          </a:p>
          <a:p>
            <a:endParaRPr lang="en-GB" sz="1600" dirty="0"/>
          </a:p>
          <a:p>
            <a:endParaRPr lang="en-US" sz="1600" dirty="0"/>
          </a:p>
        </p:txBody>
      </p:sp>
    </p:spTree>
    <p:extLst>
      <p:ext uri="{BB962C8B-B14F-4D97-AF65-F5344CB8AC3E}">
        <p14:creationId xmlns:p14="http://schemas.microsoft.com/office/powerpoint/2010/main" val="3548499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31</a:t>
            </a:fld>
            <a:endParaRPr lang="en-GB" dirty="0"/>
          </a:p>
        </p:txBody>
      </p:sp>
      <p:pic>
        <p:nvPicPr>
          <p:cNvPr id="20482" name="Picture 2" descr="C:\Users\Alan\Desktop\Swati\Clements 1e JPG_files\ch07\87046-07-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586163"/>
            <a:ext cx="6065838" cy="1731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2954655"/>
          </a:xfrm>
          <a:prstGeom prst="rect">
            <a:avLst/>
          </a:prstGeom>
          <a:noFill/>
        </p:spPr>
        <p:txBody>
          <a:bodyPr wrap="square" rtlCol="0">
            <a:spAutoFit/>
          </a:bodyPr>
          <a:lstStyle/>
          <a:p>
            <a:pPr algn="ctr"/>
            <a:r>
              <a:rPr lang="en-GB" sz="2400" b="1" dirty="0" smtClean="0"/>
              <a:t>Pipelining</a:t>
            </a:r>
          </a:p>
          <a:p>
            <a:endParaRPr lang="en-GB" dirty="0"/>
          </a:p>
          <a:p>
            <a:r>
              <a:rPr lang="en-GB" sz="1600" dirty="0" smtClean="0"/>
              <a:t>Figure 7.20 demonstrates pipelining with five stages.</a:t>
            </a:r>
          </a:p>
          <a:p>
            <a:endParaRPr lang="en-GB" sz="1600" dirty="0"/>
          </a:p>
          <a:p>
            <a:r>
              <a:rPr lang="en-GB" sz="1600" dirty="0" smtClean="0"/>
              <a:t>When the pipeline is full, up to five instructions can be in the pipeline and a potential fivefold increase in speed possible.</a:t>
            </a:r>
          </a:p>
          <a:p>
            <a:endParaRPr lang="en-GB" sz="1600" dirty="0"/>
          </a:p>
          <a:p>
            <a:r>
              <a:rPr lang="en-GB" sz="1600" dirty="0" smtClean="0"/>
              <a:t>Once the pipeline is full, an instruction is completed every clock cycle.</a:t>
            </a:r>
          </a:p>
          <a:p>
            <a:endParaRPr lang="en-GB" sz="1600" dirty="0"/>
          </a:p>
          <a:p>
            <a:endParaRPr lang="en-GB" sz="1600" dirty="0"/>
          </a:p>
          <a:p>
            <a:endParaRPr lang="en-US" sz="1600" dirty="0"/>
          </a:p>
        </p:txBody>
      </p:sp>
    </p:spTree>
    <p:extLst>
      <p:ext uri="{BB962C8B-B14F-4D97-AF65-F5344CB8AC3E}">
        <p14:creationId xmlns:p14="http://schemas.microsoft.com/office/powerpoint/2010/main" val="582847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32</a:t>
            </a:fld>
            <a:endParaRPr lang="en-GB" dirty="0"/>
          </a:p>
        </p:txBody>
      </p:sp>
      <p:pic>
        <p:nvPicPr>
          <p:cNvPr id="22530" name="Picture 2" descr="C:\Users\Alan\Desktop\Swati\Clements 1e JPG_files\ch07\87046-07-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068960"/>
            <a:ext cx="5846763" cy="1590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lan\Desktop\Swati\Clements 1e JPG_files\ch07\87046-07-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669" y="4869160"/>
            <a:ext cx="4992687" cy="1152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15616" y="483349"/>
            <a:ext cx="7090856" cy="2708434"/>
          </a:xfrm>
          <a:prstGeom prst="rect">
            <a:avLst/>
          </a:prstGeom>
          <a:noFill/>
        </p:spPr>
        <p:txBody>
          <a:bodyPr wrap="square" rtlCol="0">
            <a:spAutoFit/>
          </a:bodyPr>
          <a:lstStyle/>
          <a:p>
            <a:pPr algn="ctr"/>
            <a:r>
              <a:rPr lang="en-GB" sz="2400" b="1" dirty="0" smtClean="0"/>
              <a:t>Pipelining</a:t>
            </a:r>
          </a:p>
          <a:p>
            <a:endParaRPr lang="en-GB" dirty="0"/>
          </a:p>
          <a:p>
            <a:r>
              <a:rPr lang="en-GB" sz="1600" dirty="0" smtClean="0"/>
              <a:t>Figures 7.22 and 7.32 demonstrate two pipeline structures.</a:t>
            </a:r>
          </a:p>
          <a:p>
            <a:endParaRPr lang="en-GB" sz="1600" dirty="0"/>
          </a:p>
          <a:p>
            <a:r>
              <a:rPr lang="en-GB" sz="1600" dirty="0" smtClean="0"/>
              <a:t>Figure 7.22 also demonstrate that it is possible to have multiple pipes with one for each class of instruction.</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3061245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33</a:t>
            </a:fld>
            <a:endParaRPr lang="en-GB" dirty="0"/>
          </a:p>
        </p:txBody>
      </p:sp>
      <p:sp>
        <p:nvSpPr>
          <p:cNvPr id="6" name="TextBox 5"/>
          <p:cNvSpPr txBox="1"/>
          <p:nvPr/>
        </p:nvSpPr>
        <p:spPr>
          <a:xfrm>
            <a:off x="1115616" y="483349"/>
            <a:ext cx="7090856" cy="1969770"/>
          </a:xfrm>
          <a:prstGeom prst="rect">
            <a:avLst/>
          </a:prstGeom>
          <a:noFill/>
        </p:spPr>
        <p:txBody>
          <a:bodyPr wrap="square" rtlCol="0">
            <a:spAutoFit/>
          </a:bodyPr>
          <a:lstStyle/>
          <a:p>
            <a:pPr algn="ctr"/>
            <a:r>
              <a:rPr lang="en-GB" sz="2400" b="1" dirty="0" smtClean="0"/>
              <a:t>Pipelining Speedup</a:t>
            </a:r>
          </a:p>
          <a:p>
            <a:endParaRPr lang="en-GB" dirty="0"/>
          </a:p>
          <a:p>
            <a:r>
              <a:rPr lang="en-GB" sz="1600" dirty="0" smtClean="0"/>
              <a:t>If a pipeline has </a:t>
            </a:r>
            <a:r>
              <a:rPr lang="en-GB" sz="1600" i="1" dirty="0" smtClean="0"/>
              <a:t>n</a:t>
            </a:r>
            <a:r>
              <a:rPr lang="en-GB" sz="1600" dirty="0" smtClean="0"/>
              <a:t> stages and executes </a:t>
            </a:r>
            <a:r>
              <a:rPr lang="en-GB" sz="1600" i="1" dirty="0" err="1" smtClean="0"/>
              <a:t>i</a:t>
            </a:r>
            <a:r>
              <a:rPr lang="en-GB" sz="1600" dirty="0" smtClean="0"/>
              <a:t> instructions, the speed up (speed increase relative to no pipeline) is given by</a:t>
            </a:r>
          </a:p>
          <a:p>
            <a:endParaRPr lang="en-GB" sz="1600" dirty="0"/>
          </a:p>
          <a:p>
            <a:endParaRPr lang="en-GB" sz="1600" dirty="0"/>
          </a:p>
          <a:p>
            <a:endParaRPr lang="en-US" sz="1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39410"/>
            <a:ext cx="4706150"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27584" y="3789040"/>
            <a:ext cx="7090856" cy="1600438"/>
          </a:xfrm>
          <a:prstGeom prst="rect">
            <a:avLst/>
          </a:prstGeom>
          <a:noFill/>
        </p:spPr>
        <p:txBody>
          <a:bodyPr wrap="square" rtlCol="0">
            <a:spAutoFit/>
          </a:bodyPr>
          <a:lstStyle/>
          <a:p>
            <a:endParaRPr lang="en-GB" dirty="0"/>
          </a:p>
          <a:p>
            <a:r>
              <a:rPr lang="en-GB" sz="1600" dirty="0" smtClean="0"/>
              <a:t>As the length of the stream of instructions increases, the value S approaches </a:t>
            </a:r>
            <a:r>
              <a:rPr lang="en-GB" sz="1600" i="1" dirty="0" smtClean="0"/>
              <a:t>n</a:t>
            </a:r>
            <a:r>
              <a:rPr lang="en-GB" sz="1600" dirty="0" smtClean="0"/>
              <a:t>; that is the speedup is proportional to the number of stages.</a:t>
            </a:r>
          </a:p>
          <a:p>
            <a:endParaRPr lang="en-GB" sz="1600" dirty="0"/>
          </a:p>
          <a:p>
            <a:endParaRPr lang="en-GB" sz="1600" dirty="0"/>
          </a:p>
          <a:p>
            <a:endParaRPr lang="en-US" sz="1600" dirty="0"/>
          </a:p>
        </p:txBody>
      </p:sp>
    </p:spTree>
    <p:extLst>
      <p:ext uri="{BB962C8B-B14F-4D97-AF65-F5344CB8AC3E}">
        <p14:creationId xmlns:p14="http://schemas.microsoft.com/office/powerpoint/2010/main" val="3262959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34</a:t>
            </a:fld>
            <a:endParaRPr lang="en-GB" dirty="0"/>
          </a:p>
        </p:txBody>
      </p:sp>
      <p:pic>
        <p:nvPicPr>
          <p:cNvPr id="24578" name="Picture 2" descr="C:\Users\Alan\Desktop\Swati\Clements 1e JPG_files\ch07\87046-07-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2292350"/>
            <a:ext cx="4237038" cy="284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701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35</a:t>
            </a:fld>
            <a:endParaRPr lang="en-GB" dirty="0"/>
          </a:p>
        </p:txBody>
      </p:sp>
      <p:pic>
        <p:nvPicPr>
          <p:cNvPr id="25602" name="Picture 2" descr="C:\Users\Alan\Desktop\Swati\Clements 1e JPG_files\ch07\87046-07-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356992"/>
            <a:ext cx="4187825" cy="2835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15616" y="483349"/>
            <a:ext cx="7090856" cy="3693319"/>
          </a:xfrm>
          <a:prstGeom prst="rect">
            <a:avLst/>
          </a:prstGeom>
          <a:noFill/>
        </p:spPr>
        <p:txBody>
          <a:bodyPr wrap="square" rtlCol="0">
            <a:spAutoFit/>
          </a:bodyPr>
          <a:lstStyle/>
          <a:p>
            <a:pPr algn="ctr"/>
            <a:r>
              <a:rPr lang="en-GB" sz="2400" b="1" dirty="0" smtClean="0"/>
              <a:t>Implementing pipelining</a:t>
            </a:r>
          </a:p>
          <a:p>
            <a:endParaRPr lang="en-GB" dirty="0"/>
          </a:p>
          <a:p>
            <a:r>
              <a:rPr lang="en-GB" sz="1600" dirty="0" smtClean="0"/>
              <a:t>The key to pipelining is to construct a barrier between the stages of the pipeline that holds the incoming data constant during the current clock cycle .</a:t>
            </a:r>
          </a:p>
          <a:p>
            <a:endParaRPr lang="en-GB" sz="1600" dirty="0"/>
          </a:p>
          <a:p>
            <a:r>
              <a:rPr lang="en-GB" sz="1600" dirty="0" smtClean="0"/>
              <a:t>Figure 7.25 illustrates this concept. A register is placed at the output of the instruction memory. When the program counter is clocked, a new PC value appears at its output to access memory and retrieve the next instruction. On the next clock cycle, that instruction is latched in the instruction register while the next PC value is looking up the next instruction.</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1257561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36</a:t>
            </a:fld>
            <a:endParaRPr lang="en-GB" dirty="0"/>
          </a:p>
        </p:txBody>
      </p:sp>
      <p:pic>
        <p:nvPicPr>
          <p:cNvPr id="26626" name="Picture 2" descr="C:\Users\Alan\Desktop\Swati\Clements 1e JPG_files\ch07\87046-07-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5121275" cy="42973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1969770"/>
          </a:xfrm>
          <a:prstGeom prst="rect">
            <a:avLst/>
          </a:prstGeom>
          <a:noFill/>
        </p:spPr>
        <p:txBody>
          <a:bodyPr wrap="square" rtlCol="0">
            <a:spAutoFit/>
          </a:bodyPr>
          <a:lstStyle/>
          <a:p>
            <a:pPr algn="ctr"/>
            <a:r>
              <a:rPr lang="en-GB" sz="2400" b="1" dirty="0" smtClean="0"/>
              <a:t>Implementing pipelining</a:t>
            </a:r>
          </a:p>
          <a:p>
            <a:endParaRPr lang="en-GB" dirty="0"/>
          </a:p>
          <a:p>
            <a:r>
              <a:rPr lang="en-GB" sz="1600" dirty="0" smtClean="0"/>
              <a:t>Figure 7.26 extends the pipeline to include the register file and operand latches.</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1948589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37</a:t>
            </a:fld>
            <a:endParaRPr lang="en-GB" dirty="0"/>
          </a:p>
        </p:txBody>
      </p:sp>
      <p:pic>
        <p:nvPicPr>
          <p:cNvPr id="27650" name="Picture 2" descr="C:\Users\Alan\Desktop\Swati\Clements 1e JPG_files\ch07\87046-07-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010275" cy="47434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1969770"/>
          </a:xfrm>
          <a:prstGeom prst="rect">
            <a:avLst/>
          </a:prstGeom>
          <a:noFill/>
        </p:spPr>
        <p:txBody>
          <a:bodyPr wrap="square" rtlCol="0">
            <a:spAutoFit/>
          </a:bodyPr>
          <a:lstStyle/>
          <a:p>
            <a:pPr algn="ctr"/>
            <a:r>
              <a:rPr lang="en-GB" sz="2400" b="1" dirty="0" smtClean="0"/>
              <a:t>Implementing pipelining</a:t>
            </a:r>
          </a:p>
          <a:p>
            <a:endParaRPr lang="en-GB" dirty="0"/>
          </a:p>
          <a:p>
            <a:r>
              <a:rPr lang="en-GB" sz="1600" dirty="0" smtClean="0"/>
              <a:t>Figure 7.27 extends the pipeline to include the ALU and result latch.</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1169140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38</a:t>
            </a:fld>
            <a:endParaRPr lang="en-GB" dirty="0"/>
          </a:p>
        </p:txBody>
      </p:sp>
      <p:pic>
        <p:nvPicPr>
          <p:cNvPr id="28674" name="Picture 2" descr="C:\Users\Alan\Desktop\Swati\Clements 1e JPG_files\ch07\87046-07-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276872"/>
            <a:ext cx="5572125" cy="3444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2215991"/>
          </a:xfrm>
          <a:prstGeom prst="rect">
            <a:avLst/>
          </a:prstGeom>
          <a:noFill/>
        </p:spPr>
        <p:txBody>
          <a:bodyPr wrap="square" rtlCol="0">
            <a:spAutoFit/>
          </a:bodyPr>
          <a:lstStyle/>
          <a:p>
            <a:pPr algn="ctr"/>
            <a:r>
              <a:rPr lang="en-GB" sz="2400" b="1" dirty="0" smtClean="0"/>
              <a:t>Implementing pipelining</a:t>
            </a:r>
          </a:p>
          <a:p>
            <a:endParaRPr lang="en-GB" dirty="0"/>
          </a:p>
          <a:p>
            <a:r>
              <a:rPr lang="en-GB" sz="1600" dirty="0" smtClean="0"/>
              <a:t>Figure 7.28 shows the timing diagram of the execution of an instruction which is completed in four clock cycles.</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2534059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39</a:t>
            </a:fld>
            <a:endParaRPr lang="en-GB" dirty="0"/>
          </a:p>
        </p:txBody>
      </p:sp>
      <p:pic>
        <p:nvPicPr>
          <p:cNvPr id="29698" name="Picture 2" descr="C:\Users\Alan\Desktop\Swati\Clements 1e JPG_files\ch07\87046-07-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212976"/>
            <a:ext cx="5834062"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3200876"/>
          </a:xfrm>
          <a:prstGeom prst="rect">
            <a:avLst/>
          </a:prstGeom>
          <a:noFill/>
        </p:spPr>
        <p:txBody>
          <a:bodyPr wrap="square" rtlCol="0">
            <a:spAutoFit/>
          </a:bodyPr>
          <a:lstStyle/>
          <a:p>
            <a:pPr algn="ctr"/>
            <a:r>
              <a:rPr lang="en-GB" sz="2400" b="1" dirty="0" smtClean="0"/>
              <a:t>Implementing pipelining</a:t>
            </a:r>
          </a:p>
          <a:p>
            <a:endParaRPr lang="en-GB" dirty="0" smtClean="0"/>
          </a:p>
          <a:p>
            <a:r>
              <a:rPr lang="en-GB" sz="1600" dirty="0" smtClean="0"/>
              <a:t>The pipelined structures we has described have a flaw that needs fixing. Information travels down the pipeline at different rates. Operands do not get to the ALU until one clock after the op-code (because the operands have to be looked up in the register file).</a:t>
            </a:r>
          </a:p>
          <a:p>
            <a:r>
              <a:rPr lang="en-GB" sz="1600" dirty="0" smtClean="0"/>
              <a:t>It is necessary to delay the op-code from the IR with a latch.</a:t>
            </a:r>
          </a:p>
          <a:p>
            <a:endParaRPr lang="en-GB" sz="1600" dirty="0"/>
          </a:p>
          <a:p>
            <a:r>
              <a:rPr lang="en-GB" sz="1600" dirty="0" smtClean="0"/>
              <a:t>Similarly the destination operand address has to be delayed by two clocks.</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908592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a:t>
            </a:fld>
            <a:endParaRPr lang="en-GB" dirty="0"/>
          </a:p>
        </p:txBody>
      </p:sp>
      <p:pic>
        <p:nvPicPr>
          <p:cNvPr id="1026" name="Picture 2" descr="C:\Users\Alan\Desktop\Swati\Clements 1e JPG_files\ch07\87046-07-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4840288" cy="5797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95936" y="2204864"/>
            <a:ext cx="4680520" cy="3170099"/>
          </a:xfrm>
          <a:prstGeom prst="rect">
            <a:avLst/>
          </a:prstGeom>
          <a:noFill/>
        </p:spPr>
        <p:txBody>
          <a:bodyPr wrap="square" rtlCol="0">
            <a:spAutoFit/>
          </a:bodyPr>
          <a:lstStyle/>
          <a:p>
            <a:r>
              <a:rPr lang="en-GB" dirty="0" smtClean="0"/>
              <a:t>Generic Digital Processor</a:t>
            </a:r>
          </a:p>
          <a:p>
            <a:endParaRPr lang="en-GB" sz="1400" dirty="0"/>
          </a:p>
          <a:p>
            <a:r>
              <a:rPr lang="en-GB" sz="1400" dirty="0" smtClean="0"/>
              <a:t>Consider the implementation of the operation  LOAD R0,M.</a:t>
            </a:r>
          </a:p>
          <a:p>
            <a:endParaRPr lang="en-GB" sz="1400" dirty="0"/>
          </a:p>
          <a:p>
            <a:r>
              <a:rPr lang="en-GB" sz="1400" dirty="0" smtClean="0"/>
              <a:t>M is a memory location (currently in the instruction register).</a:t>
            </a:r>
          </a:p>
          <a:p>
            <a:endParaRPr lang="en-GB" sz="1400" dirty="0"/>
          </a:p>
          <a:p>
            <a:pPr>
              <a:tabLst>
                <a:tab pos="2601913" algn="l"/>
              </a:tabLst>
            </a:pPr>
            <a:r>
              <a:rPr lang="en-US" sz="1400" dirty="0" smtClean="0"/>
              <a:t>E</a:t>
            </a:r>
            <a:r>
              <a:rPr lang="en-US" sz="1400" baseline="-25000" dirty="0" smtClean="0"/>
              <a:t>IR_B</a:t>
            </a:r>
            <a:r>
              <a:rPr lang="en-US" sz="1400" dirty="0" smtClean="0"/>
              <a:t> = </a:t>
            </a:r>
            <a:r>
              <a:rPr lang="en-US" sz="1400" dirty="0"/>
              <a:t>1</a:t>
            </a:r>
            <a:r>
              <a:rPr lang="en-US" sz="1400" dirty="0" smtClean="0"/>
              <a:t>, F</a:t>
            </a:r>
            <a:r>
              <a:rPr lang="en-US" sz="1400" baseline="-25000" dirty="0" smtClean="0"/>
              <a:t>2</a:t>
            </a:r>
            <a:r>
              <a:rPr lang="en-US" sz="1400" dirty="0" smtClean="0"/>
              <a:t>,F</a:t>
            </a:r>
            <a:r>
              <a:rPr lang="en-US" sz="1400" baseline="-25000" dirty="0" smtClean="0"/>
              <a:t>1</a:t>
            </a:r>
            <a:r>
              <a:rPr lang="en-US" sz="1400" dirty="0" smtClean="0"/>
              <a:t>,F</a:t>
            </a:r>
            <a:r>
              <a:rPr lang="en-US" sz="1400" baseline="-25000" dirty="0" smtClean="0"/>
              <a:t>0</a:t>
            </a:r>
            <a:r>
              <a:rPr lang="en-US" sz="1400" dirty="0" smtClean="0"/>
              <a:t> </a:t>
            </a:r>
            <a:r>
              <a:rPr lang="en-US" sz="1400" dirty="0"/>
              <a:t>= 0,0,0</a:t>
            </a:r>
            <a:r>
              <a:rPr lang="en-US" sz="1400" dirty="0" smtClean="0"/>
              <a:t>, C</a:t>
            </a:r>
            <a:r>
              <a:rPr lang="en-US" sz="1400" baseline="-25000" dirty="0" smtClean="0"/>
              <a:t>MAR;   	</a:t>
            </a:r>
            <a:r>
              <a:rPr lang="en-US" sz="1400" dirty="0" smtClean="0"/>
              <a:t>Copy </a:t>
            </a:r>
            <a:r>
              <a:rPr lang="en-US" sz="1400" dirty="0"/>
              <a:t>IR to </a:t>
            </a:r>
            <a:r>
              <a:rPr lang="en-US" sz="1400" dirty="0" smtClean="0"/>
              <a:t>MAR</a:t>
            </a:r>
          </a:p>
          <a:p>
            <a:pPr>
              <a:tabLst>
                <a:tab pos="2601913" algn="l"/>
              </a:tabLst>
            </a:pPr>
            <a:endParaRPr lang="en-US" sz="1400" dirty="0"/>
          </a:p>
          <a:p>
            <a:pPr>
              <a:tabLst>
                <a:tab pos="2601913" algn="l"/>
              </a:tabLst>
            </a:pPr>
            <a:r>
              <a:rPr lang="en-US" sz="1400" dirty="0" smtClean="0"/>
              <a:t>Read = 1,</a:t>
            </a:r>
            <a:r>
              <a:rPr lang="en-US" sz="1400" dirty="0"/>
              <a:t> </a:t>
            </a:r>
            <a:r>
              <a:rPr lang="en-US" sz="1400" dirty="0" smtClean="0"/>
              <a:t>C</a:t>
            </a:r>
            <a:r>
              <a:rPr lang="en-US" sz="1400" baseline="-25000" dirty="0" smtClean="0"/>
              <a:t>MBR</a:t>
            </a:r>
            <a:r>
              <a:rPr lang="en-US" sz="1400" baseline="-25000" dirty="0"/>
              <a:t> </a:t>
            </a:r>
            <a:r>
              <a:rPr lang="en-US" sz="1400" baseline="-25000" dirty="0" smtClean="0"/>
              <a:t>;	</a:t>
            </a:r>
            <a:r>
              <a:rPr lang="en-US" sz="1400" dirty="0" smtClean="0"/>
              <a:t>Read </a:t>
            </a:r>
            <a:r>
              <a:rPr lang="en-US" sz="1400" dirty="0"/>
              <a:t>memory </a:t>
            </a:r>
            <a:endParaRPr lang="en-US" sz="1400" dirty="0" smtClean="0"/>
          </a:p>
          <a:p>
            <a:pPr>
              <a:tabLst>
                <a:tab pos="2601913" algn="l"/>
              </a:tabLst>
            </a:pPr>
            <a:r>
              <a:rPr lang="en-US" sz="1400" dirty="0"/>
              <a:t>	</a:t>
            </a:r>
            <a:r>
              <a:rPr lang="en-US" sz="1400" dirty="0" smtClean="0"/>
              <a:t>and </a:t>
            </a:r>
            <a:r>
              <a:rPr lang="en-US" sz="1400" dirty="0"/>
              <a:t>copy data to </a:t>
            </a:r>
            <a:r>
              <a:rPr lang="en-US" sz="1400" dirty="0" smtClean="0"/>
              <a:t>MBR</a:t>
            </a:r>
          </a:p>
          <a:p>
            <a:pPr>
              <a:tabLst>
                <a:tab pos="2601913" algn="l"/>
              </a:tabLst>
            </a:pPr>
            <a:endParaRPr lang="en-US" sz="1400" dirty="0"/>
          </a:p>
          <a:p>
            <a:pPr>
              <a:tabLst>
                <a:tab pos="2601913" algn="l"/>
              </a:tabLst>
            </a:pPr>
            <a:r>
              <a:rPr lang="en-US" sz="1400" dirty="0" smtClean="0"/>
              <a:t>E</a:t>
            </a:r>
            <a:r>
              <a:rPr lang="en-US" sz="1400" baseline="-25000" dirty="0" smtClean="0"/>
              <a:t>MBR_B</a:t>
            </a:r>
            <a:r>
              <a:rPr lang="en-US" sz="1400" dirty="0"/>
              <a:t> </a:t>
            </a:r>
            <a:r>
              <a:rPr lang="en-US" sz="1400" dirty="0" smtClean="0"/>
              <a:t>= 1, F</a:t>
            </a:r>
            <a:r>
              <a:rPr lang="en-US" sz="1400" baseline="-25000" dirty="0" smtClean="0"/>
              <a:t>2</a:t>
            </a:r>
            <a:r>
              <a:rPr lang="en-US" sz="1400" dirty="0" smtClean="0"/>
              <a:t>,F</a:t>
            </a:r>
            <a:r>
              <a:rPr lang="en-US" sz="1400" baseline="-25000" dirty="0" smtClean="0"/>
              <a:t>1</a:t>
            </a:r>
            <a:r>
              <a:rPr lang="en-US" sz="1400" dirty="0" smtClean="0"/>
              <a:t>,F</a:t>
            </a:r>
            <a:r>
              <a:rPr lang="en-US" sz="1400" baseline="-25000" dirty="0" smtClean="0"/>
              <a:t>0</a:t>
            </a:r>
            <a:r>
              <a:rPr lang="en-US" sz="1400" dirty="0" smtClean="0"/>
              <a:t> </a:t>
            </a:r>
            <a:r>
              <a:rPr lang="en-US" sz="1400" dirty="0"/>
              <a:t>= </a:t>
            </a:r>
            <a:r>
              <a:rPr lang="en-US" sz="1400" dirty="0" smtClean="0"/>
              <a:t>0,0,0, C</a:t>
            </a:r>
            <a:r>
              <a:rPr lang="en-US" sz="1400" baseline="-25000" dirty="0" smtClean="0"/>
              <a:t>R0</a:t>
            </a:r>
            <a:r>
              <a:rPr lang="en-US" sz="1400" baseline="-25000" dirty="0"/>
              <a:t> </a:t>
            </a:r>
            <a:r>
              <a:rPr lang="en-US" sz="1400" baseline="-25000" dirty="0" smtClean="0"/>
              <a:t>;	</a:t>
            </a:r>
            <a:r>
              <a:rPr lang="en-US" sz="1400" dirty="0" smtClean="0"/>
              <a:t>Copy </a:t>
            </a:r>
            <a:r>
              <a:rPr lang="en-US" sz="1400" dirty="0"/>
              <a:t>MBR to R0</a:t>
            </a:r>
          </a:p>
          <a:p>
            <a:endParaRPr lang="en-GB" sz="1400" dirty="0"/>
          </a:p>
          <a:p>
            <a:endParaRPr lang="en-US" sz="1400" dirty="0"/>
          </a:p>
        </p:txBody>
      </p:sp>
    </p:spTree>
    <p:extLst>
      <p:ext uri="{BB962C8B-B14F-4D97-AF65-F5344CB8AC3E}">
        <p14:creationId xmlns:p14="http://schemas.microsoft.com/office/powerpoint/2010/main" val="73141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40</a:t>
            </a:fld>
            <a:endParaRPr lang="en-GB" dirty="0"/>
          </a:p>
        </p:txBody>
      </p:sp>
      <p:pic>
        <p:nvPicPr>
          <p:cNvPr id="30722" name="Picture 2" descr="C:\Users\Alan\Desktop\Swati\Clements 1e JPG_files\ch07\87046-07-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988840"/>
            <a:ext cx="5218112" cy="3870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2215991"/>
          </a:xfrm>
          <a:prstGeom prst="rect">
            <a:avLst/>
          </a:prstGeom>
          <a:noFill/>
        </p:spPr>
        <p:txBody>
          <a:bodyPr wrap="square" rtlCol="0">
            <a:spAutoFit/>
          </a:bodyPr>
          <a:lstStyle/>
          <a:p>
            <a:pPr algn="ctr"/>
            <a:r>
              <a:rPr lang="en-GB" sz="2400" b="1" dirty="0" smtClean="0"/>
              <a:t>Implementing pipelining</a:t>
            </a:r>
          </a:p>
          <a:p>
            <a:endParaRPr lang="en-GB" dirty="0" smtClean="0"/>
          </a:p>
          <a:p>
            <a:r>
              <a:rPr lang="en-GB" sz="1600" dirty="0" smtClean="0"/>
              <a:t>Figure 7.30 demonstrates the effect of delaying the op-ci</a:t>
            </a:r>
          </a:p>
          <a:p>
            <a:r>
              <a:rPr lang="en-GB" sz="1600" dirty="0" smtClean="0"/>
              <a:t>ode and the operand destination address.</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1181721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41</a:t>
            </a:fld>
            <a:endParaRPr lang="en-GB" dirty="0"/>
          </a:p>
        </p:txBody>
      </p:sp>
      <p:pic>
        <p:nvPicPr>
          <p:cNvPr id="31746" name="Picture 2" descr="C:\Users\Alan\Desktop\Swati\Clements 1e JPG_files\ch07\87046-07-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3140968"/>
            <a:ext cx="6016625" cy="2749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2954655"/>
          </a:xfrm>
          <a:prstGeom prst="rect">
            <a:avLst/>
          </a:prstGeom>
          <a:noFill/>
        </p:spPr>
        <p:txBody>
          <a:bodyPr wrap="square" rtlCol="0">
            <a:spAutoFit/>
          </a:bodyPr>
          <a:lstStyle/>
          <a:p>
            <a:pPr algn="ctr"/>
            <a:r>
              <a:rPr lang="en-GB" sz="2400" b="1" dirty="0" smtClean="0"/>
              <a:t>Implementing pipelining</a:t>
            </a:r>
          </a:p>
          <a:p>
            <a:endParaRPr lang="en-GB" dirty="0" smtClean="0"/>
          </a:p>
          <a:p>
            <a:r>
              <a:rPr lang="en-GB" sz="1600" dirty="0" smtClean="0"/>
              <a:t>Figure 7.31 shows how a literal path can be added to allow literal operands. A sign extender extends literals to 32 bits and a multiplexer chooses between a literal, the PC, or a memory operand as an input to the ALU.</a:t>
            </a:r>
          </a:p>
          <a:p>
            <a:endParaRPr lang="en-GB" sz="1600" dirty="0"/>
          </a:p>
          <a:p>
            <a:r>
              <a:rPr lang="en-GB" sz="1600" dirty="0" smtClean="0"/>
              <a:t>Computed branching is supported via a path from the destination register to the PC.  </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3000825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42</a:t>
            </a:fld>
            <a:endParaRPr lang="en-GB" dirty="0"/>
          </a:p>
        </p:txBody>
      </p:sp>
      <p:pic>
        <p:nvPicPr>
          <p:cNvPr id="32770" name="Picture 2" descr="C:\Users\Alan\Desktop\Swati\Clements 1e JPG_files\ch07\87046-07-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36912"/>
            <a:ext cx="6272212"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1969770"/>
          </a:xfrm>
          <a:prstGeom prst="rect">
            <a:avLst/>
          </a:prstGeom>
          <a:noFill/>
        </p:spPr>
        <p:txBody>
          <a:bodyPr wrap="square" rtlCol="0">
            <a:spAutoFit/>
          </a:bodyPr>
          <a:lstStyle/>
          <a:p>
            <a:pPr algn="ctr"/>
            <a:r>
              <a:rPr lang="en-GB" sz="2400" b="1" dirty="0" smtClean="0"/>
              <a:t>Implementing pipelining</a:t>
            </a:r>
          </a:p>
          <a:p>
            <a:endParaRPr lang="en-GB" dirty="0" smtClean="0"/>
          </a:p>
          <a:p>
            <a:r>
              <a:rPr lang="en-GB" sz="1600" dirty="0" smtClean="0"/>
              <a:t>Figure 7.32 extends the processor to include external memory.</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328831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43</a:t>
            </a:fld>
            <a:endParaRPr lang="en-GB" dirty="0"/>
          </a:p>
        </p:txBody>
      </p:sp>
      <p:pic>
        <p:nvPicPr>
          <p:cNvPr id="33794" name="Picture 2" descr="C:\Users\Alan\Desktop\Swati\Clements 1e JPG_files\ch07\87046-07-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916832"/>
            <a:ext cx="5205413"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708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44</a:t>
            </a:fld>
            <a:endParaRPr lang="en-GB" dirty="0"/>
          </a:p>
        </p:txBody>
      </p:sp>
      <p:pic>
        <p:nvPicPr>
          <p:cNvPr id="34818" name="Picture 2" descr="C:\Users\Alan\Desktop\Swati\Clements 1e JPG_files\ch07\87046-07-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2776"/>
            <a:ext cx="6162675" cy="410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479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45</a:t>
            </a:fld>
            <a:endParaRPr lang="en-GB" dirty="0"/>
          </a:p>
        </p:txBody>
      </p:sp>
      <p:pic>
        <p:nvPicPr>
          <p:cNvPr id="35842" name="Picture 2" descr="C:\Users\Alan\Desktop\Swati\Clements 1e JPG_files\ch07\87046-07-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159317"/>
            <a:ext cx="5278438" cy="2298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2708434"/>
          </a:xfrm>
          <a:prstGeom prst="rect">
            <a:avLst/>
          </a:prstGeom>
          <a:noFill/>
        </p:spPr>
        <p:txBody>
          <a:bodyPr wrap="square" rtlCol="0">
            <a:spAutoFit/>
          </a:bodyPr>
          <a:lstStyle/>
          <a:p>
            <a:pPr algn="ctr"/>
            <a:r>
              <a:rPr lang="en-GB" sz="2400" b="1" dirty="0" smtClean="0"/>
              <a:t>Pipelining – the problems</a:t>
            </a:r>
          </a:p>
          <a:p>
            <a:endParaRPr lang="en-GB" dirty="0" smtClean="0"/>
          </a:p>
          <a:p>
            <a:r>
              <a:rPr lang="en-GB" sz="1600" dirty="0" smtClean="0"/>
              <a:t>Pipelining comes at a price.</a:t>
            </a:r>
          </a:p>
          <a:p>
            <a:endParaRPr lang="en-GB" sz="1600" dirty="0"/>
          </a:p>
          <a:p>
            <a:r>
              <a:rPr lang="en-GB" sz="1600" dirty="0" smtClean="0"/>
              <a:t>Consider the four state pipeline of Figure 7.35 where an unconditional BRA N instruction changes the flow of control.</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3980516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46</a:t>
            </a:fld>
            <a:endParaRPr lang="en-GB" dirty="0"/>
          </a:p>
        </p:txBody>
      </p:sp>
      <p:pic>
        <p:nvPicPr>
          <p:cNvPr id="35842" name="Picture 2" descr="C:\Users\Alan\Desktop\Swati\Clements 1e JPG_files\ch07\87046-07-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958" y="3645024"/>
            <a:ext cx="5278438" cy="2298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3447098"/>
          </a:xfrm>
          <a:prstGeom prst="rect">
            <a:avLst/>
          </a:prstGeom>
          <a:noFill/>
        </p:spPr>
        <p:txBody>
          <a:bodyPr wrap="square" rtlCol="0">
            <a:spAutoFit/>
          </a:bodyPr>
          <a:lstStyle/>
          <a:p>
            <a:pPr algn="ctr"/>
            <a:r>
              <a:rPr lang="en-GB" sz="2400" b="1" dirty="0" smtClean="0"/>
              <a:t>Pipelining – the problems</a:t>
            </a:r>
          </a:p>
          <a:p>
            <a:endParaRPr lang="en-GB" dirty="0" smtClean="0"/>
          </a:p>
          <a:p>
            <a:r>
              <a:rPr lang="en-GB" sz="1600" dirty="0" smtClean="0"/>
              <a:t>After the BRA N instruction has been read into the pipeline, it is not until the third instruction that the new target address N has been accessed. The previous two instructions, i+1 and i+2 have been drawn into the pipeline needlessly.</a:t>
            </a:r>
          </a:p>
          <a:p>
            <a:endParaRPr lang="en-GB" sz="1600" dirty="0"/>
          </a:p>
          <a:p>
            <a:r>
              <a:rPr lang="en-GB" sz="1600" dirty="0" smtClean="0"/>
              <a:t>This constitutes a bubble and two clock cycles are wasted.</a:t>
            </a:r>
          </a:p>
          <a:p>
            <a:endParaRPr lang="en-GB" sz="1600" dirty="0"/>
          </a:p>
          <a:p>
            <a:r>
              <a:rPr lang="en-GB" sz="1600" dirty="0" smtClean="0"/>
              <a:t>The branch instruction (and other instructions that have a similar effect) degrade the performance of all pipelined computers and the theoretical maximum performance of one cycle per instruction cannot be reached.</a:t>
            </a:r>
            <a:endParaRPr lang="en-GB" sz="1600" dirty="0"/>
          </a:p>
          <a:p>
            <a:endParaRPr lang="en-GB" sz="1600" dirty="0"/>
          </a:p>
          <a:p>
            <a:endParaRPr lang="en-US" sz="1600" dirty="0"/>
          </a:p>
        </p:txBody>
      </p:sp>
    </p:spTree>
    <p:extLst>
      <p:ext uri="{BB962C8B-B14F-4D97-AF65-F5344CB8AC3E}">
        <p14:creationId xmlns:p14="http://schemas.microsoft.com/office/powerpoint/2010/main" val="2402295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47</a:t>
            </a:fld>
            <a:endParaRPr lang="en-GB" dirty="0"/>
          </a:p>
        </p:txBody>
      </p:sp>
      <p:pic>
        <p:nvPicPr>
          <p:cNvPr id="36866" name="Picture 2" descr="C:\Users\Alan\Desktop\Swati\Clements 1e JPG_files\ch07\87046-07-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498" y="4149080"/>
            <a:ext cx="5645150" cy="20970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450883"/>
            <a:ext cx="7416824" cy="4185761"/>
          </a:xfrm>
          <a:prstGeom prst="rect">
            <a:avLst/>
          </a:prstGeom>
          <a:noFill/>
        </p:spPr>
        <p:txBody>
          <a:bodyPr wrap="square" rtlCol="0">
            <a:spAutoFit/>
          </a:bodyPr>
          <a:lstStyle/>
          <a:p>
            <a:pPr algn="ctr"/>
            <a:r>
              <a:rPr lang="en-GB" sz="2400" b="1" dirty="0" smtClean="0"/>
              <a:t>Delayed branches</a:t>
            </a:r>
          </a:p>
          <a:p>
            <a:endParaRPr lang="en-GB" dirty="0" smtClean="0"/>
          </a:p>
          <a:p>
            <a:r>
              <a:rPr lang="en-GB" sz="1600" dirty="0" smtClean="0"/>
              <a:t>One way of reducing the effect of pipeline bubbles is called the delayed branch. </a:t>
            </a:r>
          </a:p>
          <a:p>
            <a:endParaRPr lang="en-GB" sz="1600" dirty="0"/>
          </a:p>
          <a:p>
            <a:r>
              <a:rPr lang="en-GB" sz="1600" dirty="0" smtClean="0"/>
              <a:t>The instruction following a branch is always executed. This means that one of the lost time slots is used. However, it is efficient only if an instruction can be found to fill the delay slot.</a:t>
            </a:r>
          </a:p>
          <a:p>
            <a:endParaRPr lang="en-GB" sz="1600" dirty="0"/>
          </a:p>
          <a:p>
            <a:r>
              <a:rPr lang="en-GB" sz="1600" dirty="0" smtClean="0"/>
              <a:t>Delayed branching is less popular today because it is more difficult to implement in superscalar processors where instructions are executed out-of-order.</a:t>
            </a:r>
          </a:p>
          <a:p>
            <a:endParaRPr lang="en-GB" sz="1600" dirty="0"/>
          </a:p>
          <a:p>
            <a:r>
              <a:rPr lang="en-GB" sz="1600" dirty="0" smtClean="0"/>
              <a:t>Figure 7.36 illustrates the delayed branch concept.</a:t>
            </a:r>
          </a:p>
          <a:p>
            <a:endParaRPr lang="en-GB" sz="1600" dirty="0"/>
          </a:p>
          <a:p>
            <a:endParaRPr lang="en-GB" sz="1600" dirty="0"/>
          </a:p>
          <a:p>
            <a:endParaRPr lang="en-GB" sz="1600" dirty="0"/>
          </a:p>
          <a:p>
            <a:endParaRPr lang="en-US" sz="1600" dirty="0"/>
          </a:p>
        </p:txBody>
      </p:sp>
    </p:spTree>
    <p:extLst>
      <p:ext uri="{BB962C8B-B14F-4D97-AF65-F5344CB8AC3E}">
        <p14:creationId xmlns:p14="http://schemas.microsoft.com/office/powerpoint/2010/main" val="2229651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48</a:t>
            </a:fld>
            <a:endParaRPr lang="en-GB" dirty="0"/>
          </a:p>
        </p:txBody>
      </p:sp>
      <p:sp>
        <p:nvSpPr>
          <p:cNvPr id="5" name="TextBox 4"/>
          <p:cNvSpPr txBox="1"/>
          <p:nvPr/>
        </p:nvSpPr>
        <p:spPr>
          <a:xfrm>
            <a:off x="755576" y="450883"/>
            <a:ext cx="7416824" cy="3939540"/>
          </a:xfrm>
          <a:prstGeom prst="rect">
            <a:avLst/>
          </a:prstGeom>
          <a:noFill/>
        </p:spPr>
        <p:txBody>
          <a:bodyPr wrap="square" rtlCol="0">
            <a:spAutoFit/>
          </a:bodyPr>
          <a:lstStyle/>
          <a:p>
            <a:pPr algn="ctr"/>
            <a:r>
              <a:rPr lang="en-GB" sz="2400" b="1" dirty="0" smtClean="0"/>
              <a:t>Data Hazards</a:t>
            </a:r>
          </a:p>
          <a:p>
            <a:endParaRPr lang="en-GB" dirty="0" smtClean="0"/>
          </a:p>
          <a:p>
            <a:r>
              <a:rPr lang="en-GB" sz="1600" i="1" dirty="0"/>
              <a:t>Data dependency </a:t>
            </a:r>
            <a:r>
              <a:rPr lang="en-GB" sz="1600" dirty="0"/>
              <a:t>arises when the outcome of the </a:t>
            </a:r>
            <a:r>
              <a:rPr lang="en-GB" sz="1600" i="1" dirty="0"/>
              <a:t>current </a:t>
            </a:r>
            <a:r>
              <a:rPr lang="en-GB" sz="1600" dirty="0"/>
              <a:t>operation is dependent on the </a:t>
            </a:r>
            <a:r>
              <a:rPr lang="en-GB" sz="1600" dirty="0" smtClean="0"/>
              <a:t>result of </a:t>
            </a:r>
            <a:r>
              <a:rPr lang="en-GB" sz="1600" dirty="0"/>
              <a:t>a </a:t>
            </a:r>
            <a:r>
              <a:rPr lang="en-GB" sz="1600" i="1" dirty="0"/>
              <a:t>previous </a:t>
            </a:r>
            <a:r>
              <a:rPr lang="en-GB" sz="1600" dirty="0"/>
              <a:t>instruction that has not yet been executed to completion. Data hazards </a:t>
            </a:r>
            <a:r>
              <a:rPr lang="en-GB" sz="1600" dirty="0" smtClean="0"/>
              <a:t>arise because </a:t>
            </a:r>
            <a:r>
              <a:rPr lang="en-GB" sz="1600" dirty="0"/>
              <a:t>of the need to preserve the order of the execution of instructions. Consider the </a:t>
            </a:r>
            <a:r>
              <a:rPr lang="en-GB" sz="1600" dirty="0" smtClean="0"/>
              <a:t>following </a:t>
            </a:r>
            <a:r>
              <a:rPr lang="en-US" sz="1600" dirty="0" smtClean="0"/>
              <a:t>fragment </a:t>
            </a:r>
            <a:r>
              <a:rPr lang="en-US" sz="1600" dirty="0"/>
              <a:t>of code</a:t>
            </a:r>
            <a:r>
              <a:rPr lang="en-US" sz="1600" dirty="0" smtClean="0"/>
              <a:t>.</a:t>
            </a:r>
          </a:p>
          <a:p>
            <a:endParaRPr lang="en-GB" sz="1600" dirty="0"/>
          </a:p>
          <a:p>
            <a:pPr>
              <a:tabLst>
                <a:tab pos="1797050" algn="l"/>
              </a:tabLst>
            </a:pPr>
            <a:r>
              <a:rPr lang="pt-BR" sz="1600" dirty="0"/>
              <a:t>ADD </a:t>
            </a:r>
            <a:r>
              <a:rPr lang="pt-BR" sz="1600" b="1" dirty="0"/>
              <a:t>R2</a:t>
            </a:r>
            <a:r>
              <a:rPr lang="pt-BR" sz="1600" dirty="0"/>
              <a:t>,R1,R0 </a:t>
            </a:r>
            <a:r>
              <a:rPr lang="pt-BR" sz="1600" dirty="0" smtClean="0"/>
              <a:t>	[</a:t>
            </a:r>
            <a:r>
              <a:rPr lang="pt-BR" sz="1600" dirty="0"/>
              <a:t>R2] </a:t>
            </a:r>
            <a:r>
              <a:rPr lang="pt-BR" sz="1600" dirty="0" smtClean="0">
                <a:sym typeface="Symbol"/>
              </a:rPr>
              <a:t></a:t>
            </a:r>
            <a:r>
              <a:rPr lang="pt-BR" sz="1600" dirty="0" smtClean="0"/>
              <a:t> </a:t>
            </a:r>
            <a:r>
              <a:rPr lang="pt-BR" sz="1600" dirty="0"/>
              <a:t>[R1] </a:t>
            </a:r>
            <a:r>
              <a:rPr lang="pt-BR" sz="1600" dirty="0" smtClean="0"/>
              <a:t>+ </a:t>
            </a:r>
            <a:r>
              <a:rPr lang="pt-BR" sz="1600" dirty="0"/>
              <a:t>[R0]</a:t>
            </a:r>
          </a:p>
          <a:p>
            <a:pPr>
              <a:tabLst>
                <a:tab pos="1797050" algn="l"/>
              </a:tabLst>
            </a:pPr>
            <a:r>
              <a:rPr lang="pt-BR" sz="1600" dirty="0"/>
              <a:t>SUB </a:t>
            </a:r>
            <a:r>
              <a:rPr lang="pt-BR" sz="1600" b="1" dirty="0"/>
              <a:t>R4</a:t>
            </a:r>
            <a:r>
              <a:rPr lang="pt-BR" sz="1600" dirty="0"/>
              <a:t>,R5,R6 </a:t>
            </a:r>
            <a:r>
              <a:rPr lang="pt-BR" sz="1600" dirty="0" smtClean="0"/>
              <a:t>	[</a:t>
            </a:r>
            <a:r>
              <a:rPr lang="pt-BR" sz="1600" dirty="0"/>
              <a:t>R4] </a:t>
            </a:r>
            <a:r>
              <a:rPr lang="pt-BR" sz="1600" dirty="0" smtClean="0">
                <a:sym typeface="Symbol"/>
              </a:rPr>
              <a:t></a:t>
            </a:r>
            <a:r>
              <a:rPr lang="pt-BR" sz="1600" dirty="0" smtClean="0"/>
              <a:t> </a:t>
            </a:r>
            <a:r>
              <a:rPr lang="pt-BR" sz="1600" dirty="0"/>
              <a:t>[R5] </a:t>
            </a:r>
            <a:r>
              <a:rPr lang="pt-BR" sz="1600" dirty="0" smtClean="0"/>
              <a:t>- </a:t>
            </a:r>
            <a:r>
              <a:rPr lang="pt-BR" sz="1600" dirty="0"/>
              <a:t>[R6]</a:t>
            </a:r>
          </a:p>
          <a:p>
            <a:pPr>
              <a:tabLst>
                <a:tab pos="1797050" algn="l"/>
              </a:tabLst>
            </a:pPr>
            <a:r>
              <a:rPr lang="pt-BR" sz="1600" dirty="0"/>
              <a:t>AND </a:t>
            </a:r>
            <a:r>
              <a:rPr lang="pt-BR" sz="1600" b="1" dirty="0"/>
              <a:t>R9</a:t>
            </a:r>
            <a:r>
              <a:rPr lang="pt-BR" sz="1600" dirty="0"/>
              <a:t>,R5,R6 </a:t>
            </a:r>
            <a:r>
              <a:rPr lang="pt-BR" sz="1600" dirty="0" smtClean="0"/>
              <a:t>	[</a:t>
            </a:r>
            <a:r>
              <a:rPr lang="pt-BR" sz="1600" dirty="0"/>
              <a:t>R9] </a:t>
            </a:r>
            <a:r>
              <a:rPr lang="pt-BR" sz="1600" dirty="0" smtClean="0">
                <a:sym typeface="Symbol"/>
              </a:rPr>
              <a:t></a:t>
            </a:r>
            <a:r>
              <a:rPr lang="pt-BR" sz="1600" dirty="0" smtClean="0"/>
              <a:t> </a:t>
            </a:r>
            <a:r>
              <a:rPr lang="pt-BR" sz="1600" dirty="0"/>
              <a:t>[R5] </a:t>
            </a:r>
            <a:r>
              <a:rPr lang="pt-BR" sz="1600" dirty="0" smtClean="0"/>
              <a:t>. </a:t>
            </a:r>
            <a:r>
              <a:rPr lang="pt-BR" sz="1600" dirty="0"/>
              <a:t>[R6]</a:t>
            </a:r>
            <a:endParaRPr lang="en-GB" sz="1600" dirty="0"/>
          </a:p>
          <a:p>
            <a:endParaRPr lang="en-GB" sz="1600" dirty="0"/>
          </a:p>
          <a:p>
            <a:r>
              <a:rPr lang="en-GB" sz="1600" dirty="0" smtClean="0"/>
              <a:t>This code does not present any data hazards. In fact, you could change the order of the instructions or even execute them in parallel without changing the meaning (semantics) of the code.</a:t>
            </a:r>
            <a:endParaRPr lang="en-GB" sz="1600" dirty="0"/>
          </a:p>
          <a:p>
            <a:endParaRPr lang="en-US" sz="1600" dirty="0"/>
          </a:p>
        </p:txBody>
      </p:sp>
    </p:spTree>
    <p:extLst>
      <p:ext uri="{BB962C8B-B14F-4D97-AF65-F5344CB8AC3E}">
        <p14:creationId xmlns:p14="http://schemas.microsoft.com/office/powerpoint/2010/main" val="1022115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49</a:t>
            </a:fld>
            <a:endParaRPr lang="en-GB" dirty="0"/>
          </a:p>
        </p:txBody>
      </p:sp>
      <p:sp>
        <p:nvSpPr>
          <p:cNvPr id="5" name="TextBox 4"/>
          <p:cNvSpPr txBox="1"/>
          <p:nvPr/>
        </p:nvSpPr>
        <p:spPr>
          <a:xfrm>
            <a:off x="755576" y="450883"/>
            <a:ext cx="7416824" cy="2954655"/>
          </a:xfrm>
          <a:prstGeom prst="rect">
            <a:avLst/>
          </a:prstGeom>
          <a:noFill/>
        </p:spPr>
        <p:txBody>
          <a:bodyPr wrap="square" rtlCol="0">
            <a:spAutoFit/>
          </a:bodyPr>
          <a:lstStyle/>
          <a:p>
            <a:pPr algn="ctr"/>
            <a:r>
              <a:rPr lang="en-GB" sz="2400" b="1" dirty="0" smtClean="0"/>
              <a:t>Data Hazards</a:t>
            </a:r>
          </a:p>
          <a:p>
            <a:endParaRPr lang="en-GB" dirty="0" smtClean="0"/>
          </a:p>
          <a:p>
            <a:endParaRPr lang="en-GB" sz="1600" dirty="0" smtClean="0"/>
          </a:p>
          <a:p>
            <a:r>
              <a:rPr lang="en-GB" sz="1600" dirty="0" smtClean="0"/>
              <a:t>RAW 	Read </a:t>
            </a:r>
            <a:r>
              <a:rPr lang="en-GB" sz="1600" dirty="0"/>
              <a:t>after write </a:t>
            </a:r>
            <a:r>
              <a:rPr lang="en-GB" sz="1600" dirty="0" smtClean="0"/>
              <a:t>	(</a:t>
            </a:r>
            <a:r>
              <a:rPr lang="en-GB" sz="1600" dirty="0"/>
              <a:t>also called </a:t>
            </a:r>
            <a:r>
              <a:rPr lang="en-GB" sz="1600" i="1" dirty="0"/>
              <a:t>true data dependency</a:t>
            </a:r>
            <a:r>
              <a:rPr lang="en-GB" sz="1600" dirty="0"/>
              <a:t>)</a:t>
            </a:r>
          </a:p>
          <a:p>
            <a:r>
              <a:rPr lang="en-GB" sz="1600" dirty="0"/>
              <a:t>WAW </a:t>
            </a:r>
            <a:r>
              <a:rPr lang="en-GB" sz="1600" dirty="0" smtClean="0"/>
              <a:t>	Write </a:t>
            </a:r>
            <a:r>
              <a:rPr lang="en-GB" sz="1600" dirty="0"/>
              <a:t>after write </a:t>
            </a:r>
            <a:r>
              <a:rPr lang="en-GB" sz="1600" dirty="0" smtClean="0"/>
              <a:t>	(</a:t>
            </a:r>
            <a:r>
              <a:rPr lang="en-GB" sz="1600" dirty="0"/>
              <a:t>also called </a:t>
            </a:r>
            <a:r>
              <a:rPr lang="en-GB" sz="1600" i="1" dirty="0"/>
              <a:t>output dependency</a:t>
            </a:r>
            <a:r>
              <a:rPr lang="en-GB" sz="1600" dirty="0"/>
              <a:t>)</a:t>
            </a:r>
          </a:p>
          <a:p>
            <a:r>
              <a:rPr lang="en-GB" sz="1600" dirty="0"/>
              <a:t>WAR </a:t>
            </a:r>
            <a:r>
              <a:rPr lang="en-GB" sz="1600" dirty="0" smtClean="0"/>
              <a:t>	Write </a:t>
            </a:r>
            <a:r>
              <a:rPr lang="en-GB" sz="1600" dirty="0"/>
              <a:t>after read </a:t>
            </a:r>
            <a:r>
              <a:rPr lang="en-GB" sz="1600" dirty="0" smtClean="0"/>
              <a:t>	(</a:t>
            </a:r>
            <a:r>
              <a:rPr lang="en-GB" sz="1600" dirty="0"/>
              <a:t>also called </a:t>
            </a:r>
            <a:r>
              <a:rPr lang="en-GB" sz="1600" i="1" dirty="0"/>
              <a:t>anti data dependency</a:t>
            </a:r>
            <a:r>
              <a:rPr lang="en-GB" sz="1600" dirty="0" smtClean="0"/>
              <a:t>)</a:t>
            </a:r>
          </a:p>
          <a:p>
            <a:endParaRPr lang="en-GB" sz="1600" dirty="0"/>
          </a:p>
          <a:p>
            <a:r>
              <a:rPr lang="en-GB" sz="1600" dirty="0" smtClean="0"/>
              <a:t>Here, we are interested in RAW hazards where an operand is read after it has been written.</a:t>
            </a:r>
            <a:endParaRPr lang="en-GB" sz="1600" dirty="0"/>
          </a:p>
          <a:p>
            <a:endParaRPr lang="en-GB" sz="1600" dirty="0" smtClean="0"/>
          </a:p>
          <a:p>
            <a:endParaRPr lang="en-GB" sz="1600" dirty="0" smtClean="0"/>
          </a:p>
        </p:txBody>
      </p:sp>
    </p:spTree>
    <p:extLst>
      <p:ext uri="{BB962C8B-B14F-4D97-AF65-F5344CB8AC3E}">
        <p14:creationId xmlns:p14="http://schemas.microsoft.com/office/powerpoint/2010/main" val="3639925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a:t>
            </a:fld>
            <a:endParaRPr lang="en-GB" dirty="0"/>
          </a:p>
        </p:txBody>
      </p:sp>
      <p:pic>
        <p:nvPicPr>
          <p:cNvPr id="1026" name="Picture 2" descr="C:\Users\Alan\Desktop\Swati\Clements 1e JPG_files\ch07\87046-07-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33751"/>
            <a:ext cx="4840288" cy="5797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lan\Desktop\Swati\Clements 1e JPG_files\ch07\87046-tb07-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202106"/>
            <a:ext cx="4681538" cy="30051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91808" y="1124744"/>
            <a:ext cx="3888432" cy="1446550"/>
          </a:xfrm>
          <a:prstGeom prst="rect">
            <a:avLst/>
          </a:prstGeom>
          <a:noFill/>
        </p:spPr>
        <p:txBody>
          <a:bodyPr wrap="square" rtlCol="0">
            <a:spAutoFit/>
          </a:bodyPr>
          <a:lstStyle/>
          <a:p>
            <a:r>
              <a:rPr lang="en-GB" dirty="0" smtClean="0"/>
              <a:t>Generic Digital Processor</a:t>
            </a:r>
          </a:p>
          <a:p>
            <a:endParaRPr lang="en-GB" sz="1400" dirty="0"/>
          </a:p>
          <a:p>
            <a:r>
              <a:rPr lang="en-GB" sz="1400" dirty="0" smtClean="0"/>
              <a:t>Table 7.2 describes the microinstructions that have been implemented.</a:t>
            </a:r>
            <a:endParaRPr lang="en-US" sz="1400" dirty="0"/>
          </a:p>
          <a:p>
            <a:endParaRPr lang="en-GB" sz="1400" dirty="0"/>
          </a:p>
          <a:p>
            <a:endParaRPr lang="en-US" sz="1400" dirty="0"/>
          </a:p>
        </p:txBody>
      </p:sp>
    </p:spTree>
    <p:extLst>
      <p:ext uri="{BB962C8B-B14F-4D97-AF65-F5344CB8AC3E}">
        <p14:creationId xmlns:p14="http://schemas.microsoft.com/office/powerpoint/2010/main" val="1052553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50</a:t>
            </a:fld>
            <a:endParaRPr lang="en-GB" dirty="0"/>
          </a:p>
        </p:txBody>
      </p:sp>
      <p:sp>
        <p:nvSpPr>
          <p:cNvPr id="5" name="TextBox 4"/>
          <p:cNvSpPr txBox="1"/>
          <p:nvPr/>
        </p:nvSpPr>
        <p:spPr>
          <a:xfrm>
            <a:off x="755576" y="450883"/>
            <a:ext cx="7416824" cy="3693319"/>
          </a:xfrm>
          <a:prstGeom prst="rect">
            <a:avLst/>
          </a:prstGeom>
          <a:noFill/>
        </p:spPr>
        <p:txBody>
          <a:bodyPr wrap="square" rtlCol="0">
            <a:spAutoFit/>
          </a:bodyPr>
          <a:lstStyle/>
          <a:p>
            <a:pPr algn="ctr"/>
            <a:r>
              <a:rPr lang="en-GB" sz="2400" b="1" dirty="0" smtClean="0"/>
              <a:t>Data Hazards</a:t>
            </a:r>
          </a:p>
          <a:p>
            <a:endParaRPr lang="en-GB" dirty="0" smtClean="0"/>
          </a:p>
          <a:p>
            <a:endParaRPr lang="en-GB" sz="1600" dirty="0" smtClean="0"/>
          </a:p>
          <a:p>
            <a:r>
              <a:rPr lang="en-US" sz="1600" dirty="0" smtClean="0"/>
              <a:t>Consider </a:t>
            </a:r>
          </a:p>
          <a:p>
            <a:endParaRPr lang="en-US" sz="1600" dirty="0"/>
          </a:p>
          <a:p>
            <a:r>
              <a:rPr lang="en-GB" sz="1600" dirty="0"/>
              <a:t>X = (A + B)AND(A + B - C</a:t>
            </a:r>
            <a:r>
              <a:rPr lang="en-GB" sz="1600" dirty="0" smtClean="0"/>
              <a:t>)</a:t>
            </a:r>
          </a:p>
          <a:p>
            <a:endParaRPr lang="en-GB" sz="1600" dirty="0"/>
          </a:p>
          <a:p>
            <a:r>
              <a:rPr lang="en-GB" sz="1600" dirty="0"/>
              <a:t>Assuming that A, B, C, X and two temporary values, T1 and T2, are in registers</a:t>
            </a:r>
            <a:r>
              <a:rPr lang="en-GB" sz="1600" dirty="0" smtClean="0"/>
              <a:t>, </a:t>
            </a:r>
            <a:r>
              <a:rPr lang="en-GB" sz="1600" dirty="0"/>
              <a:t>we </a:t>
            </a:r>
            <a:r>
              <a:rPr lang="en-GB" sz="1600" dirty="0" smtClean="0"/>
              <a:t>can w</a:t>
            </a:r>
            <a:r>
              <a:rPr lang="en-US" sz="1600" dirty="0" smtClean="0"/>
              <a:t>rite</a:t>
            </a:r>
          </a:p>
          <a:p>
            <a:endParaRPr lang="en-US" sz="1600" dirty="0"/>
          </a:p>
          <a:p>
            <a:pPr>
              <a:tabLst>
                <a:tab pos="1438275" algn="l"/>
                <a:tab pos="3587750" algn="l"/>
              </a:tabLst>
            </a:pPr>
            <a:r>
              <a:rPr lang="en-GB" sz="1600" dirty="0"/>
              <a:t>ADD </a:t>
            </a:r>
            <a:r>
              <a:rPr lang="en-GB" sz="1600" b="1" dirty="0" smtClean="0"/>
              <a:t>T1</a:t>
            </a:r>
            <a:r>
              <a:rPr lang="en-GB" sz="1600" dirty="0" smtClean="0"/>
              <a:t>,A,B	;[</a:t>
            </a:r>
            <a:r>
              <a:rPr lang="en-GB" sz="1600" dirty="0"/>
              <a:t>T1] </a:t>
            </a:r>
            <a:r>
              <a:rPr lang="en-GB" sz="1600" dirty="0" smtClean="0">
                <a:sym typeface="Symbol"/>
              </a:rPr>
              <a:t></a:t>
            </a:r>
            <a:r>
              <a:rPr lang="en-GB" sz="1600" dirty="0" smtClean="0"/>
              <a:t> </a:t>
            </a:r>
            <a:r>
              <a:rPr lang="en-GB" sz="1600" dirty="0"/>
              <a:t>[A] </a:t>
            </a:r>
            <a:r>
              <a:rPr lang="en-GB" sz="1600" dirty="0" smtClean="0"/>
              <a:t>+ </a:t>
            </a:r>
            <a:r>
              <a:rPr lang="en-GB" sz="1600" dirty="0"/>
              <a:t>[B] </a:t>
            </a:r>
            <a:r>
              <a:rPr lang="en-GB" sz="1600" dirty="0" smtClean="0"/>
              <a:t>	;</a:t>
            </a:r>
            <a:r>
              <a:rPr lang="en-GB" sz="1600" dirty="0"/>
              <a:t>T1 will not be available for 4 cycles</a:t>
            </a:r>
          </a:p>
          <a:p>
            <a:pPr>
              <a:tabLst>
                <a:tab pos="1438275" algn="l"/>
                <a:tab pos="3587750" algn="l"/>
              </a:tabLst>
            </a:pPr>
            <a:r>
              <a:rPr lang="en-GB" sz="1600" dirty="0"/>
              <a:t>SUB </a:t>
            </a:r>
            <a:r>
              <a:rPr lang="en-GB" sz="1600" b="1" dirty="0" smtClean="0"/>
              <a:t>T2</a:t>
            </a:r>
            <a:r>
              <a:rPr lang="en-GB" sz="1600" dirty="0" smtClean="0"/>
              <a:t>,T1,C	;[</a:t>
            </a:r>
            <a:r>
              <a:rPr lang="en-GB" sz="1600" dirty="0"/>
              <a:t>T2] </a:t>
            </a:r>
            <a:r>
              <a:rPr lang="en-GB" sz="1600" dirty="0" smtClean="0">
                <a:sym typeface="Symbol"/>
              </a:rPr>
              <a:t></a:t>
            </a:r>
            <a:r>
              <a:rPr lang="en-GB" sz="1600" dirty="0" smtClean="0"/>
              <a:t> </a:t>
            </a:r>
            <a:r>
              <a:rPr lang="en-GB" sz="1600" dirty="0"/>
              <a:t>[T1] </a:t>
            </a:r>
            <a:r>
              <a:rPr lang="en-GB" sz="1600" dirty="0" smtClean="0"/>
              <a:t>- </a:t>
            </a:r>
            <a:r>
              <a:rPr lang="en-GB" sz="1600" dirty="0"/>
              <a:t>[C] </a:t>
            </a:r>
            <a:r>
              <a:rPr lang="en-GB" sz="1600" dirty="0" smtClean="0"/>
              <a:t>	; T1 has </a:t>
            </a:r>
            <a:r>
              <a:rPr lang="en-GB" sz="1600" dirty="0"/>
              <a:t>not yet </a:t>
            </a:r>
            <a:r>
              <a:rPr lang="en-GB" sz="1600" dirty="0" smtClean="0"/>
              <a:t>been </a:t>
            </a:r>
            <a:r>
              <a:rPr lang="en-US" sz="1600" dirty="0" smtClean="0"/>
              <a:t>generated</a:t>
            </a:r>
            <a:endParaRPr lang="en-US" sz="1600" dirty="0"/>
          </a:p>
          <a:p>
            <a:pPr>
              <a:tabLst>
                <a:tab pos="1438275" algn="l"/>
                <a:tab pos="3587750" algn="l"/>
              </a:tabLst>
            </a:pPr>
            <a:r>
              <a:rPr lang="en-GB" sz="1600" dirty="0"/>
              <a:t>AND </a:t>
            </a:r>
            <a:r>
              <a:rPr lang="en-GB" sz="1600" b="1" dirty="0" smtClean="0"/>
              <a:t>X</a:t>
            </a:r>
            <a:r>
              <a:rPr lang="en-GB" sz="1600" dirty="0" smtClean="0"/>
              <a:t>,</a:t>
            </a:r>
            <a:r>
              <a:rPr lang="en-GB" sz="1600" b="1" dirty="0" smtClean="0"/>
              <a:t>T1</a:t>
            </a:r>
            <a:r>
              <a:rPr lang="en-GB" sz="1600" dirty="0" smtClean="0"/>
              <a:t>,T2	;[</a:t>
            </a:r>
            <a:r>
              <a:rPr lang="en-GB" sz="1600" dirty="0"/>
              <a:t>X] </a:t>
            </a:r>
            <a:r>
              <a:rPr lang="en-GB" sz="1600" dirty="0" smtClean="0">
                <a:sym typeface="Symbol"/>
              </a:rPr>
              <a:t></a:t>
            </a:r>
            <a:r>
              <a:rPr lang="en-GB" sz="1600" dirty="0" smtClean="0"/>
              <a:t> </a:t>
            </a:r>
            <a:r>
              <a:rPr lang="en-GB" sz="1600" dirty="0"/>
              <a:t>[T1] </a:t>
            </a:r>
            <a:r>
              <a:rPr lang="en-GB" sz="1600" dirty="0" smtClean="0"/>
              <a:t>. </a:t>
            </a:r>
            <a:r>
              <a:rPr lang="en-GB" sz="1600" dirty="0"/>
              <a:t>[T2] </a:t>
            </a:r>
            <a:r>
              <a:rPr lang="en-GB" sz="1600" dirty="0" smtClean="0"/>
              <a:t>	; T2 has </a:t>
            </a:r>
            <a:r>
              <a:rPr lang="en-GB" sz="1600" dirty="0"/>
              <a:t>not yet </a:t>
            </a:r>
            <a:r>
              <a:rPr lang="en-GB" sz="1600" dirty="0" smtClean="0"/>
              <a:t>been </a:t>
            </a:r>
            <a:r>
              <a:rPr lang="en-US" sz="1600" dirty="0" smtClean="0"/>
              <a:t>generated</a:t>
            </a:r>
            <a:endParaRPr lang="en-GB" sz="1600" dirty="0" smtClean="0"/>
          </a:p>
          <a:p>
            <a:endParaRPr lang="en-GB" sz="1600" dirty="0" smtClean="0"/>
          </a:p>
        </p:txBody>
      </p:sp>
    </p:spTree>
    <p:extLst>
      <p:ext uri="{BB962C8B-B14F-4D97-AF65-F5344CB8AC3E}">
        <p14:creationId xmlns:p14="http://schemas.microsoft.com/office/powerpoint/2010/main" val="79479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51</a:t>
            </a:fld>
            <a:endParaRPr lang="en-GB" dirty="0"/>
          </a:p>
        </p:txBody>
      </p:sp>
      <p:sp>
        <p:nvSpPr>
          <p:cNvPr id="5" name="TextBox 4"/>
          <p:cNvSpPr txBox="1"/>
          <p:nvPr/>
        </p:nvSpPr>
        <p:spPr>
          <a:xfrm>
            <a:off x="755576" y="450883"/>
            <a:ext cx="7416824" cy="4108817"/>
          </a:xfrm>
          <a:prstGeom prst="rect">
            <a:avLst/>
          </a:prstGeom>
          <a:noFill/>
        </p:spPr>
        <p:txBody>
          <a:bodyPr wrap="square" rtlCol="0">
            <a:spAutoFit/>
          </a:bodyPr>
          <a:lstStyle/>
          <a:p>
            <a:pPr algn="ctr"/>
            <a:r>
              <a:rPr lang="en-GB" sz="2400" b="1" dirty="0" smtClean="0"/>
              <a:t>Data Hazards</a:t>
            </a:r>
          </a:p>
          <a:p>
            <a:endParaRPr lang="en-GB" dirty="0" smtClean="0"/>
          </a:p>
          <a:p>
            <a:r>
              <a:rPr lang="en-US" sz="1600" dirty="0" smtClean="0"/>
              <a:t>Consider </a:t>
            </a:r>
          </a:p>
          <a:p>
            <a:endParaRPr lang="en-US" sz="1600" dirty="0"/>
          </a:p>
          <a:p>
            <a:r>
              <a:rPr lang="en-GB" sz="1600" dirty="0"/>
              <a:t>X = (A + B)AND(A + B - C</a:t>
            </a:r>
            <a:r>
              <a:rPr lang="en-GB" sz="1600" dirty="0" smtClean="0"/>
              <a:t>)</a:t>
            </a:r>
          </a:p>
          <a:p>
            <a:endParaRPr lang="en-GB" sz="1600" dirty="0"/>
          </a:p>
          <a:p>
            <a:r>
              <a:rPr lang="en-GB" sz="1600" dirty="0"/>
              <a:t>Assuming that A, B, C, X and two temporary values, T1 and T2, are in registers</a:t>
            </a:r>
            <a:r>
              <a:rPr lang="en-GB" sz="1600" dirty="0" smtClean="0"/>
              <a:t>, </a:t>
            </a:r>
            <a:r>
              <a:rPr lang="en-GB" sz="1600" dirty="0"/>
              <a:t>we </a:t>
            </a:r>
            <a:r>
              <a:rPr lang="en-GB" sz="1600" dirty="0" smtClean="0"/>
              <a:t>can w</a:t>
            </a:r>
            <a:r>
              <a:rPr lang="en-US" sz="1600" dirty="0" smtClean="0"/>
              <a:t>rite</a:t>
            </a:r>
          </a:p>
          <a:p>
            <a:endParaRPr lang="en-US" sz="1600" dirty="0" smtClean="0"/>
          </a:p>
          <a:p>
            <a:endParaRPr lang="en-US" sz="1600" dirty="0"/>
          </a:p>
          <a:p>
            <a:pPr>
              <a:spcAft>
                <a:spcPts val="600"/>
              </a:spcAft>
              <a:tabLst>
                <a:tab pos="1438275" algn="l"/>
                <a:tab pos="3587750" algn="l"/>
              </a:tabLst>
            </a:pPr>
            <a:r>
              <a:rPr lang="en-GB" sz="2000" dirty="0"/>
              <a:t>ADD </a:t>
            </a:r>
            <a:r>
              <a:rPr lang="en-GB" sz="2000" b="1" dirty="0" smtClean="0"/>
              <a:t>T1</a:t>
            </a:r>
            <a:r>
              <a:rPr lang="en-GB" sz="2000" dirty="0" smtClean="0"/>
              <a:t>,A,B	;[</a:t>
            </a:r>
            <a:r>
              <a:rPr lang="en-GB" sz="2000" dirty="0"/>
              <a:t>T1] </a:t>
            </a:r>
            <a:r>
              <a:rPr lang="en-GB" sz="2000" dirty="0" smtClean="0">
                <a:sym typeface="Symbol"/>
              </a:rPr>
              <a:t></a:t>
            </a:r>
            <a:r>
              <a:rPr lang="en-GB" sz="2000" dirty="0" smtClean="0"/>
              <a:t> </a:t>
            </a:r>
            <a:r>
              <a:rPr lang="en-GB" sz="2000" dirty="0"/>
              <a:t>[A] </a:t>
            </a:r>
            <a:r>
              <a:rPr lang="en-GB" sz="2000" dirty="0" smtClean="0"/>
              <a:t>+ </a:t>
            </a:r>
            <a:r>
              <a:rPr lang="en-GB" sz="2000" dirty="0"/>
              <a:t>[B] </a:t>
            </a:r>
            <a:r>
              <a:rPr lang="en-GB" sz="2000" dirty="0" smtClean="0"/>
              <a:t>	;</a:t>
            </a:r>
            <a:r>
              <a:rPr lang="en-GB" sz="2000" dirty="0"/>
              <a:t>T1 will not be available for 4 cycles</a:t>
            </a:r>
          </a:p>
          <a:p>
            <a:pPr>
              <a:spcAft>
                <a:spcPts val="600"/>
              </a:spcAft>
              <a:tabLst>
                <a:tab pos="1438275" algn="l"/>
                <a:tab pos="3587750" algn="l"/>
              </a:tabLst>
            </a:pPr>
            <a:r>
              <a:rPr lang="en-GB" sz="2000" dirty="0"/>
              <a:t>SUB </a:t>
            </a:r>
            <a:r>
              <a:rPr lang="en-GB" sz="2000" b="1" dirty="0" smtClean="0"/>
              <a:t>T2</a:t>
            </a:r>
            <a:r>
              <a:rPr lang="en-GB" sz="2000" dirty="0" smtClean="0"/>
              <a:t>,T1,C	;[</a:t>
            </a:r>
            <a:r>
              <a:rPr lang="en-GB" sz="2000" dirty="0"/>
              <a:t>T2] </a:t>
            </a:r>
            <a:r>
              <a:rPr lang="en-GB" sz="2000" dirty="0" smtClean="0">
                <a:sym typeface="Symbol"/>
              </a:rPr>
              <a:t></a:t>
            </a:r>
            <a:r>
              <a:rPr lang="en-GB" sz="2000" dirty="0" smtClean="0"/>
              <a:t> </a:t>
            </a:r>
            <a:r>
              <a:rPr lang="en-GB" sz="2000" dirty="0"/>
              <a:t>[T1] </a:t>
            </a:r>
            <a:r>
              <a:rPr lang="en-GB" sz="2000" dirty="0" smtClean="0"/>
              <a:t>- </a:t>
            </a:r>
            <a:r>
              <a:rPr lang="en-GB" sz="2000" dirty="0"/>
              <a:t>[C] </a:t>
            </a:r>
            <a:r>
              <a:rPr lang="en-GB" sz="2000" dirty="0" smtClean="0"/>
              <a:t>	; T1 has </a:t>
            </a:r>
            <a:r>
              <a:rPr lang="en-GB" sz="2000" dirty="0"/>
              <a:t>not yet </a:t>
            </a:r>
            <a:r>
              <a:rPr lang="en-GB" sz="2000" dirty="0" smtClean="0"/>
              <a:t>been </a:t>
            </a:r>
            <a:r>
              <a:rPr lang="en-US" sz="2000" dirty="0" smtClean="0"/>
              <a:t>generated</a:t>
            </a:r>
            <a:endParaRPr lang="en-US" sz="2000" dirty="0"/>
          </a:p>
          <a:p>
            <a:pPr>
              <a:spcAft>
                <a:spcPts val="600"/>
              </a:spcAft>
              <a:tabLst>
                <a:tab pos="1438275" algn="l"/>
                <a:tab pos="3587750" algn="l"/>
              </a:tabLst>
            </a:pPr>
            <a:r>
              <a:rPr lang="en-GB" sz="2000" dirty="0"/>
              <a:t>AND </a:t>
            </a:r>
            <a:r>
              <a:rPr lang="en-GB" sz="2000" b="1" dirty="0" smtClean="0"/>
              <a:t>X</a:t>
            </a:r>
            <a:r>
              <a:rPr lang="en-GB" sz="2000" dirty="0" smtClean="0"/>
              <a:t>,</a:t>
            </a:r>
            <a:r>
              <a:rPr lang="en-GB" sz="2000" b="1" dirty="0" smtClean="0"/>
              <a:t>T1</a:t>
            </a:r>
            <a:r>
              <a:rPr lang="en-GB" sz="2000" dirty="0" smtClean="0"/>
              <a:t>,T2	;[</a:t>
            </a:r>
            <a:r>
              <a:rPr lang="en-GB" sz="2000" dirty="0"/>
              <a:t>X] </a:t>
            </a:r>
            <a:r>
              <a:rPr lang="en-GB" sz="2000" dirty="0" smtClean="0">
                <a:sym typeface="Symbol"/>
              </a:rPr>
              <a:t></a:t>
            </a:r>
            <a:r>
              <a:rPr lang="en-GB" sz="2000" dirty="0" smtClean="0"/>
              <a:t> </a:t>
            </a:r>
            <a:r>
              <a:rPr lang="en-GB" sz="2000" dirty="0"/>
              <a:t>[T1] </a:t>
            </a:r>
            <a:r>
              <a:rPr lang="en-GB" sz="2000" dirty="0" smtClean="0"/>
              <a:t>. </a:t>
            </a:r>
            <a:r>
              <a:rPr lang="en-GB" sz="2000" dirty="0"/>
              <a:t>[T2] </a:t>
            </a:r>
            <a:r>
              <a:rPr lang="en-GB" sz="2000" dirty="0" smtClean="0"/>
              <a:t>	; T2 has </a:t>
            </a:r>
            <a:r>
              <a:rPr lang="en-GB" sz="2000" dirty="0"/>
              <a:t>not yet </a:t>
            </a:r>
            <a:r>
              <a:rPr lang="en-GB" sz="2000" dirty="0" smtClean="0"/>
              <a:t>been </a:t>
            </a:r>
            <a:r>
              <a:rPr lang="en-US" sz="2000" dirty="0" smtClean="0"/>
              <a:t>generated</a:t>
            </a:r>
            <a:endParaRPr lang="en-GB" sz="2000" dirty="0" smtClean="0"/>
          </a:p>
          <a:p>
            <a:endParaRPr lang="en-GB" sz="1600" dirty="0" smtClean="0"/>
          </a:p>
        </p:txBody>
      </p:sp>
      <p:sp>
        <p:nvSpPr>
          <p:cNvPr id="6" name="Oval 5"/>
          <p:cNvSpPr/>
          <p:nvPr/>
        </p:nvSpPr>
        <p:spPr>
          <a:xfrm>
            <a:off x="1259632" y="2924944"/>
            <a:ext cx="457200" cy="457200"/>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06688" y="3425558"/>
            <a:ext cx="457200" cy="457200"/>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34480" y="3447867"/>
            <a:ext cx="457200" cy="457200"/>
          </a:xfrm>
          <a:prstGeom prst="ellipse">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63888" y="3789040"/>
            <a:ext cx="457200" cy="457200"/>
          </a:xfrm>
          <a:prstGeom prst="ellipse">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p:cNvCxnSpPr>
            <a:stCxn id="6" idx="7"/>
          </p:cNvCxnSpPr>
          <p:nvPr/>
        </p:nvCxnSpPr>
        <p:spPr>
          <a:xfrm rot="16200000" flipH="1">
            <a:off x="2123727" y="2518048"/>
            <a:ext cx="509109" cy="1456811"/>
          </a:xfrm>
          <a:prstGeom prst="bentConnector4">
            <a:avLst>
              <a:gd name="adj1" fmla="val -23411"/>
              <a:gd name="adj2" fmla="val 37277"/>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endCxn id="9" idx="4"/>
          </p:cNvCxnSpPr>
          <p:nvPr/>
        </p:nvCxnSpPr>
        <p:spPr>
          <a:xfrm>
            <a:off x="1488234" y="3905069"/>
            <a:ext cx="2304254" cy="341171"/>
          </a:xfrm>
          <a:prstGeom prst="bentConnector4">
            <a:avLst>
              <a:gd name="adj1" fmla="val 59964"/>
              <a:gd name="adj2" fmla="val 167005"/>
            </a:avLst>
          </a:prstGeom>
          <a:ln w="38100">
            <a:solidFill>
              <a:srgbClr val="FFFF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274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52</a:t>
            </a:fld>
            <a:endParaRPr lang="en-GB" dirty="0"/>
          </a:p>
        </p:txBody>
      </p:sp>
      <p:pic>
        <p:nvPicPr>
          <p:cNvPr id="37890" name="Picture 2" descr="C:\Users\Alan\Desktop\Swati\Clements 1e JPG_files\ch07\87046-07-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559152"/>
            <a:ext cx="8759339" cy="2958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55576" y="450883"/>
            <a:ext cx="7416824" cy="2108269"/>
          </a:xfrm>
          <a:prstGeom prst="rect">
            <a:avLst/>
          </a:prstGeom>
          <a:noFill/>
        </p:spPr>
        <p:txBody>
          <a:bodyPr wrap="square" rtlCol="0">
            <a:spAutoFit/>
          </a:bodyPr>
          <a:lstStyle/>
          <a:p>
            <a:pPr algn="ctr"/>
            <a:r>
              <a:rPr lang="en-GB" sz="2400" b="1" dirty="0" smtClean="0"/>
              <a:t>Data Hazards</a:t>
            </a:r>
          </a:p>
          <a:p>
            <a:endParaRPr lang="en-US" sz="1600" dirty="0"/>
          </a:p>
          <a:p>
            <a:pPr>
              <a:spcAft>
                <a:spcPts val="600"/>
              </a:spcAft>
              <a:tabLst>
                <a:tab pos="1438275" algn="l"/>
                <a:tab pos="3587750" algn="l"/>
              </a:tabLst>
            </a:pPr>
            <a:r>
              <a:rPr lang="en-GB" sz="2000" dirty="0"/>
              <a:t>ADD </a:t>
            </a:r>
            <a:r>
              <a:rPr lang="en-GB" sz="2000" b="1" dirty="0" smtClean="0"/>
              <a:t>T1</a:t>
            </a:r>
            <a:r>
              <a:rPr lang="en-GB" sz="2000" dirty="0" smtClean="0"/>
              <a:t>,A,B	;[</a:t>
            </a:r>
            <a:r>
              <a:rPr lang="en-GB" sz="2000" dirty="0"/>
              <a:t>T1] </a:t>
            </a:r>
            <a:r>
              <a:rPr lang="en-GB" sz="2000" dirty="0" smtClean="0">
                <a:sym typeface="Symbol"/>
              </a:rPr>
              <a:t></a:t>
            </a:r>
            <a:r>
              <a:rPr lang="en-GB" sz="2000" dirty="0" smtClean="0"/>
              <a:t> </a:t>
            </a:r>
            <a:r>
              <a:rPr lang="en-GB" sz="2000" dirty="0"/>
              <a:t>[A] </a:t>
            </a:r>
            <a:r>
              <a:rPr lang="en-GB" sz="2000" dirty="0" smtClean="0"/>
              <a:t>+ </a:t>
            </a:r>
            <a:r>
              <a:rPr lang="en-GB" sz="2000" dirty="0"/>
              <a:t>[B] </a:t>
            </a:r>
            <a:r>
              <a:rPr lang="en-GB" sz="2000" dirty="0" smtClean="0"/>
              <a:t>	;</a:t>
            </a:r>
            <a:r>
              <a:rPr lang="en-GB" sz="2000" dirty="0"/>
              <a:t>T1 will not be available for 4 cycles</a:t>
            </a:r>
          </a:p>
          <a:p>
            <a:pPr>
              <a:spcAft>
                <a:spcPts val="600"/>
              </a:spcAft>
              <a:tabLst>
                <a:tab pos="1438275" algn="l"/>
                <a:tab pos="3587750" algn="l"/>
              </a:tabLst>
            </a:pPr>
            <a:r>
              <a:rPr lang="en-GB" sz="2000" dirty="0"/>
              <a:t>SUB </a:t>
            </a:r>
            <a:r>
              <a:rPr lang="en-GB" sz="2000" b="1" dirty="0" smtClean="0"/>
              <a:t>T2</a:t>
            </a:r>
            <a:r>
              <a:rPr lang="en-GB" sz="2000" dirty="0" smtClean="0"/>
              <a:t>,T1,C	;[</a:t>
            </a:r>
            <a:r>
              <a:rPr lang="en-GB" sz="2000" dirty="0"/>
              <a:t>T2] </a:t>
            </a:r>
            <a:r>
              <a:rPr lang="en-GB" sz="2000" dirty="0" smtClean="0">
                <a:sym typeface="Symbol"/>
              </a:rPr>
              <a:t></a:t>
            </a:r>
            <a:r>
              <a:rPr lang="en-GB" sz="2000" dirty="0" smtClean="0"/>
              <a:t> </a:t>
            </a:r>
            <a:r>
              <a:rPr lang="en-GB" sz="2000" dirty="0"/>
              <a:t>[T1] </a:t>
            </a:r>
            <a:r>
              <a:rPr lang="en-GB" sz="2000" dirty="0" smtClean="0"/>
              <a:t>- </a:t>
            </a:r>
            <a:r>
              <a:rPr lang="en-GB" sz="2000" dirty="0"/>
              <a:t>[C] </a:t>
            </a:r>
            <a:r>
              <a:rPr lang="en-GB" sz="2000" dirty="0" smtClean="0"/>
              <a:t>	; T1 has </a:t>
            </a:r>
            <a:r>
              <a:rPr lang="en-GB" sz="2000" dirty="0"/>
              <a:t>not yet </a:t>
            </a:r>
            <a:r>
              <a:rPr lang="en-GB" sz="2000" dirty="0" smtClean="0"/>
              <a:t>been </a:t>
            </a:r>
            <a:r>
              <a:rPr lang="en-US" sz="2000" dirty="0" smtClean="0"/>
              <a:t>generated</a:t>
            </a:r>
            <a:endParaRPr lang="en-US" sz="2000" dirty="0"/>
          </a:p>
          <a:p>
            <a:pPr>
              <a:spcAft>
                <a:spcPts val="600"/>
              </a:spcAft>
              <a:tabLst>
                <a:tab pos="1438275" algn="l"/>
                <a:tab pos="3587750" algn="l"/>
              </a:tabLst>
            </a:pPr>
            <a:r>
              <a:rPr lang="en-GB" sz="2000" dirty="0"/>
              <a:t>AND </a:t>
            </a:r>
            <a:r>
              <a:rPr lang="en-GB" sz="2000" b="1" dirty="0" smtClean="0"/>
              <a:t>X</a:t>
            </a:r>
            <a:r>
              <a:rPr lang="en-GB" sz="2000" dirty="0" smtClean="0"/>
              <a:t>,</a:t>
            </a:r>
            <a:r>
              <a:rPr lang="en-GB" sz="2000" b="1" dirty="0" smtClean="0"/>
              <a:t>T1</a:t>
            </a:r>
            <a:r>
              <a:rPr lang="en-GB" sz="2000" dirty="0" smtClean="0"/>
              <a:t>,T2	;[</a:t>
            </a:r>
            <a:r>
              <a:rPr lang="en-GB" sz="2000" dirty="0"/>
              <a:t>X] </a:t>
            </a:r>
            <a:r>
              <a:rPr lang="en-GB" sz="2000" dirty="0" smtClean="0">
                <a:sym typeface="Symbol"/>
              </a:rPr>
              <a:t></a:t>
            </a:r>
            <a:r>
              <a:rPr lang="en-GB" sz="2000" dirty="0" smtClean="0"/>
              <a:t> </a:t>
            </a:r>
            <a:r>
              <a:rPr lang="en-GB" sz="2000" dirty="0"/>
              <a:t>[T1] </a:t>
            </a:r>
            <a:r>
              <a:rPr lang="en-GB" sz="2000" dirty="0" smtClean="0"/>
              <a:t>. </a:t>
            </a:r>
            <a:r>
              <a:rPr lang="en-GB" sz="2000" dirty="0"/>
              <a:t>[T2] </a:t>
            </a:r>
            <a:r>
              <a:rPr lang="en-GB" sz="2000" dirty="0" smtClean="0"/>
              <a:t>	; T2 has </a:t>
            </a:r>
            <a:r>
              <a:rPr lang="en-GB" sz="2000" dirty="0"/>
              <a:t>not yet </a:t>
            </a:r>
            <a:r>
              <a:rPr lang="en-GB" sz="2000" dirty="0" smtClean="0"/>
              <a:t>been </a:t>
            </a:r>
            <a:r>
              <a:rPr lang="en-US" sz="2000" dirty="0" smtClean="0"/>
              <a:t>generated</a:t>
            </a:r>
            <a:endParaRPr lang="en-GB" sz="2000" dirty="0" smtClean="0"/>
          </a:p>
          <a:p>
            <a:endParaRPr lang="en-GB" sz="1600" dirty="0" smtClean="0"/>
          </a:p>
        </p:txBody>
      </p:sp>
    </p:spTree>
    <p:extLst>
      <p:ext uri="{BB962C8B-B14F-4D97-AF65-F5344CB8AC3E}">
        <p14:creationId xmlns:p14="http://schemas.microsoft.com/office/powerpoint/2010/main" val="2626980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53</a:t>
            </a:fld>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76672"/>
            <a:ext cx="6552728" cy="592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281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54</a:t>
            </a:fld>
            <a:endParaRPr lang="en-GB" dirty="0"/>
          </a:p>
        </p:txBody>
      </p:sp>
      <p:pic>
        <p:nvPicPr>
          <p:cNvPr id="38914" name="Picture 2" descr="C:\Users\Alan\Desktop\Swati\Clements 1e JPG_files\ch07\87046-07-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861048"/>
            <a:ext cx="4310063" cy="133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05807" y="836712"/>
            <a:ext cx="4572000" cy="2862322"/>
          </a:xfrm>
          <a:prstGeom prst="rect">
            <a:avLst/>
          </a:prstGeom>
        </p:spPr>
        <p:txBody>
          <a:bodyPr>
            <a:spAutoFit/>
          </a:bodyPr>
          <a:lstStyle/>
          <a:p>
            <a:r>
              <a:rPr lang="en-US" dirty="0" smtClean="0"/>
              <a:t>Write after read (WAR)</a:t>
            </a:r>
          </a:p>
          <a:p>
            <a:endParaRPr lang="en-US" dirty="0"/>
          </a:p>
          <a:p>
            <a:r>
              <a:rPr lang="en-US" dirty="0" smtClean="0"/>
              <a:t>This is not a n issue with pipelined processors. Consider </a:t>
            </a:r>
            <a:r>
              <a:rPr lang="en-US" dirty="0"/>
              <a:t>the following sequence</a:t>
            </a:r>
            <a:r>
              <a:rPr lang="en-US" dirty="0" smtClean="0"/>
              <a:t>.</a:t>
            </a:r>
          </a:p>
          <a:p>
            <a:endParaRPr lang="en-US" dirty="0"/>
          </a:p>
          <a:p>
            <a:r>
              <a:rPr lang="en-US" dirty="0"/>
              <a:t>ADD </a:t>
            </a:r>
            <a:r>
              <a:rPr lang="en-US" b="1" dirty="0"/>
              <a:t>R1</a:t>
            </a:r>
            <a:r>
              <a:rPr lang="en-US" dirty="0"/>
              <a:t>,R2,R3</a:t>
            </a:r>
          </a:p>
          <a:p>
            <a:r>
              <a:rPr lang="en-US" dirty="0"/>
              <a:t>SUB </a:t>
            </a:r>
            <a:r>
              <a:rPr lang="en-US" b="1" dirty="0">
                <a:solidFill>
                  <a:srgbClr val="00B0F0"/>
                </a:solidFill>
              </a:rPr>
              <a:t>R2</a:t>
            </a:r>
            <a:r>
              <a:rPr lang="en-US" dirty="0"/>
              <a:t>,R4,R5</a:t>
            </a:r>
          </a:p>
          <a:p>
            <a:endParaRPr lang="en-GB" dirty="0" smtClean="0"/>
          </a:p>
          <a:p>
            <a:r>
              <a:rPr lang="en-GB" dirty="0" smtClean="0"/>
              <a:t>R2 is read early in cycle I and written to late in cycle i+1. There is no dependency.</a:t>
            </a:r>
            <a:endParaRPr lang="en-US" dirty="0"/>
          </a:p>
        </p:txBody>
      </p:sp>
    </p:spTree>
    <p:extLst>
      <p:ext uri="{BB962C8B-B14F-4D97-AF65-F5344CB8AC3E}">
        <p14:creationId xmlns:p14="http://schemas.microsoft.com/office/powerpoint/2010/main" val="389352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55</a:t>
            </a:fld>
            <a:endParaRPr lang="en-GB" dirty="0"/>
          </a:p>
        </p:txBody>
      </p:sp>
      <p:pic>
        <p:nvPicPr>
          <p:cNvPr id="39938" name="Picture 2" descr="C:\Users\Alan\Desktop\Swati\Clements 1e JPG_files\ch07\87046-07-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735795"/>
            <a:ext cx="6016626" cy="27193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5576" y="548680"/>
            <a:ext cx="7776864" cy="3170099"/>
          </a:xfrm>
          <a:prstGeom prst="rect">
            <a:avLst/>
          </a:prstGeom>
        </p:spPr>
        <p:txBody>
          <a:bodyPr wrap="square">
            <a:spAutoFit/>
          </a:bodyPr>
          <a:lstStyle/>
          <a:p>
            <a:pPr algn="ctr"/>
            <a:r>
              <a:rPr lang="pt-BR" sz="2000" b="1" dirty="0" smtClean="0"/>
              <a:t>Internal forwarding</a:t>
            </a:r>
          </a:p>
          <a:p>
            <a:endParaRPr lang="pt-BR" dirty="0" smtClean="0"/>
          </a:p>
          <a:p>
            <a:pPr>
              <a:tabLst>
                <a:tab pos="1970088" algn="l"/>
              </a:tabLst>
            </a:pPr>
            <a:r>
              <a:rPr lang="pt-BR" dirty="0" smtClean="0"/>
              <a:t>1</a:t>
            </a:r>
            <a:r>
              <a:rPr lang="pt-BR" dirty="0"/>
              <a:t>. ADD </a:t>
            </a:r>
            <a:r>
              <a:rPr lang="pt-BR" b="1" dirty="0"/>
              <a:t>R3</a:t>
            </a:r>
            <a:r>
              <a:rPr lang="pt-BR" dirty="0"/>
              <a:t>,R1,R2 </a:t>
            </a:r>
            <a:r>
              <a:rPr lang="pt-BR" dirty="0" smtClean="0"/>
              <a:t>	;[</a:t>
            </a:r>
            <a:r>
              <a:rPr lang="pt-BR" dirty="0"/>
              <a:t>R3] </a:t>
            </a:r>
            <a:r>
              <a:rPr lang="pt-BR" dirty="0" smtClean="0">
                <a:sym typeface="Symbol"/>
              </a:rPr>
              <a:t></a:t>
            </a:r>
            <a:r>
              <a:rPr lang="pt-BR" dirty="0" smtClean="0"/>
              <a:t> </a:t>
            </a:r>
            <a:r>
              <a:rPr lang="pt-BR" dirty="0"/>
              <a:t>[R1] </a:t>
            </a:r>
            <a:r>
              <a:rPr lang="pt-BR" dirty="0" smtClean="0"/>
              <a:t>+ </a:t>
            </a:r>
            <a:r>
              <a:rPr lang="pt-BR" dirty="0"/>
              <a:t>[R2]</a:t>
            </a:r>
          </a:p>
          <a:p>
            <a:pPr>
              <a:tabLst>
                <a:tab pos="1970088" algn="l"/>
              </a:tabLst>
            </a:pPr>
            <a:r>
              <a:rPr lang="pt-BR" dirty="0"/>
              <a:t>2. ADD </a:t>
            </a:r>
            <a:r>
              <a:rPr lang="pt-BR" b="1" dirty="0"/>
              <a:t>R6</a:t>
            </a:r>
            <a:r>
              <a:rPr lang="pt-BR" dirty="0"/>
              <a:t>,R4,R5 </a:t>
            </a:r>
            <a:r>
              <a:rPr lang="pt-BR" dirty="0" smtClean="0"/>
              <a:t>	;[</a:t>
            </a:r>
            <a:r>
              <a:rPr lang="pt-BR" dirty="0"/>
              <a:t>R6] </a:t>
            </a:r>
            <a:r>
              <a:rPr lang="pt-BR" dirty="0" smtClean="0">
                <a:sym typeface="Symbol"/>
              </a:rPr>
              <a:t></a:t>
            </a:r>
            <a:r>
              <a:rPr lang="pt-BR" dirty="0" smtClean="0"/>
              <a:t> </a:t>
            </a:r>
            <a:r>
              <a:rPr lang="pt-BR" dirty="0"/>
              <a:t>[R4] </a:t>
            </a:r>
            <a:r>
              <a:rPr lang="pt-BR" dirty="0" smtClean="0"/>
              <a:t>+ </a:t>
            </a:r>
            <a:r>
              <a:rPr lang="pt-BR" dirty="0"/>
              <a:t>[R5]</a:t>
            </a:r>
          </a:p>
          <a:p>
            <a:pPr>
              <a:tabLst>
                <a:tab pos="1970088" algn="l"/>
              </a:tabLst>
            </a:pPr>
            <a:r>
              <a:rPr lang="pt-BR" dirty="0"/>
              <a:t>3. SUB </a:t>
            </a:r>
            <a:r>
              <a:rPr lang="pt-BR" b="1" dirty="0"/>
              <a:t>R9</a:t>
            </a:r>
            <a:r>
              <a:rPr lang="pt-BR" dirty="0"/>
              <a:t>,R1,R2 </a:t>
            </a:r>
            <a:r>
              <a:rPr lang="pt-BR" dirty="0" smtClean="0"/>
              <a:t>	;[</a:t>
            </a:r>
            <a:r>
              <a:rPr lang="pt-BR" dirty="0"/>
              <a:t>R9] </a:t>
            </a:r>
            <a:r>
              <a:rPr lang="pt-BR" dirty="0" smtClean="0">
                <a:sym typeface="Symbol"/>
              </a:rPr>
              <a:t></a:t>
            </a:r>
            <a:r>
              <a:rPr lang="pt-BR" dirty="0" smtClean="0"/>
              <a:t> </a:t>
            </a:r>
            <a:r>
              <a:rPr lang="pt-BR" dirty="0"/>
              <a:t>[R1] </a:t>
            </a:r>
            <a:r>
              <a:rPr lang="pt-BR" dirty="0" smtClean="0"/>
              <a:t>- </a:t>
            </a:r>
            <a:r>
              <a:rPr lang="pt-BR" dirty="0"/>
              <a:t>[R2]</a:t>
            </a:r>
          </a:p>
          <a:p>
            <a:pPr>
              <a:tabLst>
                <a:tab pos="1970088" algn="l"/>
              </a:tabLst>
            </a:pPr>
            <a:r>
              <a:rPr lang="en-US" dirty="0"/>
              <a:t>4. ADD </a:t>
            </a:r>
            <a:r>
              <a:rPr lang="en-US" b="1" dirty="0"/>
              <a:t>R7</a:t>
            </a:r>
            <a:r>
              <a:rPr lang="en-US" dirty="0"/>
              <a:t>,R3,R4 </a:t>
            </a:r>
            <a:r>
              <a:rPr lang="en-US" dirty="0" smtClean="0"/>
              <a:t>	;[</a:t>
            </a:r>
            <a:r>
              <a:rPr lang="en-US" dirty="0"/>
              <a:t>R7] </a:t>
            </a:r>
            <a:r>
              <a:rPr lang="en-US" dirty="0" smtClean="0">
                <a:sym typeface="Symbol"/>
              </a:rPr>
              <a:t></a:t>
            </a:r>
            <a:r>
              <a:rPr lang="en-US" dirty="0" smtClean="0"/>
              <a:t> </a:t>
            </a:r>
            <a:r>
              <a:rPr lang="en-US" dirty="0"/>
              <a:t>[R3] </a:t>
            </a:r>
            <a:r>
              <a:rPr lang="en-US" dirty="0" smtClean="0"/>
              <a:t>+ </a:t>
            </a:r>
            <a:r>
              <a:rPr lang="en-US" dirty="0"/>
              <a:t>[R4] </a:t>
            </a:r>
            <a:r>
              <a:rPr lang="en-US" dirty="0" smtClean="0"/>
              <a:t> RAW </a:t>
            </a:r>
            <a:r>
              <a:rPr lang="en-US" dirty="0"/>
              <a:t>hazard </a:t>
            </a:r>
            <a:r>
              <a:rPr lang="en-US" dirty="0" smtClean="0"/>
              <a:t>R7 </a:t>
            </a:r>
            <a:r>
              <a:rPr lang="en-US" dirty="0"/>
              <a:t>is </a:t>
            </a:r>
            <a:r>
              <a:rPr lang="en-US" dirty="0" smtClean="0"/>
              <a:t>by</a:t>
            </a:r>
            <a:r>
              <a:rPr lang="en-US" dirty="0"/>
              <a:t> </a:t>
            </a:r>
            <a:r>
              <a:rPr lang="en-US" dirty="0" smtClean="0"/>
              <a:t>next instruction</a:t>
            </a:r>
            <a:endParaRPr lang="en-US" dirty="0"/>
          </a:p>
          <a:p>
            <a:pPr>
              <a:tabLst>
                <a:tab pos="1970088" algn="l"/>
              </a:tabLst>
            </a:pPr>
            <a:r>
              <a:rPr lang="pt-BR" dirty="0"/>
              <a:t>5. ADD </a:t>
            </a:r>
            <a:r>
              <a:rPr lang="pt-BR" b="1" dirty="0"/>
              <a:t>R8</a:t>
            </a:r>
            <a:r>
              <a:rPr lang="pt-BR" dirty="0"/>
              <a:t>,R1,R7 </a:t>
            </a:r>
            <a:r>
              <a:rPr lang="pt-BR" dirty="0" smtClean="0"/>
              <a:t>	;[</a:t>
            </a:r>
            <a:r>
              <a:rPr lang="pt-BR" dirty="0"/>
              <a:t>R8] </a:t>
            </a:r>
            <a:r>
              <a:rPr lang="pt-BR" dirty="0" smtClean="0">
                <a:sym typeface="Symbol"/>
              </a:rPr>
              <a:t></a:t>
            </a:r>
            <a:r>
              <a:rPr lang="pt-BR" dirty="0" smtClean="0"/>
              <a:t> </a:t>
            </a:r>
            <a:r>
              <a:rPr lang="pt-BR" dirty="0"/>
              <a:t>[R1] </a:t>
            </a:r>
            <a:r>
              <a:rPr lang="pt-BR" dirty="0" smtClean="0"/>
              <a:t>+ </a:t>
            </a:r>
            <a:r>
              <a:rPr lang="pt-BR" dirty="0"/>
              <a:t>[R7</a:t>
            </a:r>
            <a:r>
              <a:rPr lang="pt-BR" dirty="0" smtClean="0"/>
              <a:t>]</a:t>
            </a:r>
          </a:p>
          <a:p>
            <a:pPr>
              <a:tabLst>
                <a:tab pos="1970088" algn="l"/>
              </a:tabLst>
            </a:pPr>
            <a:endParaRPr lang="pt-BR" dirty="0"/>
          </a:p>
          <a:p>
            <a:pPr>
              <a:tabLst>
                <a:tab pos="1970088" algn="l"/>
              </a:tabLst>
            </a:pPr>
            <a:r>
              <a:rPr lang="pt-BR" dirty="0" smtClean="0"/>
              <a:t>Internal forwarding is a technique used to forward an operand to its destination as soon as it is generated, rather than writing it to memory and then reading it back.</a:t>
            </a:r>
            <a:endParaRPr lang="en-US" dirty="0"/>
          </a:p>
        </p:txBody>
      </p:sp>
    </p:spTree>
    <p:extLst>
      <p:ext uri="{BB962C8B-B14F-4D97-AF65-F5344CB8AC3E}">
        <p14:creationId xmlns:p14="http://schemas.microsoft.com/office/powerpoint/2010/main" val="570836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56</a:t>
            </a:fld>
            <a:endParaRPr lang="en-GB" dirty="0"/>
          </a:p>
        </p:txBody>
      </p:sp>
      <p:pic>
        <p:nvPicPr>
          <p:cNvPr id="40962" name="Picture 2" descr="C:\Users\Alan\Desktop\Swati\Clements 1e JPG_files\ch07\87046-07-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531879"/>
            <a:ext cx="4614862" cy="24876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30659" y="980728"/>
            <a:ext cx="4928593" cy="892552"/>
          </a:xfrm>
          <a:prstGeom prst="rect">
            <a:avLst/>
          </a:prstGeom>
        </p:spPr>
        <p:txBody>
          <a:bodyPr wrap="none">
            <a:spAutoFit/>
          </a:bodyPr>
          <a:lstStyle/>
          <a:p>
            <a:pPr algn="ctr"/>
            <a:r>
              <a:rPr lang="pt-BR" b="1" dirty="0"/>
              <a:t>Internal </a:t>
            </a:r>
            <a:r>
              <a:rPr lang="pt-BR" b="1" dirty="0" smtClean="0"/>
              <a:t>forwarding</a:t>
            </a:r>
          </a:p>
          <a:p>
            <a:pPr algn="ctr"/>
            <a:endParaRPr lang="pt-BR" b="1" dirty="0"/>
          </a:p>
          <a:p>
            <a:r>
              <a:rPr lang="pt-BR" sz="1600" dirty="0" smtClean="0"/>
              <a:t>Conceptual logic used to detect RAW data dependencies.</a:t>
            </a:r>
            <a:endParaRPr lang="pt-BR" sz="1600" dirty="0"/>
          </a:p>
        </p:txBody>
      </p:sp>
    </p:spTree>
    <p:extLst>
      <p:ext uri="{BB962C8B-B14F-4D97-AF65-F5344CB8AC3E}">
        <p14:creationId xmlns:p14="http://schemas.microsoft.com/office/powerpoint/2010/main" val="1152890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57</a:t>
            </a:fld>
            <a:endParaRPr lang="en-GB" dirty="0"/>
          </a:p>
        </p:txBody>
      </p:sp>
      <p:pic>
        <p:nvPicPr>
          <p:cNvPr id="41986" name="Picture 2" descr="C:\Users\Alan\Desktop\Swati\Clements 1e JPG_files\ch07\87046-07-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645024"/>
            <a:ext cx="4217987" cy="21097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16018" y="980728"/>
            <a:ext cx="5157887" cy="892552"/>
          </a:xfrm>
          <a:prstGeom prst="rect">
            <a:avLst/>
          </a:prstGeom>
        </p:spPr>
        <p:txBody>
          <a:bodyPr wrap="none">
            <a:spAutoFit/>
          </a:bodyPr>
          <a:lstStyle/>
          <a:p>
            <a:pPr algn="ctr"/>
            <a:r>
              <a:rPr lang="pt-BR" b="1" dirty="0"/>
              <a:t>Internal </a:t>
            </a:r>
            <a:r>
              <a:rPr lang="pt-BR" b="1" dirty="0" smtClean="0"/>
              <a:t>forwarding</a:t>
            </a:r>
          </a:p>
          <a:p>
            <a:pPr algn="ctr"/>
            <a:endParaRPr lang="pt-BR" b="1" dirty="0"/>
          </a:p>
          <a:p>
            <a:r>
              <a:rPr lang="pt-BR" sz="1600" dirty="0" smtClean="0"/>
              <a:t>Additional logic required to implement internal forwarding.</a:t>
            </a:r>
            <a:endParaRPr lang="pt-BR" sz="1600" dirty="0"/>
          </a:p>
        </p:txBody>
      </p:sp>
    </p:spTree>
    <p:extLst>
      <p:ext uri="{BB962C8B-B14F-4D97-AF65-F5344CB8AC3E}">
        <p14:creationId xmlns:p14="http://schemas.microsoft.com/office/powerpoint/2010/main" val="674628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58</a:t>
            </a:fld>
            <a:endParaRPr lang="en-GB" dirty="0"/>
          </a:p>
        </p:txBody>
      </p:sp>
      <p:pic>
        <p:nvPicPr>
          <p:cNvPr id="43010" name="Picture 2" descr="C:\Users\Alan\Desktop\Swati\Clements 1e JPG_files\ch07\87046-07-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59" y="1916832"/>
            <a:ext cx="4359275" cy="43640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25130" y="620688"/>
            <a:ext cx="2661691" cy="892552"/>
          </a:xfrm>
          <a:prstGeom prst="rect">
            <a:avLst/>
          </a:prstGeom>
        </p:spPr>
        <p:txBody>
          <a:bodyPr wrap="none">
            <a:spAutoFit/>
          </a:bodyPr>
          <a:lstStyle/>
          <a:p>
            <a:pPr algn="ctr"/>
            <a:r>
              <a:rPr lang="pt-BR" b="1" dirty="0"/>
              <a:t>Internal </a:t>
            </a:r>
            <a:r>
              <a:rPr lang="pt-BR" b="1" dirty="0" smtClean="0"/>
              <a:t>forwarding</a:t>
            </a:r>
          </a:p>
          <a:p>
            <a:pPr algn="ctr"/>
            <a:endParaRPr lang="pt-BR" b="1" dirty="0"/>
          </a:p>
          <a:p>
            <a:r>
              <a:rPr lang="pt-BR" sz="1600" dirty="0" smtClean="0"/>
              <a:t>Timing of internal forwarding.</a:t>
            </a:r>
            <a:endParaRPr lang="pt-BR" sz="1600" dirty="0"/>
          </a:p>
        </p:txBody>
      </p:sp>
    </p:spTree>
    <p:extLst>
      <p:ext uri="{BB962C8B-B14F-4D97-AF65-F5344CB8AC3E}">
        <p14:creationId xmlns:p14="http://schemas.microsoft.com/office/powerpoint/2010/main" val="2491894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59</a:t>
            </a:fld>
            <a:endParaRPr lang="en-GB" dirty="0"/>
          </a:p>
        </p:txBody>
      </p:sp>
      <p:sp>
        <p:nvSpPr>
          <p:cNvPr id="5" name="Rectangle 4"/>
          <p:cNvSpPr/>
          <p:nvPr/>
        </p:nvSpPr>
        <p:spPr>
          <a:xfrm>
            <a:off x="1475656" y="1052736"/>
            <a:ext cx="6984776" cy="4247317"/>
          </a:xfrm>
          <a:prstGeom prst="rect">
            <a:avLst/>
          </a:prstGeom>
        </p:spPr>
        <p:txBody>
          <a:bodyPr wrap="square">
            <a:spAutoFit/>
          </a:bodyPr>
          <a:lstStyle/>
          <a:p>
            <a:pPr algn="ctr"/>
            <a:r>
              <a:rPr lang="en-GB" b="1" dirty="0"/>
              <a:t>Branches and the Branch </a:t>
            </a:r>
            <a:r>
              <a:rPr lang="en-GB" b="1" dirty="0" smtClean="0"/>
              <a:t>Penalty</a:t>
            </a:r>
          </a:p>
          <a:p>
            <a:endParaRPr lang="en-GB" dirty="0"/>
          </a:p>
          <a:p>
            <a:r>
              <a:rPr lang="en-GB" sz="1600" dirty="0" smtClean="0"/>
              <a:t>We need to understand the cost of branches before we begin to look for ways of reducing their impact. The cost of a branch is measured in terms of the lost cycles created by a branch.</a:t>
            </a:r>
          </a:p>
          <a:p>
            <a:endParaRPr lang="en-GB" sz="1600" dirty="0"/>
          </a:p>
          <a:p>
            <a:pPr marL="804863" indent="-804863"/>
            <a:r>
              <a:rPr lang="en-GB" sz="1600" dirty="0" smtClean="0"/>
              <a:t>ISSUES</a:t>
            </a:r>
          </a:p>
          <a:p>
            <a:pPr marL="719138" indent="-360363">
              <a:buFont typeface="Arial" pitchFamily="34" charset="0"/>
              <a:buChar char="•"/>
            </a:pPr>
            <a:r>
              <a:rPr lang="en-GB" sz="1600" dirty="0" smtClean="0"/>
              <a:t>Branch direction (forward or backward)</a:t>
            </a:r>
          </a:p>
          <a:p>
            <a:pPr marL="719138" indent="-360363">
              <a:buFont typeface="Arial" pitchFamily="34" charset="0"/>
              <a:buChar char="•"/>
            </a:pPr>
            <a:r>
              <a:rPr lang="en-GB" sz="1600" dirty="0" smtClean="0"/>
              <a:t>Type (conditional or unconditional)</a:t>
            </a:r>
          </a:p>
          <a:p>
            <a:pPr marL="719138" indent="-360363">
              <a:buFont typeface="Arial" pitchFamily="34" charset="0"/>
              <a:buChar char="•"/>
            </a:pPr>
            <a:r>
              <a:rPr lang="en-GB" sz="1600" dirty="0" smtClean="0"/>
              <a:t>Compile time and run time (number of branches in the code vs. the number execute in a run)</a:t>
            </a:r>
          </a:p>
          <a:p>
            <a:endParaRPr lang="en-GB" dirty="0"/>
          </a:p>
          <a:p>
            <a:endParaRPr lang="en-GB" dirty="0" smtClean="0"/>
          </a:p>
          <a:p>
            <a:endParaRPr lang="en-GB" dirty="0"/>
          </a:p>
          <a:p>
            <a:endParaRPr lang="en-GB" dirty="0" smtClean="0"/>
          </a:p>
          <a:p>
            <a:endParaRPr lang="en-US" dirty="0"/>
          </a:p>
        </p:txBody>
      </p:sp>
    </p:spTree>
    <p:extLst>
      <p:ext uri="{BB962C8B-B14F-4D97-AF65-F5344CB8AC3E}">
        <p14:creationId xmlns:p14="http://schemas.microsoft.com/office/powerpoint/2010/main" val="1666043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a:t>
            </a:fld>
            <a:endParaRPr lang="en-GB" dirty="0"/>
          </a:p>
        </p:txBody>
      </p:sp>
      <p:pic>
        <p:nvPicPr>
          <p:cNvPr id="81922" name="Picture 2" descr="C:\Users\Alan\Desktop\Swati\Clements 1e JPG_files\ch07\87046-07-un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3913187" cy="5492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36714" y="1124744"/>
            <a:ext cx="4743525" cy="4278094"/>
          </a:xfrm>
          <a:prstGeom prst="rect">
            <a:avLst/>
          </a:prstGeom>
          <a:noFill/>
        </p:spPr>
        <p:txBody>
          <a:bodyPr wrap="square" rtlCol="0">
            <a:spAutoFit/>
          </a:bodyPr>
          <a:lstStyle/>
          <a:p>
            <a:r>
              <a:rPr lang="en-GB" sz="2400" dirty="0" smtClean="0"/>
              <a:t>Microprogramming – The Detail</a:t>
            </a:r>
          </a:p>
          <a:p>
            <a:endParaRPr lang="en-GB" dirty="0"/>
          </a:p>
          <a:p>
            <a:r>
              <a:rPr lang="en-GB" dirty="0"/>
              <a:t>This figure is a copy of Figure 7.1 except that the paths that implement the </a:t>
            </a:r>
            <a:r>
              <a:rPr lang="en-GB" dirty="0" smtClean="0"/>
              <a:t>first </a:t>
            </a:r>
            <a:r>
              <a:rPr lang="en-US" dirty="0" err="1" smtClean="0"/>
              <a:t>microoperation</a:t>
            </a:r>
            <a:r>
              <a:rPr lang="en-US" dirty="0"/>
              <a:t> </a:t>
            </a:r>
            <a:r>
              <a:rPr lang="en-GB" dirty="0" smtClean="0"/>
              <a:t>of </a:t>
            </a:r>
            <a:r>
              <a:rPr lang="en-GB" dirty="0"/>
              <a:t>the load instruction are highlighted. This micro-operation copies </a:t>
            </a:r>
            <a:r>
              <a:rPr lang="en-GB" dirty="0" smtClean="0"/>
              <a:t>the instruction </a:t>
            </a:r>
            <a:r>
              <a:rPr lang="en-GB" dirty="0"/>
              <a:t>address in the instruction register into the memory address register, </a:t>
            </a:r>
            <a:r>
              <a:rPr lang="en-GB" dirty="0" smtClean="0"/>
              <a:t>where it </a:t>
            </a:r>
            <a:r>
              <a:rPr lang="en-GB" dirty="0"/>
              <a:t>is used to access the actual instruction from memory. In order to do this, the </a:t>
            </a:r>
            <a:r>
              <a:rPr lang="en-GB" dirty="0" smtClean="0"/>
              <a:t>address must </a:t>
            </a:r>
            <a:r>
              <a:rPr lang="en-GB" dirty="0"/>
              <a:t>be gated from the IR onto Bus </a:t>
            </a:r>
            <a:r>
              <a:rPr lang="en-GB" i="1" dirty="0"/>
              <a:t>B</a:t>
            </a:r>
            <a:r>
              <a:rPr lang="en-GB" dirty="0"/>
              <a:t>. Then the ALU function is set to pass </a:t>
            </a:r>
            <a:r>
              <a:rPr lang="en-GB" dirty="0" smtClean="0"/>
              <a:t>through (input </a:t>
            </a:r>
            <a:r>
              <a:rPr lang="en-GB" dirty="0"/>
              <a:t>P to output R), and finally the </a:t>
            </a:r>
            <a:r>
              <a:rPr lang="en-GB" dirty="0" smtClean="0"/>
              <a:t>memory address </a:t>
            </a:r>
            <a:r>
              <a:rPr lang="en-GB" dirty="0"/>
              <a:t>register is clocked to capture </a:t>
            </a:r>
            <a:r>
              <a:rPr lang="en-GB" dirty="0" smtClean="0"/>
              <a:t>the </a:t>
            </a:r>
            <a:r>
              <a:rPr lang="en-US" dirty="0" smtClean="0"/>
              <a:t>address </a:t>
            </a:r>
            <a:r>
              <a:rPr lang="en-US" dirty="0"/>
              <a:t>on Bus </a:t>
            </a:r>
            <a:r>
              <a:rPr lang="en-US" i="1" dirty="0"/>
              <a:t>A</a:t>
            </a:r>
            <a:r>
              <a:rPr lang="en-US" dirty="0"/>
              <a:t>.</a:t>
            </a:r>
            <a:endParaRPr lang="en-GB" dirty="0"/>
          </a:p>
          <a:p>
            <a:endParaRPr lang="en-US" sz="1400" dirty="0"/>
          </a:p>
        </p:txBody>
      </p:sp>
    </p:spTree>
    <p:extLst>
      <p:ext uri="{BB962C8B-B14F-4D97-AF65-F5344CB8AC3E}">
        <p14:creationId xmlns:p14="http://schemas.microsoft.com/office/powerpoint/2010/main" val="8935907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60</a:t>
            </a:fld>
            <a:endParaRPr lang="en-GB" dirty="0"/>
          </a:p>
        </p:txBody>
      </p:sp>
      <p:pic>
        <p:nvPicPr>
          <p:cNvPr id="4098" name="Picture 2" descr="C:\Users\Alan\Desktop\Swati\Clements 1e JPG_files\ch07\87046-tb07-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92896"/>
            <a:ext cx="7787076" cy="3405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91287" y="908720"/>
            <a:ext cx="5832648" cy="892552"/>
          </a:xfrm>
          <a:prstGeom prst="rect">
            <a:avLst/>
          </a:prstGeom>
        </p:spPr>
        <p:txBody>
          <a:bodyPr wrap="square">
            <a:spAutoFit/>
          </a:bodyPr>
          <a:lstStyle/>
          <a:p>
            <a:pPr algn="ctr"/>
            <a:r>
              <a:rPr lang="en-GB" b="1" dirty="0"/>
              <a:t>Branches and the Branch </a:t>
            </a:r>
            <a:r>
              <a:rPr lang="en-GB" b="1" dirty="0" smtClean="0"/>
              <a:t>Penalty</a:t>
            </a:r>
          </a:p>
          <a:p>
            <a:endParaRPr lang="en-GB" dirty="0"/>
          </a:p>
          <a:p>
            <a:r>
              <a:rPr lang="en-GB" sz="1600" dirty="0" smtClean="0"/>
              <a:t>Table 7.9 illustrates the effect of a branch (taken) on the pipeline </a:t>
            </a:r>
          </a:p>
        </p:txBody>
      </p:sp>
    </p:spTree>
    <p:extLst>
      <p:ext uri="{BB962C8B-B14F-4D97-AF65-F5344CB8AC3E}">
        <p14:creationId xmlns:p14="http://schemas.microsoft.com/office/powerpoint/2010/main" val="1550174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61</a:t>
            </a:fld>
            <a:endParaRPr lang="en-GB" dirty="0"/>
          </a:p>
        </p:txBody>
      </p:sp>
      <p:sp>
        <p:nvSpPr>
          <p:cNvPr id="7" name="Rectangle 6"/>
          <p:cNvSpPr/>
          <p:nvPr/>
        </p:nvSpPr>
        <p:spPr>
          <a:xfrm>
            <a:off x="1475656" y="1052736"/>
            <a:ext cx="5832648" cy="2123658"/>
          </a:xfrm>
          <a:prstGeom prst="rect">
            <a:avLst/>
          </a:prstGeom>
        </p:spPr>
        <p:txBody>
          <a:bodyPr wrap="square">
            <a:spAutoFit/>
          </a:bodyPr>
          <a:lstStyle/>
          <a:p>
            <a:pPr algn="ctr"/>
            <a:r>
              <a:rPr lang="en-GB" b="1" dirty="0"/>
              <a:t>Branches and the Branch </a:t>
            </a:r>
            <a:r>
              <a:rPr lang="en-GB" b="1" dirty="0" smtClean="0"/>
              <a:t>Penalty</a:t>
            </a:r>
          </a:p>
          <a:p>
            <a:endParaRPr lang="en-GB" dirty="0"/>
          </a:p>
          <a:p>
            <a:r>
              <a:rPr lang="en-GB" sz="1600" dirty="0" smtClean="0"/>
              <a:t>Table 7.10 demonstrates early branch resolution. The branch is detected during the operand fetch phase and the target instruction fetched in the next cycle. Only one cycle is lost.</a:t>
            </a:r>
          </a:p>
          <a:p>
            <a:endParaRPr lang="en-GB" sz="1600" dirty="0"/>
          </a:p>
          <a:p>
            <a:r>
              <a:rPr lang="en-GB" sz="1600" dirty="0" smtClean="0"/>
              <a:t>Clearly, the early the early detection/resolution of a branch is important.</a:t>
            </a:r>
            <a:endParaRPr lang="en-US" dirty="0"/>
          </a:p>
        </p:txBody>
      </p:sp>
      <p:pic>
        <p:nvPicPr>
          <p:cNvPr id="5122" name="Picture 2" descr="C:\Users\Alan\Desktop\Swati\Clements 1e JPG_files\ch07\87046-tb07-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429000"/>
            <a:ext cx="7609369"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372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62</a:t>
            </a:fld>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08720"/>
            <a:ext cx="812021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563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63</a:t>
            </a:fld>
            <a:endParaRPr lang="en-GB" dirty="0"/>
          </a:p>
        </p:txBody>
      </p:sp>
      <p:sp>
        <p:nvSpPr>
          <p:cNvPr id="6" name="Rectangle 5"/>
          <p:cNvSpPr/>
          <p:nvPr/>
        </p:nvSpPr>
        <p:spPr>
          <a:xfrm>
            <a:off x="827584" y="1052736"/>
            <a:ext cx="7704856" cy="5170646"/>
          </a:xfrm>
          <a:prstGeom prst="rect">
            <a:avLst/>
          </a:prstGeom>
        </p:spPr>
        <p:txBody>
          <a:bodyPr wrap="square">
            <a:spAutoFit/>
          </a:bodyPr>
          <a:lstStyle/>
          <a:p>
            <a:pPr algn="ctr"/>
            <a:r>
              <a:rPr lang="en-GB" sz="2000" b="1" dirty="0" smtClean="0"/>
              <a:t>The cost of branches</a:t>
            </a:r>
          </a:p>
          <a:p>
            <a:r>
              <a:rPr lang="en-GB" sz="2000" dirty="0" smtClean="0"/>
              <a:t>Assume:</a:t>
            </a:r>
          </a:p>
          <a:p>
            <a:endParaRPr lang="en-GB" dirty="0"/>
          </a:p>
          <a:p>
            <a:pPr marL="358775" indent="-358775">
              <a:buAutoNum type="arabicPeriod"/>
            </a:pPr>
            <a:r>
              <a:rPr lang="en-GB" sz="2000" dirty="0" smtClean="0"/>
              <a:t>Each </a:t>
            </a:r>
            <a:r>
              <a:rPr lang="en-GB" sz="2000" dirty="0"/>
              <a:t>non-branch instruction is executed in one cycle</a:t>
            </a:r>
            <a:r>
              <a:rPr lang="en-GB" sz="2000" dirty="0" smtClean="0"/>
              <a:t>.</a:t>
            </a:r>
          </a:p>
          <a:p>
            <a:pPr marL="358775" indent="-358775">
              <a:buAutoNum type="arabicPeriod"/>
            </a:pPr>
            <a:endParaRPr lang="en-GB" sz="2000" dirty="0"/>
          </a:p>
          <a:p>
            <a:pPr marL="358775" indent="-358775"/>
            <a:r>
              <a:rPr lang="en-GB" sz="2000" dirty="0"/>
              <a:t>2</a:t>
            </a:r>
            <a:r>
              <a:rPr lang="en-GB" sz="2000" dirty="0" smtClean="0"/>
              <a:t>.	The </a:t>
            </a:r>
            <a:r>
              <a:rPr lang="en-GB" sz="2000" dirty="0"/>
              <a:t>probability that a given instruction is a branch is </a:t>
            </a:r>
            <a:r>
              <a:rPr lang="en-GB" sz="2000" i="1" dirty="0" err="1"/>
              <a:t>p</a:t>
            </a:r>
            <a:r>
              <a:rPr lang="en-GB" sz="2000" i="1" baseline="-25000" dirty="0" err="1"/>
              <a:t>b</a:t>
            </a:r>
            <a:r>
              <a:rPr lang="en-GB" sz="2000" dirty="0" smtClean="0"/>
              <a:t>.</a:t>
            </a:r>
          </a:p>
          <a:p>
            <a:pPr marL="358775" indent="-358775"/>
            <a:endParaRPr lang="en-GB" sz="2000" dirty="0"/>
          </a:p>
          <a:p>
            <a:pPr marL="358775" indent="-358775"/>
            <a:r>
              <a:rPr lang="en-GB" sz="2000" dirty="0"/>
              <a:t>3</a:t>
            </a:r>
            <a:r>
              <a:rPr lang="en-GB" sz="2000" dirty="0" smtClean="0"/>
              <a:t>.	The </a:t>
            </a:r>
            <a:r>
              <a:rPr lang="en-GB" sz="2000" dirty="0"/>
              <a:t>probability that a branch instruction will be taken is </a:t>
            </a:r>
            <a:r>
              <a:rPr lang="en-GB" sz="2000" i="1" dirty="0"/>
              <a:t>p</a:t>
            </a:r>
            <a:r>
              <a:rPr lang="en-GB" sz="2000" i="1" baseline="-25000" dirty="0"/>
              <a:t>t</a:t>
            </a:r>
            <a:r>
              <a:rPr lang="en-GB" sz="2000" dirty="0" smtClean="0"/>
              <a:t>.</a:t>
            </a:r>
          </a:p>
          <a:p>
            <a:pPr marL="358775" indent="-358775"/>
            <a:endParaRPr lang="en-GB" sz="2000" dirty="0"/>
          </a:p>
          <a:p>
            <a:pPr marL="358775" indent="-358775"/>
            <a:r>
              <a:rPr lang="en-GB" sz="2000" dirty="0"/>
              <a:t>4</a:t>
            </a:r>
            <a:r>
              <a:rPr lang="en-GB" sz="2000" dirty="0" smtClean="0"/>
              <a:t>.	If </a:t>
            </a:r>
            <a:r>
              <a:rPr lang="en-GB" sz="2000" dirty="0"/>
              <a:t>a branch is taken, the </a:t>
            </a:r>
            <a:r>
              <a:rPr lang="en-GB" sz="2000" i="1" dirty="0"/>
              <a:t>additional </a:t>
            </a:r>
            <a:r>
              <a:rPr lang="en-GB" sz="2000" dirty="0"/>
              <a:t>penalty is </a:t>
            </a:r>
            <a:r>
              <a:rPr lang="en-GB" sz="2000" i="1" dirty="0"/>
              <a:t>b </a:t>
            </a:r>
            <a:r>
              <a:rPr lang="en-GB" sz="2000" dirty="0"/>
              <a:t>cycles</a:t>
            </a:r>
            <a:r>
              <a:rPr lang="en-GB" sz="2000" dirty="0" smtClean="0"/>
              <a:t>.</a:t>
            </a:r>
          </a:p>
          <a:p>
            <a:pPr marL="358775" indent="-358775"/>
            <a:endParaRPr lang="en-GB" sz="2000" dirty="0"/>
          </a:p>
          <a:p>
            <a:pPr marL="358775" indent="-358775"/>
            <a:r>
              <a:rPr lang="en-GB" sz="2000" dirty="0"/>
              <a:t>5</a:t>
            </a:r>
            <a:r>
              <a:rPr lang="en-GB" sz="2000" dirty="0" smtClean="0"/>
              <a:t>.	If </a:t>
            </a:r>
            <a:r>
              <a:rPr lang="en-GB" sz="2000" dirty="0"/>
              <a:t>a branch is not taken, there is no penalty and only 1 cycle is required.</a:t>
            </a:r>
            <a:endParaRPr lang="en-GB" sz="2400" dirty="0"/>
          </a:p>
          <a:p>
            <a:endParaRPr lang="en-GB" dirty="0" smtClean="0"/>
          </a:p>
          <a:p>
            <a:endParaRPr lang="en-GB" dirty="0"/>
          </a:p>
          <a:p>
            <a:endParaRPr lang="en-GB" dirty="0" smtClean="0"/>
          </a:p>
          <a:p>
            <a:endParaRPr lang="en-US" dirty="0"/>
          </a:p>
        </p:txBody>
      </p:sp>
    </p:spTree>
    <p:extLst>
      <p:ext uri="{BB962C8B-B14F-4D97-AF65-F5344CB8AC3E}">
        <p14:creationId xmlns:p14="http://schemas.microsoft.com/office/powerpoint/2010/main" val="174259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64</a:t>
            </a:fld>
            <a:endParaRPr lang="en-GB" dirty="0"/>
          </a:p>
        </p:txBody>
      </p:sp>
      <p:sp>
        <p:nvSpPr>
          <p:cNvPr id="6" name="Rectangle 5"/>
          <p:cNvSpPr/>
          <p:nvPr/>
        </p:nvSpPr>
        <p:spPr>
          <a:xfrm>
            <a:off x="827584" y="692696"/>
            <a:ext cx="7704856" cy="5232202"/>
          </a:xfrm>
          <a:prstGeom prst="rect">
            <a:avLst/>
          </a:prstGeom>
        </p:spPr>
        <p:txBody>
          <a:bodyPr wrap="square">
            <a:spAutoFit/>
          </a:bodyPr>
          <a:lstStyle/>
          <a:p>
            <a:pPr algn="ctr"/>
            <a:r>
              <a:rPr lang="en-GB" sz="2000" b="1" dirty="0" smtClean="0"/>
              <a:t>The cost of branches</a:t>
            </a:r>
          </a:p>
          <a:p>
            <a:endParaRPr lang="en-GB" sz="2000" dirty="0" smtClean="0"/>
          </a:p>
          <a:p>
            <a:r>
              <a:rPr lang="en-US" dirty="0" smtClean="0"/>
              <a:t>The </a:t>
            </a:r>
            <a:r>
              <a:rPr lang="en-US" dirty="0"/>
              <a:t>probability that an instruction is not a branch instruction is 1 - </a:t>
            </a:r>
            <a:r>
              <a:rPr lang="en-US" dirty="0" err="1"/>
              <a:t>p</a:t>
            </a:r>
            <a:r>
              <a:rPr lang="en-US" baseline="-25000" dirty="0" err="1"/>
              <a:t>b</a:t>
            </a:r>
            <a:r>
              <a:rPr lang="en-US" dirty="0"/>
              <a:t>.</a:t>
            </a:r>
          </a:p>
          <a:p>
            <a:r>
              <a:rPr lang="en-US" dirty="0"/>
              <a:t>The average number of cycles required by an instruction during the execution of a program is the sum of the cycles taken for non-branch instructions, plus the cycles taken by branch instructions that are taken, plus the cycles taken by branch instructions that are not </a:t>
            </a:r>
            <a:r>
              <a:rPr lang="en-US" dirty="0" smtClean="0"/>
              <a:t>taken.</a:t>
            </a:r>
          </a:p>
          <a:p>
            <a:r>
              <a:rPr lang="en-US" dirty="0"/>
              <a:t> </a:t>
            </a:r>
          </a:p>
          <a:p>
            <a:r>
              <a:rPr lang="en-US" sz="2400" dirty="0" err="1"/>
              <a:t>T</a:t>
            </a:r>
            <a:r>
              <a:rPr lang="en-US" sz="2400" baseline="-25000" dirty="0" err="1"/>
              <a:t>ave</a:t>
            </a:r>
            <a:r>
              <a:rPr lang="en-US" sz="2400" dirty="0"/>
              <a:t> = (1 – </a:t>
            </a:r>
            <a:r>
              <a:rPr lang="en-US" sz="2400" dirty="0" err="1"/>
              <a:t>p</a:t>
            </a:r>
            <a:r>
              <a:rPr lang="en-US" sz="2400" baseline="-25000" dirty="0" err="1"/>
              <a:t>b</a:t>
            </a:r>
            <a:r>
              <a:rPr lang="en-US" sz="2400" dirty="0"/>
              <a:t>)·1 + </a:t>
            </a:r>
            <a:r>
              <a:rPr lang="en-US" sz="2400" dirty="0" err="1"/>
              <a:t>p</a:t>
            </a:r>
            <a:r>
              <a:rPr lang="en-US" sz="2400" baseline="-25000" dirty="0" err="1"/>
              <a:t>b</a:t>
            </a:r>
            <a:r>
              <a:rPr lang="en-US" sz="2400" dirty="0" err="1"/>
              <a:t>·p</a:t>
            </a:r>
            <a:r>
              <a:rPr lang="en-US" sz="2400" baseline="-25000" dirty="0" err="1"/>
              <a:t>t</a:t>
            </a:r>
            <a:r>
              <a:rPr lang="en-US" sz="2400" dirty="0"/>
              <a:t>·(1 + b) + </a:t>
            </a:r>
            <a:r>
              <a:rPr lang="en-US" sz="2400" dirty="0" err="1"/>
              <a:t>p</a:t>
            </a:r>
            <a:r>
              <a:rPr lang="en-US" sz="2400" baseline="-25000" dirty="0" err="1"/>
              <a:t>b</a:t>
            </a:r>
            <a:r>
              <a:rPr lang="en-US" sz="2400" dirty="0"/>
              <a:t>(1 – </a:t>
            </a:r>
            <a:r>
              <a:rPr lang="en-US" sz="2400" dirty="0" err="1"/>
              <a:t>p</a:t>
            </a:r>
            <a:r>
              <a:rPr lang="en-US" sz="2400" baseline="-25000" dirty="0" err="1"/>
              <a:t>t</a:t>
            </a:r>
            <a:r>
              <a:rPr lang="en-US" sz="2400" dirty="0"/>
              <a:t>)·1  </a:t>
            </a:r>
            <a:r>
              <a:rPr lang="en-US" sz="2400" dirty="0" smtClean="0"/>
              <a:t>= </a:t>
            </a:r>
            <a:r>
              <a:rPr lang="en-US" sz="2400" dirty="0"/>
              <a:t>1 + </a:t>
            </a:r>
            <a:r>
              <a:rPr lang="en-US" sz="2400" dirty="0" err="1"/>
              <a:t>p</a:t>
            </a:r>
            <a:r>
              <a:rPr lang="en-US" sz="2400" baseline="-25000" dirty="0" err="1"/>
              <a:t>b</a:t>
            </a:r>
            <a:r>
              <a:rPr lang="en-US" sz="2400" dirty="0" err="1"/>
              <a:t>p</a:t>
            </a:r>
            <a:r>
              <a:rPr lang="en-US" sz="2400" baseline="-25000" dirty="0" err="1"/>
              <a:t>t</a:t>
            </a:r>
            <a:r>
              <a:rPr lang="en-US" sz="2400" dirty="0" err="1"/>
              <a:t>b</a:t>
            </a:r>
            <a:r>
              <a:rPr lang="en-US" sz="2400" dirty="0"/>
              <a:t>.</a:t>
            </a:r>
          </a:p>
          <a:p>
            <a:r>
              <a:rPr lang="en-US" dirty="0"/>
              <a:t> </a:t>
            </a:r>
          </a:p>
          <a:p>
            <a:r>
              <a:rPr lang="en-US" dirty="0" smtClean="0"/>
              <a:t>If </a:t>
            </a:r>
            <a:r>
              <a:rPr lang="en-US" dirty="0"/>
              <a:t>we replace </a:t>
            </a:r>
            <a:r>
              <a:rPr lang="en-US" dirty="0" err="1"/>
              <a:t>p</a:t>
            </a:r>
            <a:r>
              <a:rPr lang="en-US" baseline="-25000" dirty="0" err="1"/>
              <a:t>b</a:t>
            </a:r>
            <a:r>
              <a:rPr lang="en-US" dirty="0" err="1"/>
              <a:t>p</a:t>
            </a:r>
            <a:r>
              <a:rPr lang="en-US" baseline="-25000" dirty="0" err="1"/>
              <a:t>t</a:t>
            </a:r>
            <a:r>
              <a:rPr lang="en-US" dirty="0"/>
              <a:t> by </a:t>
            </a:r>
            <a:r>
              <a:rPr lang="en-US" dirty="0" err="1"/>
              <a:t>p</a:t>
            </a:r>
            <a:r>
              <a:rPr lang="en-US" baseline="-25000" dirty="0" err="1"/>
              <a:t>e</a:t>
            </a:r>
            <a:r>
              <a:rPr lang="en-US" dirty="0"/>
              <a:t> (the effective probability of a branch), the average number of cycles per instruction is given by 1 + </a:t>
            </a:r>
            <a:r>
              <a:rPr lang="en-US" dirty="0" err="1"/>
              <a:t>p</a:t>
            </a:r>
            <a:r>
              <a:rPr lang="en-US" baseline="-25000" dirty="0" err="1"/>
              <a:t>e</a:t>
            </a:r>
            <a:r>
              <a:rPr lang="en-US" dirty="0" err="1"/>
              <a:t>b</a:t>
            </a:r>
            <a:r>
              <a:rPr lang="en-US" dirty="0"/>
              <a:t>. The efficiency of a RISC </a:t>
            </a:r>
            <a:r>
              <a:rPr lang="en-US" dirty="0" smtClean="0"/>
              <a:t>processor can </a:t>
            </a:r>
            <a:r>
              <a:rPr lang="en-US" dirty="0"/>
              <a:t>be defined as:</a:t>
            </a:r>
          </a:p>
          <a:p>
            <a:r>
              <a:rPr lang="en-US" dirty="0"/>
              <a:t> </a:t>
            </a:r>
          </a:p>
          <a:p>
            <a:r>
              <a:rPr lang="en-US" dirty="0"/>
              <a:t> </a:t>
            </a:r>
          </a:p>
          <a:p>
            <a:endParaRPr lang="en-US" dirty="0"/>
          </a:p>
          <a:p>
            <a:endParaRPr lang="en-GB" dirty="0" smtClean="0"/>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580358"/>
            <a:ext cx="4321835" cy="122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445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65</a:t>
            </a:fld>
            <a:endParaRPr lang="en-GB" dirty="0"/>
          </a:p>
        </p:txBody>
      </p:sp>
      <p:pic>
        <p:nvPicPr>
          <p:cNvPr id="44034" name="Picture 2" descr="C:\Users\Alan\Desktop\Swati\Clements 1e JPG_files\ch07\87046-07-0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420888"/>
            <a:ext cx="5904194" cy="40324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43608" y="836712"/>
            <a:ext cx="7200800" cy="1261884"/>
          </a:xfrm>
          <a:prstGeom prst="rect">
            <a:avLst/>
          </a:prstGeom>
        </p:spPr>
        <p:txBody>
          <a:bodyPr wrap="square">
            <a:spAutoFit/>
          </a:bodyPr>
          <a:lstStyle/>
          <a:p>
            <a:pPr algn="ctr"/>
            <a:r>
              <a:rPr lang="en-GB" sz="2000" b="1" dirty="0" smtClean="0"/>
              <a:t>RISC efficiency as a function of effective branch probability.</a:t>
            </a:r>
            <a:endParaRPr lang="en-GB" sz="2000" b="1" dirty="0"/>
          </a:p>
          <a:p>
            <a:endParaRPr lang="en-GB" sz="2000" dirty="0"/>
          </a:p>
          <a:p>
            <a:r>
              <a:rPr lang="en-US" dirty="0" smtClean="0"/>
              <a:t>Note that efficiency drops off rapidly at the effective probability of a branch increases from 0. </a:t>
            </a:r>
            <a:endParaRPr lang="en-US" dirty="0"/>
          </a:p>
        </p:txBody>
      </p:sp>
    </p:spTree>
    <p:extLst>
      <p:ext uri="{BB962C8B-B14F-4D97-AF65-F5344CB8AC3E}">
        <p14:creationId xmlns:p14="http://schemas.microsoft.com/office/powerpoint/2010/main" val="3418601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66</a:t>
            </a:fld>
            <a:endParaRPr lang="en-GB" dirty="0"/>
          </a:p>
        </p:txBody>
      </p:sp>
      <p:sp>
        <p:nvSpPr>
          <p:cNvPr id="5" name="Rectangle 4"/>
          <p:cNvSpPr/>
          <p:nvPr/>
        </p:nvSpPr>
        <p:spPr>
          <a:xfrm>
            <a:off x="1043608" y="836712"/>
            <a:ext cx="7200800" cy="1200329"/>
          </a:xfrm>
          <a:prstGeom prst="rect">
            <a:avLst/>
          </a:prstGeom>
        </p:spPr>
        <p:txBody>
          <a:bodyPr wrap="square">
            <a:spAutoFit/>
          </a:bodyPr>
          <a:lstStyle/>
          <a:p>
            <a:pPr algn="ctr"/>
            <a:r>
              <a:rPr lang="en-GB" sz="2000" b="1" dirty="0" smtClean="0"/>
              <a:t>Dealing with branches – taken and not taken</a:t>
            </a:r>
          </a:p>
          <a:p>
            <a:pPr algn="ctr"/>
            <a:endParaRPr lang="en-GB" sz="2000" b="1" dirty="0"/>
          </a:p>
          <a:p>
            <a:r>
              <a:rPr lang="en-GB" sz="1600" dirty="0" smtClean="0"/>
              <a:t>Table 7.11 shows the effect of freezing the pipeline when a branch is detected and then unfreezing when it is resolved as taken or not taken.</a:t>
            </a:r>
            <a:endParaRPr lang="en-GB" sz="2000" dirty="0"/>
          </a:p>
        </p:txBody>
      </p:sp>
      <p:pic>
        <p:nvPicPr>
          <p:cNvPr id="10243" name="Picture 3" descr="C:\Users\Alan\Desktop\Swati\Clements 1e JPG_files\ch07\87046-tb07-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204864"/>
            <a:ext cx="5040560" cy="418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2665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67</a:t>
            </a:fld>
            <a:endParaRPr lang="en-GB" dirty="0"/>
          </a:p>
        </p:txBody>
      </p:sp>
      <p:sp>
        <p:nvSpPr>
          <p:cNvPr id="5" name="Rectangle 4"/>
          <p:cNvSpPr/>
          <p:nvPr/>
        </p:nvSpPr>
        <p:spPr>
          <a:xfrm>
            <a:off x="1043608" y="836712"/>
            <a:ext cx="7200800" cy="1261884"/>
          </a:xfrm>
          <a:prstGeom prst="rect">
            <a:avLst/>
          </a:prstGeom>
        </p:spPr>
        <p:txBody>
          <a:bodyPr wrap="square">
            <a:spAutoFit/>
          </a:bodyPr>
          <a:lstStyle/>
          <a:p>
            <a:pPr algn="ctr"/>
            <a:r>
              <a:rPr lang="en-GB" sz="2000" b="1" dirty="0" smtClean="0"/>
              <a:t>Dealing with branches – taken and not taken</a:t>
            </a:r>
          </a:p>
          <a:p>
            <a:pPr algn="ctr"/>
            <a:endParaRPr lang="en-GB" sz="2000" b="1" dirty="0"/>
          </a:p>
          <a:p>
            <a:r>
              <a:rPr lang="en-GB" sz="1600" dirty="0" smtClean="0"/>
              <a:t>Table 7.12 demonstrates the effect of the delayed branch,</a:t>
            </a:r>
            <a:endParaRPr lang="en-GB" sz="1600" dirty="0"/>
          </a:p>
          <a:p>
            <a:endParaRPr lang="en-GB" sz="2000" dirty="0"/>
          </a:p>
        </p:txBody>
      </p:sp>
      <p:pic>
        <p:nvPicPr>
          <p:cNvPr id="11266" name="Picture 2" descr="C:\Users\Alan\Desktop\Swati\Clements 1e JPG_files\ch07\87046-tb07-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16832"/>
            <a:ext cx="4687888" cy="20542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7584" y="4221088"/>
            <a:ext cx="7416824" cy="1754326"/>
          </a:xfrm>
          <a:prstGeom prst="rect">
            <a:avLst/>
          </a:prstGeom>
        </p:spPr>
        <p:txBody>
          <a:bodyPr wrap="square">
            <a:spAutoFit/>
          </a:bodyPr>
          <a:lstStyle/>
          <a:p>
            <a:r>
              <a:rPr lang="en-US" dirty="0" smtClean="0"/>
              <a:t>When </a:t>
            </a:r>
            <a:r>
              <a:rPr lang="en-US" dirty="0"/>
              <a:t>a branch is not taken, the branch penalty is </a:t>
            </a:r>
            <a:r>
              <a:rPr lang="en-US" i="1" dirty="0"/>
              <a:t>zero</a:t>
            </a:r>
            <a:r>
              <a:rPr lang="en-US" dirty="0"/>
              <a:t> because instruction i+1 is executed and the pipeline is not held up assuming the pipeline is not frozen. When a branch is taken, only two cycles are lost because instruction </a:t>
            </a:r>
            <a:r>
              <a:rPr lang="en-US" i="1" dirty="0"/>
              <a:t>i+1</a:t>
            </a:r>
            <a:r>
              <a:rPr lang="en-US" dirty="0"/>
              <a:t> is always executed.</a:t>
            </a:r>
          </a:p>
          <a:p>
            <a:r>
              <a:rPr lang="en-US" dirty="0"/>
              <a:t> </a:t>
            </a:r>
          </a:p>
          <a:p>
            <a:r>
              <a:rPr lang="en-US" dirty="0" err="1"/>
              <a:t>T</a:t>
            </a:r>
            <a:r>
              <a:rPr lang="en-US" baseline="-25000" dirty="0" err="1"/>
              <a:t>ave</a:t>
            </a:r>
            <a:r>
              <a:rPr lang="en-US" dirty="0"/>
              <a:t> = 1·(1 – </a:t>
            </a:r>
            <a:r>
              <a:rPr lang="en-US" dirty="0" err="1"/>
              <a:t>P</a:t>
            </a:r>
            <a:r>
              <a:rPr lang="en-US" baseline="-25000" dirty="0" err="1"/>
              <a:t>b</a:t>
            </a:r>
            <a:r>
              <a:rPr lang="en-US" dirty="0"/>
              <a:t>) + 1·P</a:t>
            </a:r>
            <a:r>
              <a:rPr lang="en-US" baseline="-25000" dirty="0"/>
              <a:t>b</a:t>
            </a:r>
            <a:r>
              <a:rPr lang="en-US" dirty="0"/>
              <a:t>(1 – </a:t>
            </a:r>
            <a:r>
              <a:rPr lang="en-US" dirty="0" err="1"/>
              <a:t>P</a:t>
            </a:r>
            <a:r>
              <a:rPr lang="en-US" baseline="-25000" dirty="0" err="1"/>
              <a:t>t</a:t>
            </a:r>
            <a:r>
              <a:rPr lang="en-US" dirty="0"/>
              <a:t>) + 3·P</a:t>
            </a:r>
            <a:r>
              <a:rPr lang="en-US" baseline="-25000" dirty="0"/>
              <a:t>b</a:t>
            </a:r>
            <a:r>
              <a:rPr lang="en-US" dirty="0"/>
              <a:t>P</a:t>
            </a:r>
            <a:r>
              <a:rPr lang="en-US" baseline="-25000" dirty="0"/>
              <a:t>t</a:t>
            </a:r>
            <a:r>
              <a:rPr lang="en-US" dirty="0"/>
              <a:t> = 1 + 2·P</a:t>
            </a:r>
            <a:r>
              <a:rPr lang="en-US" baseline="-25000" dirty="0"/>
              <a:t>b</a:t>
            </a:r>
            <a:r>
              <a:rPr lang="en-US" dirty="0"/>
              <a:t>P</a:t>
            </a:r>
            <a:r>
              <a:rPr lang="en-US" baseline="-25000" dirty="0"/>
              <a:t>t</a:t>
            </a:r>
            <a:r>
              <a:rPr lang="en-US" dirty="0"/>
              <a:t>.</a:t>
            </a:r>
          </a:p>
        </p:txBody>
      </p:sp>
    </p:spTree>
    <p:extLst>
      <p:ext uri="{BB962C8B-B14F-4D97-AF65-F5344CB8AC3E}">
        <p14:creationId xmlns:p14="http://schemas.microsoft.com/office/powerpoint/2010/main" val="2603760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68</a:t>
            </a:fld>
            <a:endParaRPr lang="en-GB" dirty="0"/>
          </a:p>
        </p:txBody>
      </p:sp>
      <p:pic>
        <p:nvPicPr>
          <p:cNvPr id="45058" name="Picture 2" descr="C:\Users\Alan\Desktop\Swati\Clements 1e JPG_files\ch07\87046-07-0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852936"/>
            <a:ext cx="5856940" cy="30963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43608" y="836712"/>
            <a:ext cx="7200800" cy="1754326"/>
          </a:xfrm>
          <a:prstGeom prst="rect">
            <a:avLst/>
          </a:prstGeom>
        </p:spPr>
        <p:txBody>
          <a:bodyPr wrap="square">
            <a:spAutoFit/>
          </a:bodyPr>
          <a:lstStyle/>
          <a:p>
            <a:pPr algn="ctr"/>
            <a:r>
              <a:rPr lang="en-GB" sz="2000" b="1" dirty="0" smtClean="0"/>
              <a:t>Example of dealing with branches</a:t>
            </a:r>
          </a:p>
          <a:p>
            <a:pPr algn="ctr"/>
            <a:endParaRPr lang="en-GB" sz="2000" b="1" dirty="0"/>
          </a:p>
          <a:p>
            <a:r>
              <a:rPr lang="en-GB" sz="1600" dirty="0" smtClean="0"/>
              <a:t>Figure 7.44 demonstrates the HP-PA processor’s slot demonstrates the effect of its delayed branch mechanism. An instruction in the delay slot at the end of the loop is executed as part of the loop. When an exit is made, the instruction is not executed. </a:t>
            </a:r>
            <a:endParaRPr lang="en-GB" sz="1600" dirty="0"/>
          </a:p>
          <a:p>
            <a:endParaRPr lang="en-GB" sz="2000" dirty="0"/>
          </a:p>
        </p:txBody>
      </p:sp>
    </p:spTree>
    <p:extLst>
      <p:ext uri="{BB962C8B-B14F-4D97-AF65-F5344CB8AC3E}">
        <p14:creationId xmlns:p14="http://schemas.microsoft.com/office/powerpoint/2010/main" val="5894124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69</a:t>
            </a:fld>
            <a:endParaRPr lang="en-GB" dirty="0"/>
          </a:p>
        </p:txBody>
      </p:sp>
      <p:pic>
        <p:nvPicPr>
          <p:cNvPr id="46082" name="Picture 2" descr="C:\Users\Alan\Desktop\Swati\Clements 1e JPG_files\ch07\87046-07-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564904"/>
            <a:ext cx="6336704" cy="38400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1600" y="541376"/>
            <a:ext cx="7200800" cy="2000548"/>
          </a:xfrm>
          <a:prstGeom prst="rect">
            <a:avLst/>
          </a:prstGeom>
        </p:spPr>
        <p:txBody>
          <a:bodyPr wrap="square">
            <a:spAutoFit/>
          </a:bodyPr>
          <a:lstStyle/>
          <a:p>
            <a:pPr algn="ctr"/>
            <a:r>
              <a:rPr lang="en-GB" sz="2000" b="1" dirty="0" smtClean="0"/>
              <a:t>Branch prediction</a:t>
            </a:r>
          </a:p>
          <a:p>
            <a:pPr algn="ctr"/>
            <a:endParaRPr lang="en-GB" sz="2000" b="1" dirty="0"/>
          </a:p>
          <a:p>
            <a:r>
              <a:rPr lang="en-GB" sz="1600" dirty="0" smtClean="0"/>
              <a:t>Suppose we predict whether a branch is going to be taken. If we predict not taken, we can continue normally. If we predict taken we can fetch the  instruction at the target address. Figure 7.45 provides the probability tree for branching with prediction.</a:t>
            </a:r>
            <a:endParaRPr lang="en-GB" sz="1600" dirty="0"/>
          </a:p>
          <a:p>
            <a:endParaRPr lang="en-GB" sz="2000" dirty="0"/>
          </a:p>
        </p:txBody>
      </p:sp>
    </p:spTree>
    <p:extLst>
      <p:ext uri="{BB962C8B-B14F-4D97-AF65-F5344CB8AC3E}">
        <p14:creationId xmlns:p14="http://schemas.microsoft.com/office/powerpoint/2010/main" val="1215684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a:t>
            </a:fld>
            <a:endParaRPr lang="en-GB" dirty="0"/>
          </a:p>
        </p:txBody>
      </p:sp>
      <p:pic>
        <p:nvPicPr>
          <p:cNvPr id="2050" name="Picture 2" descr="C:\Users\Alan\Desktop\Swati\Clements 1e JPG_files\ch07\87046-07-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93" y="404664"/>
            <a:ext cx="4445355" cy="5976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91808" y="1124744"/>
            <a:ext cx="3888432" cy="3170099"/>
          </a:xfrm>
          <a:prstGeom prst="rect">
            <a:avLst/>
          </a:prstGeom>
          <a:noFill/>
        </p:spPr>
        <p:txBody>
          <a:bodyPr wrap="square" rtlCol="0">
            <a:spAutoFit/>
          </a:bodyPr>
          <a:lstStyle/>
          <a:p>
            <a:r>
              <a:rPr lang="en-GB" dirty="0" smtClean="0"/>
              <a:t>A Second Generic Digital Processor</a:t>
            </a:r>
          </a:p>
          <a:p>
            <a:endParaRPr lang="en-GB" sz="1400" dirty="0"/>
          </a:p>
          <a:p>
            <a:r>
              <a:rPr lang="en-GB" sz="1400" dirty="0" smtClean="0"/>
              <a:t>Figure 7.2 describes the architecture of a system with just two buses.</a:t>
            </a:r>
          </a:p>
          <a:p>
            <a:endParaRPr lang="en-GB" sz="1400" dirty="0"/>
          </a:p>
          <a:p>
            <a:r>
              <a:rPr lang="en-GB" sz="1400" dirty="0" smtClean="0"/>
              <a:t>Note the use of multiplexers to switch data from one of two (or more points) to a single point.</a:t>
            </a:r>
          </a:p>
          <a:p>
            <a:endParaRPr lang="en-GB" sz="1400" dirty="0"/>
          </a:p>
          <a:p>
            <a:r>
              <a:rPr lang="en-GB" sz="1400" dirty="0" smtClean="0"/>
              <a:t>Note also that the PC has been given its own dedicated incremented to avoid using the ALU.</a:t>
            </a:r>
          </a:p>
          <a:p>
            <a:endParaRPr lang="en-GB" sz="1400" dirty="0"/>
          </a:p>
          <a:p>
            <a:endParaRPr lang="en-US" sz="1400" dirty="0"/>
          </a:p>
          <a:p>
            <a:endParaRPr lang="en-GB" sz="1400" dirty="0"/>
          </a:p>
          <a:p>
            <a:endParaRPr lang="en-US" sz="1400" dirty="0"/>
          </a:p>
        </p:txBody>
      </p:sp>
    </p:spTree>
    <p:extLst>
      <p:ext uri="{BB962C8B-B14F-4D97-AF65-F5344CB8AC3E}">
        <p14:creationId xmlns:p14="http://schemas.microsoft.com/office/powerpoint/2010/main" val="42149951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70</a:t>
            </a:fld>
            <a:endParaRPr lang="en-GB" dirty="0"/>
          </a:p>
        </p:txBody>
      </p:sp>
      <p:sp>
        <p:nvSpPr>
          <p:cNvPr id="5" name="Rectangle 4"/>
          <p:cNvSpPr/>
          <p:nvPr/>
        </p:nvSpPr>
        <p:spPr>
          <a:xfrm>
            <a:off x="614512" y="3789040"/>
            <a:ext cx="8136904" cy="2308324"/>
          </a:xfrm>
          <a:prstGeom prst="rect">
            <a:avLst/>
          </a:prstGeom>
        </p:spPr>
        <p:txBody>
          <a:bodyPr wrap="square">
            <a:spAutoFit/>
          </a:bodyPr>
          <a:lstStyle/>
          <a:p>
            <a:r>
              <a:rPr lang="en-US" dirty="0" smtClean="0"/>
              <a:t>(</a:t>
            </a:r>
            <a:r>
              <a:rPr lang="en-US" dirty="0"/>
              <a:t>1 – </a:t>
            </a:r>
            <a:r>
              <a:rPr lang="en-US" dirty="0" err="1"/>
              <a:t>p</a:t>
            </a:r>
            <a:r>
              <a:rPr lang="en-US" baseline="-25000" dirty="0" err="1"/>
              <a:t>b</a:t>
            </a:r>
            <a:r>
              <a:rPr lang="en-US" dirty="0"/>
              <a:t>)	= probability that an instruction is not a branch.</a:t>
            </a:r>
          </a:p>
          <a:p>
            <a:r>
              <a:rPr lang="en-US" dirty="0"/>
              <a:t>(1 – </a:t>
            </a:r>
            <a:r>
              <a:rPr lang="en-US" dirty="0" err="1"/>
              <a:t>p</a:t>
            </a:r>
            <a:r>
              <a:rPr lang="en-US" baseline="-25000" dirty="0" err="1"/>
              <a:t>t</a:t>
            </a:r>
            <a:r>
              <a:rPr lang="en-US" dirty="0"/>
              <a:t>)	= probability that a branch will not be taken.</a:t>
            </a:r>
          </a:p>
          <a:p>
            <a:r>
              <a:rPr lang="en-US" dirty="0"/>
              <a:t>(1 – p</a:t>
            </a:r>
            <a:r>
              <a:rPr lang="en-US" baseline="-25000" dirty="0"/>
              <a:t>c</a:t>
            </a:r>
            <a:r>
              <a:rPr lang="en-US" dirty="0"/>
              <a:t>)	= probability that a prediction is incorrect.</a:t>
            </a:r>
          </a:p>
          <a:p>
            <a:r>
              <a:rPr lang="en-US" dirty="0"/>
              <a:t> </a:t>
            </a:r>
          </a:p>
          <a:p>
            <a:r>
              <a:rPr lang="en-US" dirty="0" smtClean="0"/>
              <a:t>Average </a:t>
            </a:r>
            <a:r>
              <a:rPr lang="en-US" dirty="0"/>
              <a:t>cycles per branch is given by following each </a:t>
            </a:r>
            <a:r>
              <a:rPr lang="en-US" dirty="0" smtClean="0"/>
              <a:t>path </a:t>
            </a:r>
            <a:r>
              <a:rPr lang="en-US" dirty="0"/>
              <a:t>through the trellis from the start and multiplying the probabilities and cost together, and then summing all </a:t>
            </a:r>
            <a:r>
              <a:rPr lang="en-US" dirty="0" smtClean="0"/>
              <a:t>paths,</a:t>
            </a:r>
            <a:endParaRPr lang="en-US" dirty="0"/>
          </a:p>
          <a:p>
            <a:r>
              <a:rPr lang="en-US" dirty="0"/>
              <a:t> </a:t>
            </a:r>
          </a:p>
          <a:p>
            <a:r>
              <a:rPr lang="en-US" dirty="0"/>
              <a:t>C</a:t>
            </a:r>
            <a:r>
              <a:rPr lang="en-US" baseline="-25000" dirty="0"/>
              <a:t>ave</a:t>
            </a:r>
            <a:r>
              <a:rPr lang="en-US" dirty="0"/>
              <a:t> = a</a:t>
            </a:r>
            <a:r>
              <a:rPr lang="en-US" dirty="0">
                <a:sym typeface="Symbol"/>
              </a:rPr>
              <a:t></a:t>
            </a:r>
            <a:r>
              <a:rPr lang="en-US" dirty="0"/>
              <a:t>(</a:t>
            </a:r>
            <a:r>
              <a:rPr lang="en-US" dirty="0" err="1"/>
              <a:t>p</a:t>
            </a:r>
            <a:r>
              <a:rPr lang="en-US" baseline="-25000" dirty="0" err="1"/>
              <a:t>t</a:t>
            </a:r>
            <a:r>
              <a:rPr lang="en-US" dirty="0" err="1">
                <a:sym typeface="Symbol"/>
              </a:rPr>
              <a:t></a:t>
            </a:r>
            <a:r>
              <a:rPr lang="en-US" dirty="0" err="1"/>
              <a:t>p</a:t>
            </a:r>
            <a:r>
              <a:rPr lang="en-US" baseline="-25000" dirty="0" err="1"/>
              <a:t>c</a:t>
            </a:r>
            <a:r>
              <a:rPr lang="en-US" dirty="0"/>
              <a:t>) + </a:t>
            </a:r>
            <a:r>
              <a:rPr lang="en-US" dirty="0" err="1"/>
              <a:t>bp</a:t>
            </a:r>
            <a:r>
              <a:rPr lang="en-US" baseline="-25000" dirty="0" err="1"/>
              <a:t>t</a:t>
            </a:r>
            <a:r>
              <a:rPr lang="en-US" dirty="0">
                <a:sym typeface="Symbol"/>
              </a:rPr>
              <a:t></a:t>
            </a:r>
            <a:r>
              <a:rPr lang="en-US" dirty="0"/>
              <a:t>(1 – p</a:t>
            </a:r>
            <a:r>
              <a:rPr lang="en-US" baseline="-25000" dirty="0"/>
              <a:t>c</a:t>
            </a:r>
            <a:r>
              <a:rPr lang="en-US" dirty="0"/>
              <a:t>) + c</a:t>
            </a:r>
            <a:r>
              <a:rPr lang="en-US" dirty="0">
                <a:sym typeface="Symbol"/>
              </a:rPr>
              <a:t></a:t>
            </a:r>
            <a:r>
              <a:rPr lang="en-US" dirty="0"/>
              <a:t>(1 – </a:t>
            </a:r>
            <a:r>
              <a:rPr lang="en-US" dirty="0" err="1"/>
              <a:t>p</a:t>
            </a:r>
            <a:r>
              <a:rPr lang="en-US" baseline="-25000" dirty="0" err="1"/>
              <a:t>t</a:t>
            </a:r>
            <a:r>
              <a:rPr lang="en-US" dirty="0"/>
              <a:t>)</a:t>
            </a:r>
            <a:r>
              <a:rPr lang="en-US" dirty="0">
                <a:sym typeface="Symbol"/>
              </a:rPr>
              <a:t></a:t>
            </a:r>
            <a:r>
              <a:rPr lang="en-US" dirty="0"/>
              <a:t>(1 – p</a:t>
            </a:r>
            <a:r>
              <a:rPr lang="en-US" baseline="-25000" dirty="0"/>
              <a:t>c</a:t>
            </a:r>
            <a:r>
              <a:rPr lang="en-US" dirty="0"/>
              <a:t>) + d</a:t>
            </a:r>
            <a:r>
              <a:rPr lang="en-US" dirty="0">
                <a:sym typeface="Symbol"/>
              </a:rPr>
              <a:t></a:t>
            </a:r>
            <a:r>
              <a:rPr lang="en-US" dirty="0"/>
              <a:t>(1 – </a:t>
            </a:r>
            <a:r>
              <a:rPr lang="en-US" dirty="0" err="1"/>
              <a:t>p</a:t>
            </a:r>
            <a:r>
              <a:rPr lang="en-US" baseline="-25000" dirty="0" err="1"/>
              <a:t>t</a:t>
            </a:r>
            <a:r>
              <a:rPr lang="en-US" dirty="0"/>
              <a:t>)</a:t>
            </a:r>
            <a:r>
              <a:rPr lang="en-US" dirty="0">
                <a:sym typeface="Symbol"/>
              </a:rPr>
              <a:t></a:t>
            </a:r>
            <a:r>
              <a:rPr lang="en-US" dirty="0"/>
              <a:t>p</a:t>
            </a:r>
            <a:r>
              <a:rPr lang="en-US" baseline="-25000" dirty="0"/>
              <a:t>c</a:t>
            </a:r>
            <a:endParaRPr lang="en-US" dirty="0"/>
          </a:p>
        </p:txBody>
      </p:sp>
      <p:pic>
        <p:nvPicPr>
          <p:cNvPr id="6" name="Picture 2" descr="C:\Users\Alan\Desktop\Swati\Clements 1e JPG_files\ch07\87046-07-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260648"/>
            <a:ext cx="5584827"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027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71</a:t>
            </a:fld>
            <a:endParaRPr lang="en-GB" dirty="0"/>
          </a:p>
        </p:txBody>
      </p:sp>
      <p:sp>
        <p:nvSpPr>
          <p:cNvPr id="5" name="Rectangle 4"/>
          <p:cNvSpPr/>
          <p:nvPr/>
        </p:nvSpPr>
        <p:spPr>
          <a:xfrm>
            <a:off x="614512" y="3789040"/>
            <a:ext cx="8136904" cy="2862322"/>
          </a:xfrm>
          <a:prstGeom prst="rect">
            <a:avLst/>
          </a:prstGeom>
        </p:spPr>
        <p:txBody>
          <a:bodyPr wrap="square">
            <a:spAutoFit/>
          </a:bodyPr>
          <a:lstStyle/>
          <a:p>
            <a:r>
              <a:rPr lang="en-US" dirty="0" smtClean="0"/>
              <a:t>Assume </a:t>
            </a:r>
            <a:r>
              <a:rPr lang="en-US" i="1" dirty="0" smtClean="0"/>
              <a:t>a</a:t>
            </a:r>
            <a:r>
              <a:rPr lang="en-US" i="1" dirty="0"/>
              <a:t> = d = N</a:t>
            </a:r>
            <a:r>
              <a:rPr lang="en-US" dirty="0"/>
              <a:t> </a:t>
            </a:r>
            <a:r>
              <a:rPr lang="en-US" dirty="0" smtClean="0"/>
              <a:t> and </a:t>
            </a:r>
            <a:r>
              <a:rPr lang="en-US" i="1" dirty="0"/>
              <a:t>b = c = B</a:t>
            </a:r>
            <a:r>
              <a:rPr lang="en-US" dirty="0"/>
              <a:t> </a:t>
            </a:r>
            <a:endParaRPr lang="en-US" dirty="0" smtClean="0"/>
          </a:p>
          <a:p>
            <a:endParaRPr lang="en-US" dirty="0"/>
          </a:p>
          <a:p>
            <a:r>
              <a:rPr lang="en-US" dirty="0" smtClean="0"/>
              <a:t>(</a:t>
            </a:r>
            <a:r>
              <a:rPr lang="en-US" dirty="0"/>
              <a:t>1 – </a:t>
            </a:r>
            <a:r>
              <a:rPr lang="en-US" dirty="0" err="1"/>
              <a:t>p</a:t>
            </a:r>
            <a:r>
              <a:rPr lang="en-US" baseline="-25000" dirty="0" err="1"/>
              <a:t>b</a:t>
            </a:r>
            <a:r>
              <a:rPr lang="en-US" dirty="0"/>
              <a:t>) + </a:t>
            </a:r>
            <a:r>
              <a:rPr lang="en-US" dirty="0" err="1"/>
              <a:t>p</a:t>
            </a:r>
            <a:r>
              <a:rPr lang="en-US" baseline="-25000" dirty="0" err="1"/>
              <a:t>b</a:t>
            </a:r>
            <a:r>
              <a:rPr lang="en-US" dirty="0"/>
              <a:t>·(</a:t>
            </a:r>
            <a:r>
              <a:rPr lang="en-US" dirty="0" err="1"/>
              <a:t>N·p</a:t>
            </a:r>
            <a:r>
              <a:rPr lang="en-US" baseline="-25000" dirty="0" err="1"/>
              <a:t>t</a:t>
            </a:r>
            <a:r>
              <a:rPr lang="en-US" dirty="0" err="1"/>
              <a:t>·p</a:t>
            </a:r>
            <a:r>
              <a:rPr lang="en-US" baseline="-25000" dirty="0" err="1"/>
              <a:t>c</a:t>
            </a:r>
            <a:r>
              <a:rPr lang="en-US" dirty="0"/>
              <a:t> + </a:t>
            </a:r>
            <a:r>
              <a:rPr lang="en-US" dirty="0" err="1"/>
              <a:t>B·p</a:t>
            </a:r>
            <a:r>
              <a:rPr lang="en-US" baseline="-25000" dirty="0" err="1"/>
              <a:t>t</a:t>
            </a:r>
            <a:r>
              <a:rPr lang="en-US" dirty="0"/>
              <a:t>·(1 – p</a:t>
            </a:r>
            <a:r>
              <a:rPr lang="en-US" baseline="-25000" dirty="0"/>
              <a:t>c</a:t>
            </a:r>
            <a:r>
              <a:rPr lang="en-US" dirty="0"/>
              <a:t>) + B·(1 – </a:t>
            </a:r>
            <a:r>
              <a:rPr lang="en-US" dirty="0" err="1"/>
              <a:t>p</a:t>
            </a:r>
            <a:r>
              <a:rPr lang="en-US" baseline="-25000" dirty="0" err="1"/>
              <a:t>t</a:t>
            </a:r>
            <a:r>
              <a:rPr lang="en-US" dirty="0"/>
              <a:t>)·(1 – p</a:t>
            </a:r>
            <a:r>
              <a:rPr lang="en-US" baseline="-25000" dirty="0"/>
              <a:t>c</a:t>
            </a:r>
            <a:r>
              <a:rPr lang="en-US" dirty="0"/>
              <a:t>) + N·(1 – </a:t>
            </a:r>
            <a:r>
              <a:rPr lang="en-US" dirty="0" err="1"/>
              <a:t>p</a:t>
            </a:r>
            <a:r>
              <a:rPr lang="en-US" baseline="-25000" dirty="0" err="1"/>
              <a:t>t</a:t>
            </a:r>
            <a:r>
              <a:rPr lang="en-US" dirty="0"/>
              <a:t>)·p</a:t>
            </a:r>
            <a:r>
              <a:rPr lang="en-US" baseline="-25000" dirty="0"/>
              <a:t>c</a:t>
            </a:r>
            <a:r>
              <a:rPr lang="en-US" dirty="0"/>
              <a:t>)</a:t>
            </a:r>
          </a:p>
          <a:p>
            <a:r>
              <a:rPr lang="en-US" dirty="0"/>
              <a:t> </a:t>
            </a:r>
          </a:p>
          <a:p>
            <a:r>
              <a:rPr lang="en-US" dirty="0"/>
              <a:t>= (1 – </a:t>
            </a:r>
            <a:r>
              <a:rPr lang="en-US" dirty="0" err="1"/>
              <a:t>p</a:t>
            </a:r>
            <a:r>
              <a:rPr lang="en-US" baseline="-25000" dirty="0" err="1"/>
              <a:t>b</a:t>
            </a:r>
            <a:r>
              <a:rPr lang="en-US" dirty="0"/>
              <a:t>) + </a:t>
            </a:r>
            <a:r>
              <a:rPr lang="en-US" dirty="0" err="1"/>
              <a:t>p</a:t>
            </a:r>
            <a:r>
              <a:rPr lang="en-US" baseline="-25000" dirty="0" err="1"/>
              <a:t>b</a:t>
            </a:r>
            <a:r>
              <a:rPr lang="en-US" dirty="0"/>
              <a:t>·(</a:t>
            </a:r>
            <a:r>
              <a:rPr lang="en-US" dirty="0" err="1"/>
              <a:t>N·p</a:t>
            </a:r>
            <a:r>
              <a:rPr lang="en-US" baseline="-25000" dirty="0" err="1"/>
              <a:t>c</a:t>
            </a:r>
            <a:r>
              <a:rPr lang="en-US" dirty="0"/>
              <a:t> + B·(1 – p</a:t>
            </a:r>
            <a:r>
              <a:rPr lang="en-US" baseline="-25000" dirty="0"/>
              <a:t>c</a:t>
            </a:r>
            <a:r>
              <a:rPr lang="en-US" dirty="0"/>
              <a:t>)). </a:t>
            </a:r>
          </a:p>
          <a:p>
            <a:r>
              <a:rPr lang="en-US" dirty="0"/>
              <a:t>	</a:t>
            </a:r>
          </a:p>
          <a:p>
            <a:r>
              <a:rPr lang="en-US" dirty="0" smtClean="0"/>
              <a:t>Assume no </a:t>
            </a:r>
            <a:r>
              <a:rPr lang="en-US" dirty="0"/>
              <a:t>penalty for a correct prediction (i.e., N = 1), we get</a:t>
            </a:r>
            <a:r>
              <a:rPr lang="en-US" dirty="0" smtClean="0"/>
              <a:t>:</a:t>
            </a:r>
            <a:r>
              <a:rPr lang="en-US" dirty="0"/>
              <a:t> </a:t>
            </a:r>
            <a:endParaRPr lang="en-US" dirty="0" smtClean="0"/>
          </a:p>
          <a:p>
            <a:endParaRPr lang="en-US" dirty="0"/>
          </a:p>
          <a:p>
            <a:r>
              <a:rPr lang="en-US" dirty="0"/>
              <a:t>(1 – </a:t>
            </a:r>
            <a:r>
              <a:rPr lang="en-US" dirty="0" err="1"/>
              <a:t>p</a:t>
            </a:r>
            <a:r>
              <a:rPr lang="en-US" baseline="-25000" dirty="0" err="1"/>
              <a:t>b</a:t>
            </a:r>
            <a:r>
              <a:rPr lang="en-US" dirty="0"/>
              <a:t>) + </a:t>
            </a:r>
            <a:r>
              <a:rPr lang="en-US" dirty="0" err="1"/>
              <a:t>p</a:t>
            </a:r>
            <a:r>
              <a:rPr lang="en-US" baseline="-25000" dirty="0" err="1"/>
              <a:t>b</a:t>
            </a:r>
            <a:r>
              <a:rPr lang="en-US" dirty="0"/>
              <a:t>·(1·p</a:t>
            </a:r>
            <a:r>
              <a:rPr lang="en-US" baseline="-25000" dirty="0"/>
              <a:t>c</a:t>
            </a:r>
            <a:r>
              <a:rPr lang="en-US" dirty="0"/>
              <a:t> + B·(1 – p</a:t>
            </a:r>
            <a:r>
              <a:rPr lang="en-US" baseline="-25000" dirty="0"/>
              <a:t>c</a:t>
            </a:r>
            <a:r>
              <a:rPr lang="en-US" dirty="0"/>
              <a:t>)).</a:t>
            </a:r>
          </a:p>
          <a:p>
            <a:endParaRPr lang="en-US" dirty="0"/>
          </a:p>
        </p:txBody>
      </p:sp>
      <p:pic>
        <p:nvPicPr>
          <p:cNvPr id="6" name="Picture 2" descr="C:\Users\Alan\Desktop\Swati\Clements 1e JPG_files\ch07\87046-07-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260648"/>
            <a:ext cx="5584827"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8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72</a:t>
            </a:fld>
            <a:endParaRPr lang="en-GB" dirty="0"/>
          </a:p>
        </p:txBody>
      </p:sp>
      <p:sp>
        <p:nvSpPr>
          <p:cNvPr id="5" name="Rectangle 4"/>
          <p:cNvSpPr/>
          <p:nvPr/>
        </p:nvSpPr>
        <p:spPr>
          <a:xfrm>
            <a:off x="971600" y="541376"/>
            <a:ext cx="7200800" cy="3477875"/>
          </a:xfrm>
          <a:prstGeom prst="rect">
            <a:avLst/>
          </a:prstGeom>
        </p:spPr>
        <p:txBody>
          <a:bodyPr wrap="square">
            <a:spAutoFit/>
          </a:bodyPr>
          <a:lstStyle/>
          <a:p>
            <a:pPr algn="ctr"/>
            <a:r>
              <a:rPr lang="en-GB" sz="2000" b="1" dirty="0" smtClean="0"/>
              <a:t>Static and Dynamic prediction</a:t>
            </a:r>
          </a:p>
          <a:p>
            <a:pPr algn="ctr"/>
            <a:endParaRPr lang="en-GB" sz="2000" b="1" dirty="0"/>
          </a:p>
          <a:p>
            <a:r>
              <a:rPr lang="en-GB" sz="1600" dirty="0" smtClean="0"/>
              <a:t>Static prediction always makes the same decision for a given type of branch. Some architectures have a bit in the op-code that is set/cleared by the compiler to tell the processor whether to assume taken or not taken.</a:t>
            </a:r>
          </a:p>
          <a:p>
            <a:endParaRPr lang="en-GB" sz="1600" dirty="0"/>
          </a:p>
          <a:p>
            <a:r>
              <a:rPr lang="en-GB" sz="1600" dirty="0" smtClean="0"/>
              <a:t>Static prediction means that a given branch instruction is always treated in the same way and the same prediction made.</a:t>
            </a:r>
          </a:p>
          <a:p>
            <a:endParaRPr lang="en-GB" sz="1600" dirty="0"/>
          </a:p>
          <a:p>
            <a:r>
              <a:rPr lang="en-GB" sz="1600" dirty="0" smtClean="0"/>
              <a:t>Dynamic prediction uses a learning mechanism that adopts to the current environment; that is, the predictor observes the execution of the code and continually updates its decision (take or not take).</a:t>
            </a:r>
            <a:endParaRPr lang="en-GB" sz="1600" dirty="0"/>
          </a:p>
          <a:p>
            <a:endParaRPr lang="en-GB" sz="2000" dirty="0"/>
          </a:p>
        </p:txBody>
      </p:sp>
    </p:spTree>
    <p:extLst>
      <p:ext uri="{BB962C8B-B14F-4D97-AF65-F5344CB8AC3E}">
        <p14:creationId xmlns:p14="http://schemas.microsoft.com/office/powerpoint/2010/main" val="2693942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73</a:t>
            </a:fld>
            <a:endParaRPr lang="en-GB" dirty="0"/>
          </a:p>
        </p:txBody>
      </p:sp>
      <p:pic>
        <p:nvPicPr>
          <p:cNvPr id="47106" name="Picture 2" descr="C:\Users\Alan\Desktop\Swati\Clements 1e JPG_files\ch07\87046-07-0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420888"/>
            <a:ext cx="4438650" cy="32559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1600" y="541376"/>
            <a:ext cx="7200800" cy="2000548"/>
          </a:xfrm>
          <a:prstGeom prst="rect">
            <a:avLst/>
          </a:prstGeom>
        </p:spPr>
        <p:txBody>
          <a:bodyPr wrap="square">
            <a:spAutoFit/>
          </a:bodyPr>
          <a:lstStyle/>
          <a:p>
            <a:pPr algn="ctr"/>
            <a:r>
              <a:rPr lang="en-GB" sz="2000" b="1" dirty="0" smtClean="0"/>
              <a:t>Dynamic prediction</a:t>
            </a:r>
          </a:p>
          <a:p>
            <a:pPr algn="ctr"/>
            <a:endParaRPr lang="en-GB" sz="2000" b="1" dirty="0"/>
          </a:p>
          <a:p>
            <a:r>
              <a:rPr lang="en-GB" sz="1600" dirty="0" smtClean="0"/>
              <a:t>Figure 7.46 illustrates a simple dynamic branch predictor. This has four states and the decision to take a branch or not take it is based on the current state.</a:t>
            </a:r>
          </a:p>
          <a:p>
            <a:endParaRPr lang="en-GB" sz="1600" dirty="0"/>
          </a:p>
          <a:p>
            <a:r>
              <a:rPr lang="en-GB" sz="1600" dirty="0" smtClean="0"/>
              <a:t>The actual outcome of a branch is used to determine the next state.</a:t>
            </a:r>
            <a:endParaRPr lang="en-GB" sz="1600" dirty="0"/>
          </a:p>
          <a:p>
            <a:endParaRPr lang="en-GB" sz="2000" dirty="0"/>
          </a:p>
        </p:txBody>
      </p:sp>
    </p:spTree>
    <p:extLst>
      <p:ext uri="{BB962C8B-B14F-4D97-AF65-F5344CB8AC3E}">
        <p14:creationId xmlns:p14="http://schemas.microsoft.com/office/powerpoint/2010/main" val="18964775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74</a:t>
            </a:fld>
            <a:endParaRPr lang="en-GB" dirty="0"/>
          </a:p>
        </p:txBody>
      </p:sp>
      <p:pic>
        <p:nvPicPr>
          <p:cNvPr id="47106" name="Picture 2" descr="C:\Users\Alan\Desktop\Swati\Clements 1e JPG_files\ch07\87046-07-0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140968"/>
            <a:ext cx="4438650" cy="32559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1600" y="541376"/>
            <a:ext cx="7200800" cy="2369880"/>
          </a:xfrm>
          <a:prstGeom prst="rect">
            <a:avLst/>
          </a:prstGeom>
        </p:spPr>
        <p:txBody>
          <a:bodyPr wrap="square">
            <a:spAutoFit/>
          </a:bodyPr>
          <a:lstStyle/>
          <a:p>
            <a:pPr algn="ctr"/>
            <a:r>
              <a:rPr lang="en-GB" sz="2000" b="1" dirty="0" smtClean="0"/>
              <a:t>Dynamic prediction</a:t>
            </a:r>
          </a:p>
          <a:p>
            <a:pPr algn="ctr"/>
            <a:endParaRPr lang="en-GB" sz="1600" dirty="0"/>
          </a:p>
          <a:p>
            <a:r>
              <a:rPr lang="en-GB" sz="1600" dirty="0"/>
              <a:t>This is a saturation counter. That is it counts up from state 0 to 1 to 2 to 3. </a:t>
            </a:r>
          </a:p>
          <a:p>
            <a:endParaRPr lang="en-GB" sz="1600" dirty="0"/>
          </a:p>
          <a:p>
            <a:r>
              <a:rPr lang="en-GB" sz="1600" dirty="0"/>
              <a:t>In state 0 it can either stay in state 0 or move to state 1.</a:t>
            </a:r>
          </a:p>
          <a:p>
            <a:r>
              <a:rPr lang="en-GB" sz="1600" dirty="0"/>
              <a:t>In state 3 it can move dawn to state 2 or stay in state 3.</a:t>
            </a:r>
          </a:p>
          <a:p>
            <a:endParaRPr lang="en-GB" sz="1600" dirty="0"/>
          </a:p>
          <a:p>
            <a:r>
              <a:rPr lang="en-GB" sz="1600" dirty="0"/>
              <a:t>A taken </a:t>
            </a:r>
            <a:r>
              <a:rPr lang="en-GB" sz="1600" dirty="0" smtClean="0"/>
              <a:t>branch causes </a:t>
            </a:r>
            <a:r>
              <a:rPr lang="en-GB" sz="1600" dirty="0"/>
              <a:t>to </a:t>
            </a:r>
            <a:r>
              <a:rPr lang="en-GB" sz="1600" dirty="0" smtClean="0"/>
              <a:t>state machine to increase the state and a not-taken branch causes the state machine to decrease the state.</a:t>
            </a:r>
            <a:endParaRPr lang="en-GB" sz="1600" dirty="0"/>
          </a:p>
        </p:txBody>
      </p:sp>
    </p:spTree>
    <p:extLst>
      <p:ext uri="{BB962C8B-B14F-4D97-AF65-F5344CB8AC3E}">
        <p14:creationId xmlns:p14="http://schemas.microsoft.com/office/powerpoint/2010/main" val="30712798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75</a:t>
            </a:fld>
            <a:endParaRPr lang="en-GB" dirty="0"/>
          </a:p>
        </p:txBody>
      </p:sp>
      <p:pic>
        <p:nvPicPr>
          <p:cNvPr id="47106" name="Picture 2" descr="C:\Users\Alan\Desktop\Swati\Clements 1e JPG_files\ch07\87046-07-0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140968"/>
            <a:ext cx="4438650" cy="32559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7584" y="524867"/>
            <a:ext cx="7776864" cy="2492990"/>
          </a:xfrm>
          <a:prstGeom prst="rect">
            <a:avLst/>
          </a:prstGeom>
        </p:spPr>
        <p:txBody>
          <a:bodyPr wrap="square">
            <a:spAutoFit/>
          </a:bodyPr>
          <a:lstStyle/>
          <a:p>
            <a:pPr algn="ctr"/>
            <a:r>
              <a:rPr lang="en-GB" sz="2000" b="1" dirty="0" smtClean="0"/>
              <a:t>Dynamic prediction</a:t>
            </a:r>
          </a:p>
          <a:p>
            <a:pPr algn="ctr"/>
            <a:endParaRPr lang="en-GB" sz="1200" dirty="0"/>
          </a:p>
          <a:p>
            <a:r>
              <a:rPr lang="en-GB" sz="1600" dirty="0" smtClean="0"/>
              <a:t>When the state machine is in states 00 and 01 it predicts branch not taken and when in states 01 and 11 it predicts branch taken.</a:t>
            </a:r>
          </a:p>
          <a:p>
            <a:endParaRPr lang="en-GB" sz="1200" dirty="0"/>
          </a:p>
          <a:p>
            <a:r>
              <a:rPr lang="en-GB" sz="1600" dirty="0" smtClean="0"/>
              <a:t>The following example gives a sequence of actual branches and the corresponding next state. Assume that the initial state of the system is 00.</a:t>
            </a:r>
          </a:p>
          <a:p>
            <a:endParaRPr lang="en-GB" sz="1200" dirty="0"/>
          </a:p>
          <a:p>
            <a:pPr>
              <a:tabLst>
                <a:tab pos="1077913" algn="l"/>
              </a:tabLst>
            </a:pPr>
            <a:r>
              <a:rPr lang="en-GB" sz="1600" dirty="0" smtClean="0"/>
              <a:t>Branch	N	N	N	T	N	T	T	T</a:t>
            </a:r>
          </a:p>
          <a:p>
            <a:pPr>
              <a:tabLst>
                <a:tab pos="1077913" algn="l"/>
              </a:tabLst>
            </a:pPr>
            <a:r>
              <a:rPr lang="en-GB" sz="1600" dirty="0" smtClean="0"/>
              <a:t>Next state	00	00	00	01	00	01	10	11</a:t>
            </a:r>
            <a:endParaRPr lang="en-GB" sz="1600" dirty="0"/>
          </a:p>
        </p:txBody>
      </p:sp>
    </p:spTree>
    <p:extLst>
      <p:ext uri="{BB962C8B-B14F-4D97-AF65-F5344CB8AC3E}">
        <p14:creationId xmlns:p14="http://schemas.microsoft.com/office/powerpoint/2010/main" val="1158457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76</a:t>
            </a:fld>
            <a:endParaRPr lang="en-GB" dirty="0"/>
          </a:p>
        </p:txBody>
      </p:sp>
      <p:pic>
        <p:nvPicPr>
          <p:cNvPr id="47106" name="Picture 2" descr="C:\Users\Alan\Desktop\Swati\Clements 1e JPG_files\ch07\87046-07-0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140968"/>
            <a:ext cx="4438650" cy="32559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7584" y="524867"/>
            <a:ext cx="7776864" cy="2739211"/>
          </a:xfrm>
          <a:prstGeom prst="rect">
            <a:avLst/>
          </a:prstGeom>
        </p:spPr>
        <p:txBody>
          <a:bodyPr wrap="square">
            <a:spAutoFit/>
          </a:bodyPr>
          <a:lstStyle/>
          <a:p>
            <a:pPr algn="ctr"/>
            <a:r>
              <a:rPr lang="en-GB" sz="2000" b="1" dirty="0" smtClean="0"/>
              <a:t>Dynamic prediction</a:t>
            </a:r>
          </a:p>
          <a:p>
            <a:pPr algn="ctr"/>
            <a:endParaRPr lang="en-GB" sz="1200" dirty="0"/>
          </a:p>
          <a:p>
            <a:pPr>
              <a:tabLst>
                <a:tab pos="1077913" algn="l"/>
              </a:tabLst>
            </a:pPr>
            <a:r>
              <a:rPr lang="en-GB" sz="1600" dirty="0"/>
              <a:t>Branch	N	N	N	T	N	T	T	T</a:t>
            </a:r>
          </a:p>
          <a:p>
            <a:pPr>
              <a:tabLst>
                <a:tab pos="1077913" algn="l"/>
              </a:tabLst>
            </a:pPr>
            <a:r>
              <a:rPr lang="en-GB" sz="1600" dirty="0"/>
              <a:t>Next state	00	00	00	01	00	01	10	11</a:t>
            </a:r>
          </a:p>
          <a:p>
            <a:endParaRPr lang="en-GB" sz="1600" dirty="0" smtClean="0"/>
          </a:p>
          <a:p>
            <a:r>
              <a:rPr lang="en-GB" sz="1600" dirty="0" smtClean="0"/>
              <a:t>This state machine has a memory and it does not change its prediction when there is on anomalous branch.</a:t>
            </a:r>
          </a:p>
          <a:p>
            <a:endParaRPr lang="en-GB" sz="1600" dirty="0" smtClean="0"/>
          </a:p>
          <a:p>
            <a:r>
              <a:rPr lang="en-GB" sz="1600" dirty="0" smtClean="0"/>
              <a:t>If the sequence is T </a:t>
            </a:r>
            <a:r>
              <a:rPr lang="en-GB" sz="1600" dirty="0" err="1" smtClean="0"/>
              <a:t>T</a:t>
            </a:r>
            <a:r>
              <a:rPr lang="en-GB" sz="1600" dirty="0" smtClean="0"/>
              <a:t> </a:t>
            </a:r>
            <a:r>
              <a:rPr lang="en-GB" sz="1600" dirty="0" err="1" smtClean="0"/>
              <a:t>T</a:t>
            </a:r>
            <a:r>
              <a:rPr lang="en-GB" sz="1600" dirty="0" smtClean="0"/>
              <a:t> N T </a:t>
            </a:r>
            <a:r>
              <a:rPr lang="en-GB" sz="1600" dirty="0" err="1" smtClean="0"/>
              <a:t>T</a:t>
            </a:r>
            <a:r>
              <a:rPr lang="en-GB" sz="1600" dirty="0" smtClean="0"/>
              <a:t>, the not taken branch does not change the direction of the prediction.</a:t>
            </a:r>
          </a:p>
          <a:p>
            <a:endParaRPr lang="en-GB" sz="1200" dirty="0"/>
          </a:p>
        </p:txBody>
      </p:sp>
    </p:spTree>
    <p:extLst>
      <p:ext uri="{BB962C8B-B14F-4D97-AF65-F5344CB8AC3E}">
        <p14:creationId xmlns:p14="http://schemas.microsoft.com/office/powerpoint/2010/main" val="6624097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77</a:t>
            </a:fld>
            <a:endParaRPr lang="en-GB" dirty="0"/>
          </a:p>
        </p:txBody>
      </p:sp>
      <p:pic>
        <p:nvPicPr>
          <p:cNvPr id="48130" name="Picture 2" descr="C:\Users\Alan\Desktop\Swati\Clements 1e JPG_files\ch07\87046-07-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16832"/>
            <a:ext cx="5400600" cy="41856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7584" y="524867"/>
            <a:ext cx="7776864" cy="1261884"/>
          </a:xfrm>
          <a:prstGeom prst="rect">
            <a:avLst/>
          </a:prstGeom>
        </p:spPr>
        <p:txBody>
          <a:bodyPr wrap="square">
            <a:spAutoFit/>
          </a:bodyPr>
          <a:lstStyle/>
          <a:p>
            <a:pPr algn="ctr"/>
            <a:r>
              <a:rPr lang="en-GB" sz="2000" b="1" dirty="0" smtClean="0"/>
              <a:t>Other state machines</a:t>
            </a:r>
          </a:p>
          <a:p>
            <a:pPr algn="ctr"/>
            <a:endParaRPr lang="en-GB" sz="1200" dirty="0"/>
          </a:p>
          <a:p>
            <a:pPr>
              <a:tabLst>
                <a:tab pos="1077913" algn="l"/>
              </a:tabLst>
            </a:pPr>
            <a:r>
              <a:rPr lang="en-GB" sz="1600" dirty="0" smtClean="0"/>
              <a:t>Many possible state machines can be used to predict branch direction. Figure 7.47 demonstrate one of the possible variations.</a:t>
            </a:r>
          </a:p>
          <a:p>
            <a:endParaRPr lang="en-GB" sz="1200" dirty="0"/>
          </a:p>
        </p:txBody>
      </p:sp>
    </p:spTree>
    <p:extLst>
      <p:ext uri="{BB962C8B-B14F-4D97-AF65-F5344CB8AC3E}">
        <p14:creationId xmlns:p14="http://schemas.microsoft.com/office/powerpoint/2010/main" val="1267056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78</a:t>
            </a:fld>
            <a:endParaRPr lang="en-GB" dirty="0"/>
          </a:p>
        </p:txBody>
      </p:sp>
      <p:sp>
        <p:nvSpPr>
          <p:cNvPr id="5" name="Rectangle 4"/>
          <p:cNvSpPr/>
          <p:nvPr/>
        </p:nvSpPr>
        <p:spPr>
          <a:xfrm>
            <a:off x="827584" y="524867"/>
            <a:ext cx="7776864" cy="3724096"/>
          </a:xfrm>
          <a:prstGeom prst="rect">
            <a:avLst/>
          </a:prstGeom>
        </p:spPr>
        <p:txBody>
          <a:bodyPr wrap="square">
            <a:spAutoFit/>
          </a:bodyPr>
          <a:lstStyle/>
          <a:p>
            <a:pPr algn="ctr"/>
            <a:r>
              <a:rPr lang="en-GB" sz="2000" b="1" dirty="0" smtClean="0"/>
              <a:t>The magic of branch prediction</a:t>
            </a:r>
          </a:p>
          <a:p>
            <a:pPr algn="ctr"/>
            <a:endParaRPr lang="en-GB" sz="1200" dirty="0"/>
          </a:p>
          <a:p>
            <a:pPr>
              <a:tabLst>
                <a:tab pos="1077913" algn="l"/>
              </a:tabLst>
            </a:pPr>
            <a:r>
              <a:rPr lang="en-GB" sz="1600" dirty="0" smtClean="0"/>
              <a:t>Branch prediction mechanisms (and there are many) are heuristic rather than analytic. It is not, in general possible to predict branch outcomes in all cases.</a:t>
            </a:r>
          </a:p>
          <a:p>
            <a:pPr>
              <a:tabLst>
                <a:tab pos="1077913" algn="l"/>
              </a:tabLst>
            </a:pPr>
            <a:endParaRPr lang="en-GB" sz="1600" dirty="0"/>
          </a:p>
          <a:p>
            <a:pPr>
              <a:tabLst>
                <a:tab pos="1077913" algn="l"/>
              </a:tabLst>
            </a:pPr>
            <a:r>
              <a:rPr lang="en-GB" sz="1600" dirty="0" smtClean="0"/>
              <a:t>In a program that runs without interruption using a simple loop that is executed many times, prediction is simple and reliable. In a system with complex operating system interactions, complex software and multiples branches, the situation is not so simple.</a:t>
            </a:r>
          </a:p>
          <a:p>
            <a:pPr>
              <a:tabLst>
                <a:tab pos="1077913" algn="l"/>
              </a:tabLst>
            </a:pPr>
            <a:endParaRPr lang="en-GB" sz="1600" dirty="0"/>
          </a:p>
          <a:p>
            <a:pPr>
              <a:tabLst>
                <a:tab pos="1077913" algn="l"/>
              </a:tabLst>
            </a:pPr>
            <a:r>
              <a:rPr lang="en-GB" sz="1600" dirty="0" smtClean="0"/>
              <a:t>It seems intuitive to suggest that a branch prediction mechanism should take account of the locality of a branch (where it is in the program) and its past </a:t>
            </a:r>
            <a:r>
              <a:rPr lang="en-GB" sz="1600" dirty="0" err="1" smtClean="0"/>
              <a:t>behavior</a:t>
            </a:r>
            <a:r>
              <a:rPr lang="en-GB" sz="1600" dirty="0" smtClean="0"/>
              <a:t> (history).</a:t>
            </a:r>
          </a:p>
          <a:p>
            <a:pPr>
              <a:tabLst>
                <a:tab pos="1077913" algn="l"/>
              </a:tabLst>
            </a:pPr>
            <a:endParaRPr lang="en-GB" sz="1600" dirty="0"/>
          </a:p>
          <a:p>
            <a:pPr>
              <a:tabLst>
                <a:tab pos="1077913" algn="l"/>
              </a:tabLst>
            </a:pPr>
            <a:r>
              <a:rPr lang="en-GB" sz="1600" dirty="0" smtClean="0"/>
              <a:t>The very simple state machine we have described is a bases only on </a:t>
            </a:r>
            <a:r>
              <a:rPr lang="en-GB" sz="1600" smtClean="0"/>
              <a:t>branch history </a:t>
            </a:r>
            <a:r>
              <a:rPr lang="en-GB" sz="1600" dirty="0" smtClean="0"/>
              <a:t>for all branches wherever they occur.</a:t>
            </a:r>
          </a:p>
          <a:p>
            <a:endParaRPr lang="en-GB" sz="1200" dirty="0"/>
          </a:p>
        </p:txBody>
      </p:sp>
    </p:spTree>
    <p:extLst>
      <p:ext uri="{BB962C8B-B14F-4D97-AF65-F5344CB8AC3E}">
        <p14:creationId xmlns:p14="http://schemas.microsoft.com/office/powerpoint/2010/main" val="3913519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79</a:t>
            </a:fld>
            <a:endParaRPr lang="en-GB" dirty="0"/>
          </a:p>
        </p:txBody>
      </p:sp>
      <p:sp>
        <p:nvSpPr>
          <p:cNvPr id="5" name="Rectangle 4"/>
          <p:cNvSpPr/>
          <p:nvPr/>
        </p:nvSpPr>
        <p:spPr>
          <a:xfrm>
            <a:off x="827584" y="524867"/>
            <a:ext cx="7776864" cy="1754326"/>
          </a:xfrm>
          <a:prstGeom prst="rect">
            <a:avLst/>
          </a:prstGeom>
        </p:spPr>
        <p:txBody>
          <a:bodyPr wrap="square">
            <a:spAutoFit/>
          </a:bodyPr>
          <a:lstStyle/>
          <a:p>
            <a:pPr algn="ctr"/>
            <a:r>
              <a:rPr lang="en-GB" sz="2000" b="1" dirty="0" smtClean="0"/>
              <a:t>The Branch Target Buffer</a:t>
            </a:r>
          </a:p>
          <a:p>
            <a:pPr algn="ctr"/>
            <a:endParaRPr lang="en-GB" sz="1200" dirty="0"/>
          </a:p>
          <a:p>
            <a:pPr>
              <a:tabLst>
                <a:tab pos="1077913" algn="l"/>
              </a:tabLst>
            </a:pPr>
            <a:r>
              <a:rPr lang="en-GB" sz="1600" dirty="0" smtClean="0"/>
              <a:t>The branch target buffer keeps a record of recent branch decisions. It may take the form of a simple shift register that records taken/not taken, or it may be in a the more sophisticated form of a cache memory. A cache memory holds frequently accessed data items.</a:t>
            </a:r>
          </a:p>
          <a:p>
            <a:pPr>
              <a:tabLst>
                <a:tab pos="1077913" algn="l"/>
              </a:tabLst>
            </a:pPr>
            <a:endParaRPr lang="en-GB" sz="1600" dirty="0"/>
          </a:p>
          <a:p>
            <a:endParaRPr lang="en-GB" sz="1200" dirty="0"/>
          </a:p>
        </p:txBody>
      </p:sp>
      <p:pic>
        <p:nvPicPr>
          <p:cNvPr id="6" name="Picture 2" descr="C:\Users\Alan\Desktop\Swati\Clements 1e JPG_files\ch07\87046-07-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147316"/>
            <a:ext cx="6631006" cy="394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558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8</a:t>
            </a:fld>
            <a:endParaRPr lang="en-GB" dirty="0"/>
          </a:p>
        </p:txBody>
      </p:sp>
      <p:pic>
        <p:nvPicPr>
          <p:cNvPr id="3074" name="Picture 2" descr="C:\Users\Alan\Desktop\Swati\Clements 1e JPG_files\ch07\87046-07-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55" y="332656"/>
            <a:ext cx="3905698" cy="60486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66087" y="1154124"/>
            <a:ext cx="3888432" cy="3816429"/>
          </a:xfrm>
          <a:prstGeom prst="rect">
            <a:avLst/>
          </a:prstGeom>
          <a:noFill/>
        </p:spPr>
        <p:txBody>
          <a:bodyPr wrap="square" rtlCol="0">
            <a:spAutoFit/>
          </a:bodyPr>
          <a:lstStyle/>
          <a:p>
            <a:r>
              <a:rPr lang="en-GB" dirty="0" smtClean="0"/>
              <a:t>A Third Generic Digital Processor</a:t>
            </a:r>
          </a:p>
          <a:p>
            <a:endParaRPr lang="en-GB" sz="1400" dirty="0"/>
          </a:p>
          <a:p>
            <a:r>
              <a:rPr lang="en-GB" sz="1400" dirty="0" smtClean="0"/>
              <a:t>Figure 7.3 describes the architecture of a system with four buses.</a:t>
            </a:r>
          </a:p>
          <a:p>
            <a:endParaRPr lang="en-GB" sz="1400" dirty="0"/>
          </a:p>
          <a:p>
            <a:r>
              <a:rPr lang="en-GB" sz="1400" dirty="0" smtClean="0"/>
              <a:t>Adding extra buses can increase efficiency (speed) at the cost of complexity.</a:t>
            </a:r>
          </a:p>
          <a:p>
            <a:endParaRPr lang="en-GB" sz="1400" dirty="0"/>
          </a:p>
          <a:p>
            <a:r>
              <a:rPr lang="en-GB" sz="1400" dirty="0" smtClean="0"/>
              <a:t>We have also added a temporary scratchpad register T that can be used to implement more complex instructions that have an intermediate step.</a:t>
            </a:r>
          </a:p>
          <a:p>
            <a:endParaRPr lang="en-GB" sz="1400" dirty="0"/>
          </a:p>
          <a:p>
            <a:endParaRPr lang="en-GB" sz="1400" dirty="0"/>
          </a:p>
          <a:p>
            <a:endParaRPr lang="en-US" sz="1400" dirty="0"/>
          </a:p>
          <a:p>
            <a:endParaRPr lang="en-GB" sz="1400" dirty="0"/>
          </a:p>
          <a:p>
            <a:endParaRPr lang="en-US" sz="1400" dirty="0"/>
          </a:p>
        </p:txBody>
      </p:sp>
    </p:spTree>
    <p:extLst>
      <p:ext uri="{BB962C8B-B14F-4D97-AF65-F5344CB8AC3E}">
        <p14:creationId xmlns:p14="http://schemas.microsoft.com/office/powerpoint/2010/main" val="8355315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80</a:t>
            </a:fld>
            <a:endParaRPr lang="en-GB" dirty="0"/>
          </a:p>
        </p:txBody>
      </p:sp>
      <p:sp>
        <p:nvSpPr>
          <p:cNvPr id="6" name="Rectangle 5"/>
          <p:cNvSpPr/>
          <p:nvPr/>
        </p:nvSpPr>
        <p:spPr>
          <a:xfrm>
            <a:off x="827584" y="524867"/>
            <a:ext cx="7776864" cy="2062103"/>
          </a:xfrm>
          <a:prstGeom prst="rect">
            <a:avLst/>
          </a:prstGeom>
        </p:spPr>
        <p:txBody>
          <a:bodyPr wrap="square">
            <a:spAutoFit/>
          </a:bodyPr>
          <a:lstStyle/>
          <a:p>
            <a:pPr algn="ctr"/>
            <a:r>
              <a:rPr lang="en-GB" sz="2000" b="1" dirty="0" smtClean="0"/>
              <a:t>The Branch Target Buffer</a:t>
            </a:r>
          </a:p>
          <a:p>
            <a:pPr algn="ctr"/>
            <a:endParaRPr lang="en-GB" sz="1200" dirty="0"/>
          </a:p>
          <a:p>
            <a:pPr>
              <a:tabLst>
                <a:tab pos="1077913" algn="l"/>
              </a:tabLst>
            </a:pPr>
            <a:r>
              <a:rPr lang="en-GB" sz="1600" dirty="0" smtClean="0"/>
              <a:t>Table 7.14 illustrates the operation of the  branch target buffer. </a:t>
            </a:r>
          </a:p>
          <a:p>
            <a:pPr>
              <a:tabLst>
                <a:tab pos="1077913" algn="l"/>
              </a:tabLst>
            </a:pPr>
            <a:endParaRPr lang="en-GB" sz="1600" dirty="0"/>
          </a:p>
          <a:p>
            <a:pPr>
              <a:tabLst>
                <a:tab pos="1077913" algn="l"/>
              </a:tabLst>
            </a:pPr>
            <a:r>
              <a:rPr lang="en-GB" sz="1600" dirty="0" smtClean="0"/>
              <a:t>Table 7.14a shows the timing when the outcome of a branch is correctly predicted. The cached next address can be used to fetch the next without having to wait for the outcome of the branch or the calculation of the target address. Consequently, there is no branch penalty. </a:t>
            </a:r>
            <a:endParaRPr lang="en-GB" sz="1200" dirty="0"/>
          </a:p>
        </p:txBody>
      </p:sp>
      <p:pic>
        <p:nvPicPr>
          <p:cNvPr id="1026" name="Picture 2" descr="E:\CengageBook\FiguresForStudentTotes\Clements 1e JPG_files\ch07\87046-tb07-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81" y="2708920"/>
            <a:ext cx="4681537" cy="352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211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81</a:t>
            </a:fld>
            <a:endParaRPr lang="en-GB" dirty="0"/>
          </a:p>
        </p:txBody>
      </p:sp>
      <p:pic>
        <p:nvPicPr>
          <p:cNvPr id="49154" name="Picture 2" descr="C:\Users\Alan\Desktop\Swati\Clements 1e JPG_files\ch07\87046-07-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924944"/>
            <a:ext cx="5721772" cy="32608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7584" y="524867"/>
            <a:ext cx="7776864" cy="2739211"/>
          </a:xfrm>
          <a:prstGeom prst="rect">
            <a:avLst/>
          </a:prstGeom>
        </p:spPr>
        <p:txBody>
          <a:bodyPr wrap="square">
            <a:spAutoFit/>
          </a:bodyPr>
          <a:lstStyle/>
          <a:p>
            <a:pPr algn="ctr"/>
            <a:r>
              <a:rPr lang="en-GB" sz="2000" b="1" dirty="0" smtClean="0"/>
              <a:t>The Branch Target Buffer</a:t>
            </a:r>
          </a:p>
          <a:p>
            <a:pPr algn="ctr"/>
            <a:endParaRPr lang="en-GB" sz="1200" dirty="0"/>
          </a:p>
          <a:p>
            <a:pPr>
              <a:tabLst>
                <a:tab pos="1077913" algn="l"/>
              </a:tabLst>
            </a:pPr>
            <a:r>
              <a:rPr lang="en-GB" sz="1600" dirty="0" smtClean="0"/>
              <a:t>Figure 7.48 illustrates a branch target buffer. Branch addresses are cached. Only a small number of branches can be cached. Old branches have to be ejected once the cache is full.</a:t>
            </a:r>
          </a:p>
          <a:p>
            <a:pPr>
              <a:tabLst>
                <a:tab pos="1077913" algn="l"/>
              </a:tabLst>
            </a:pPr>
            <a:endParaRPr lang="en-GB" sz="1600" dirty="0"/>
          </a:p>
          <a:p>
            <a:pPr>
              <a:tabLst>
                <a:tab pos="1077913" algn="l"/>
              </a:tabLst>
            </a:pPr>
            <a:r>
              <a:rPr lang="en-GB" sz="1600" dirty="0" smtClean="0"/>
              <a:t>The PC address is applied to the BTB. If a hit occurs (i.e., the address has been cached), the BTB supplies the predicted target address. This may be the </a:t>
            </a:r>
            <a:r>
              <a:rPr lang="en-GB" sz="1600" b="1" dirty="0" smtClean="0">
                <a:solidFill>
                  <a:srgbClr val="FF0000"/>
                </a:solidFill>
              </a:rPr>
              <a:t>next sequential address (predict not taken)</a:t>
            </a:r>
            <a:r>
              <a:rPr lang="en-GB" sz="1600" dirty="0" smtClean="0"/>
              <a:t> or the </a:t>
            </a:r>
            <a:r>
              <a:rPr lang="en-GB" sz="1600" b="1" dirty="0" smtClean="0">
                <a:solidFill>
                  <a:srgbClr val="00B0F0"/>
                </a:solidFill>
              </a:rPr>
              <a:t>target address (predict taken)</a:t>
            </a:r>
            <a:r>
              <a:rPr lang="en-GB" sz="1600" dirty="0" smtClean="0"/>
              <a:t>.</a:t>
            </a:r>
          </a:p>
          <a:p>
            <a:pPr>
              <a:tabLst>
                <a:tab pos="1077913" algn="l"/>
              </a:tabLst>
            </a:pPr>
            <a:endParaRPr lang="en-GB" sz="1600" dirty="0" smtClean="0"/>
          </a:p>
          <a:p>
            <a:pPr>
              <a:tabLst>
                <a:tab pos="1077913" algn="l"/>
              </a:tabLst>
            </a:pPr>
            <a:endParaRPr lang="en-GB" sz="1600" dirty="0"/>
          </a:p>
          <a:p>
            <a:endParaRPr lang="en-GB" sz="1200" dirty="0"/>
          </a:p>
        </p:txBody>
      </p:sp>
    </p:spTree>
    <p:extLst>
      <p:ext uri="{BB962C8B-B14F-4D97-AF65-F5344CB8AC3E}">
        <p14:creationId xmlns:p14="http://schemas.microsoft.com/office/powerpoint/2010/main" val="3440862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82</a:t>
            </a:fld>
            <a:endParaRPr lang="en-GB" dirty="0"/>
          </a:p>
        </p:txBody>
      </p:sp>
      <p:pic>
        <p:nvPicPr>
          <p:cNvPr id="50178" name="Picture 2" descr="C:\Users\Alan\Desktop\Swati\Clements 1e JPG_files\ch07\87046-07-0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996952"/>
            <a:ext cx="6675096" cy="3168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7584" y="524867"/>
            <a:ext cx="7776864" cy="2308324"/>
          </a:xfrm>
          <a:prstGeom prst="rect">
            <a:avLst/>
          </a:prstGeom>
        </p:spPr>
        <p:txBody>
          <a:bodyPr wrap="square">
            <a:spAutoFit/>
          </a:bodyPr>
          <a:lstStyle/>
          <a:p>
            <a:pPr algn="ctr"/>
            <a:r>
              <a:rPr lang="en-GB" sz="2000" b="1" dirty="0" smtClean="0"/>
              <a:t>The Branch Target Buffer</a:t>
            </a:r>
          </a:p>
          <a:p>
            <a:pPr algn="ctr"/>
            <a:endParaRPr lang="en-GB" sz="1200" dirty="0"/>
          </a:p>
          <a:p>
            <a:pPr>
              <a:tabLst>
                <a:tab pos="1077913" algn="l"/>
              </a:tabLst>
            </a:pPr>
            <a:r>
              <a:rPr lang="en-GB" sz="1600" dirty="0" smtClean="0"/>
              <a:t>Figure 7.49 illustrates an extension of the branch target buffer.  </a:t>
            </a:r>
          </a:p>
          <a:p>
            <a:pPr>
              <a:tabLst>
                <a:tab pos="1077913" algn="l"/>
              </a:tabLst>
            </a:pPr>
            <a:endParaRPr lang="en-GB" sz="1600" dirty="0"/>
          </a:p>
          <a:p>
            <a:pPr>
              <a:tabLst>
                <a:tab pos="1077913" algn="l"/>
              </a:tabLst>
            </a:pPr>
            <a:r>
              <a:rPr lang="en-GB" sz="1600" dirty="0" smtClean="0"/>
              <a:t>As well as caching the predicted target address, the actual  op-code at the </a:t>
            </a:r>
            <a:r>
              <a:rPr lang="en-GB" sz="1600" dirty="0" err="1" smtClean="0"/>
              <a:t>mispredicted</a:t>
            </a:r>
            <a:r>
              <a:rPr lang="en-GB" sz="1600" dirty="0" smtClean="0"/>
              <a:t> address is included.</a:t>
            </a:r>
          </a:p>
          <a:p>
            <a:pPr>
              <a:tabLst>
                <a:tab pos="1077913" algn="l"/>
              </a:tabLst>
            </a:pPr>
            <a:endParaRPr lang="en-GB" sz="1600" dirty="0"/>
          </a:p>
          <a:p>
            <a:pPr>
              <a:tabLst>
                <a:tab pos="1077913" algn="l"/>
              </a:tabLst>
            </a:pPr>
            <a:r>
              <a:rPr lang="en-GB" sz="1600" dirty="0" smtClean="0"/>
              <a:t>If a </a:t>
            </a:r>
            <a:r>
              <a:rPr lang="en-GB" sz="1600" dirty="0" err="1" smtClean="0"/>
              <a:t>misprediction</a:t>
            </a:r>
            <a:r>
              <a:rPr lang="en-GB" sz="1600" dirty="0" smtClean="0"/>
              <a:t> is made, the PC has to be reloaded. However, the op-code at the </a:t>
            </a:r>
            <a:r>
              <a:rPr lang="en-GB" sz="1600" dirty="0" err="1" smtClean="0"/>
              <a:t>mispredicted</a:t>
            </a:r>
            <a:r>
              <a:rPr lang="en-GB" sz="1600" dirty="0" smtClean="0"/>
              <a:t> address is immediately available for execution.</a:t>
            </a:r>
            <a:endParaRPr lang="en-GB" sz="1200" dirty="0"/>
          </a:p>
        </p:txBody>
      </p:sp>
    </p:spTree>
    <p:extLst>
      <p:ext uri="{BB962C8B-B14F-4D97-AF65-F5344CB8AC3E}">
        <p14:creationId xmlns:p14="http://schemas.microsoft.com/office/powerpoint/2010/main" val="2282837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83</a:t>
            </a:fld>
            <a:endParaRPr lang="en-GB" dirty="0"/>
          </a:p>
        </p:txBody>
      </p:sp>
      <p:pic>
        <p:nvPicPr>
          <p:cNvPr id="51202" name="Picture 2" descr="C:\Users\Alan\Desktop\Swati\Clements 1e JPG_files\ch07\87046-07-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65" y="3172706"/>
            <a:ext cx="6260679" cy="31210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1600" y="404664"/>
            <a:ext cx="7776864" cy="2554545"/>
          </a:xfrm>
          <a:prstGeom prst="rect">
            <a:avLst/>
          </a:prstGeom>
        </p:spPr>
        <p:txBody>
          <a:bodyPr wrap="square">
            <a:spAutoFit/>
          </a:bodyPr>
          <a:lstStyle/>
          <a:p>
            <a:pPr algn="ctr"/>
            <a:r>
              <a:rPr lang="en-GB" sz="2000" b="1" dirty="0" smtClean="0"/>
              <a:t>Branch pattern history</a:t>
            </a:r>
          </a:p>
          <a:p>
            <a:pPr algn="ctr"/>
            <a:endParaRPr lang="en-GB" sz="1200" dirty="0"/>
          </a:p>
          <a:p>
            <a:pPr>
              <a:tabLst>
                <a:tab pos="1077913" algn="l"/>
              </a:tabLst>
            </a:pPr>
            <a:r>
              <a:rPr lang="en-GB" sz="1600" dirty="0" smtClean="0"/>
              <a:t>Figure 7.50 illustrates the concepts of a branch pattern history </a:t>
            </a:r>
          </a:p>
          <a:p>
            <a:pPr>
              <a:tabLst>
                <a:tab pos="1077913" algn="l"/>
              </a:tabLst>
            </a:pPr>
            <a:endParaRPr lang="en-GB" sz="1600" dirty="0"/>
          </a:p>
          <a:p>
            <a:pPr>
              <a:tabLst>
                <a:tab pos="1077913" algn="l"/>
              </a:tabLst>
            </a:pPr>
            <a:r>
              <a:rPr lang="en-GB" sz="1600" dirty="0" smtClean="0"/>
              <a:t>A branch is detected and its outcome, taken or not taken is fed into a shift register.</a:t>
            </a:r>
          </a:p>
          <a:p>
            <a:pPr>
              <a:tabLst>
                <a:tab pos="1077913" algn="l"/>
              </a:tabLst>
            </a:pPr>
            <a:endParaRPr lang="en-GB" sz="1600" dirty="0"/>
          </a:p>
          <a:p>
            <a:pPr>
              <a:tabLst>
                <a:tab pos="1077913" algn="l"/>
              </a:tabLst>
            </a:pPr>
            <a:r>
              <a:rPr lang="en-GB" sz="1600" dirty="0"/>
              <a:t>The word in the </a:t>
            </a:r>
            <a:r>
              <a:rPr lang="en-GB" sz="1600" dirty="0" smtClean="0"/>
              <a:t>shift </a:t>
            </a:r>
            <a:r>
              <a:rPr lang="en-GB" sz="1600" dirty="0"/>
              <a:t>register corresponds </a:t>
            </a:r>
            <a:r>
              <a:rPr lang="en-GB" sz="1600" dirty="0" smtClean="0"/>
              <a:t>to the recent branch pattern history. This can be used to predict the outcome of the next branch.</a:t>
            </a:r>
          </a:p>
          <a:p>
            <a:pPr>
              <a:tabLst>
                <a:tab pos="1077913" algn="l"/>
              </a:tabLst>
            </a:pPr>
            <a:endParaRPr lang="en-GB" sz="1600" dirty="0"/>
          </a:p>
          <a:p>
            <a:pPr>
              <a:tabLst>
                <a:tab pos="1077913" algn="l"/>
              </a:tabLst>
            </a:pPr>
            <a:r>
              <a:rPr lang="en-GB" sz="1600" dirty="0" smtClean="0"/>
              <a:t>Note that the branches can be anywhere in the code.</a:t>
            </a:r>
            <a:endParaRPr lang="en-GB" sz="1600" dirty="0"/>
          </a:p>
        </p:txBody>
      </p:sp>
    </p:spTree>
    <p:extLst>
      <p:ext uri="{BB962C8B-B14F-4D97-AF65-F5344CB8AC3E}">
        <p14:creationId xmlns:p14="http://schemas.microsoft.com/office/powerpoint/2010/main" val="2638821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84</a:t>
            </a:fld>
            <a:endParaRPr lang="en-GB" dirty="0"/>
          </a:p>
        </p:txBody>
      </p:sp>
      <p:pic>
        <p:nvPicPr>
          <p:cNvPr id="52226" name="Picture 2" descr="C:\Users\Alan\Desktop\Swati\Clements 1e JPG_files\ch07\87046-07-0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140968"/>
            <a:ext cx="5544616" cy="31265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1600" y="404664"/>
            <a:ext cx="7776864" cy="2062103"/>
          </a:xfrm>
          <a:prstGeom prst="rect">
            <a:avLst/>
          </a:prstGeom>
        </p:spPr>
        <p:txBody>
          <a:bodyPr wrap="square">
            <a:spAutoFit/>
          </a:bodyPr>
          <a:lstStyle/>
          <a:p>
            <a:pPr algn="ctr"/>
            <a:r>
              <a:rPr lang="en-GB" sz="2000" b="1" dirty="0" smtClean="0"/>
              <a:t>Using the branch pattern history</a:t>
            </a:r>
          </a:p>
          <a:p>
            <a:pPr algn="ctr"/>
            <a:endParaRPr lang="en-GB" sz="1200" dirty="0"/>
          </a:p>
          <a:p>
            <a:pPr>
              <a:tabLst>
                <a:tab pos="1077913" algn="l"/>
              </a:tabLst>
            </a:pPr>
            <a:r>
              <a:rPr lang="en-GB" sz="1600" dirty="0" smtClean="0"/>
              <a:t>Figure 7.51 uses the branch pattern history to index in a table. The table contains an array of simple 2-bit saturating counter state machines.</a:t>
            </a:r>
          </a:p>
          <a:p>
            <a:pPr>
              <a:tabLst>
                <a:tab pos="1077913" algn="l"/>
              </a:tabLst>
            </a:pPr>
            <a:endParaRPr lang="en-GB" sz="1600" dirty="0"/>
          </a:p>
          <a:p>
            <a:pPr>
              <a:tabLst>
                <a:tab pos="1077913" algn="l"/>
              </a:tabLst>
            </a:pPr>
            <a:r>
              <a:rPr lang="en-GB" sz="1600" dirty="0" smtClean="0"/>
              <a:t>In this example, the previous three branches have been taken, not taken, taken. This indexes into entry 101 of the array of state machines. That state machine is used to predict the branch outcome and is then updated accordingly.</a:t>
            </a:r>
          </a:p>
        </p:txBody>
      </p:sp>
    </p:spTree>
    <p:extLst>
      <p:ext uri="{BB962C8B-B14F-4D97-AF65-F5344CB8AC3E}">
        <p14:creationId xmlns:p14="http://schemas.microsoft.com/office/powerpoint/2010/main" val="2619396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85</a:t>
            </a:fld>
            <a:endParaRPr lang="en-GB" dirty="0"/>
          </a:p>
        </p:txBody>
      </p:sp>
      <p:pic>
        <p:nvPicPr>
          <p:cNvPr id="53250" name="Picture 2" descr="C:\Users\Alan\Desktop\Swati\Clements 1e JPG_files\ch07\87046-07-0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573016"/>
            <a:ext cx="5291137" cy="30670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1600" y="404664"/>
            <a:ext cx="7776864" cy="3046988"/>
          </a:xfrm>
          <a:prstGeom prst="rect">
            <a:avLst/>
          </a:prstGeom>
        </p:spPr>
        <p:txBody>
          <a:bodyPr wrap="square">
            <a:spAutoFit/>
          </a:bodyPr>
          <a:lstStyle/>
          <a:p>
            <a:pPr algn="ctr"/>
            <a:r>
              <a:rPr lang="en-GB" sz="2000" b="1" dirty="0" smtClean="0"/>
              <a:t>Two-axis branch prediction</a:t>
            </a:r>
          </a:p>
          <a:p>
            <a:pPr algn="ctr"/>
            <a:endParaRPr lang="en-GB" sz="1200" dirty="0"/>
          </a:p>
          <a:p>
            <a:pPr>
              <a:tabLst>
                <a:tab pos="1077913" algn="l"/>
              </a:tabLst>
            </a:pPr>
            <a:r>
              <a:rPr lang="en-GB" sz="1600" dirty="0" smtClean="0"/>
              <a:t>A more sophisticated branch prediction technique uses two axes: the branch pattern history and the position of the branch in the code</a:t>
            </a:r>
            <a:r>
              <a:rPr lang="en-GB" sz="1600" dirty="0" smtClean="0"/>
              <a:t>. Figure 7.52 illustrates this concept.</a:t>
            </a:r>
          </a:p>
          <a:p>
            <a:pPr>
              <a:tabLst>
                <a:tab pos="1077913" algn="l"/>
              </a:tabLst>
            </a:pPr>
            <a:endParaRPr lang="en-GB" sz="1600" dirty="0"/>
          </a:p>
          <a:p>
            <a:pPr>
              <a:tabLst>
                <a:tab pos="1077913" algn="l"/>
              </a:tabLst>
            </a:pPr>
            <a:r>
              <a:rPr lang="en-GB" sz="1600" dirty="0" smtClean="0"/>
              <a:t>Here there are four columns of 2-bit state machines. The actual column is selected by the branch pattern history (only 4 used here for convenience).</a:t>
            </a:r>
          </a:p>
          <a:p>
            <a:pPr>
              <a:tabLst>
                <a:tab pos="1077913" algn="l"/>
              </a:tabLst>
            </a:pPr>
            <a:endParaRPr lang="en-GB" sz="1600" dirty="0"/>
          </a:p>
          <a:p>
            <a:pPr>
              <a:tabLst>
                <a:tab pos="1077913" algn="l"/>
              </a:tabLst>
            </a:pPr>
            <a:r>
              <a:rPr lang="en-GB" sz="1600" dirty="0" smtClean="0"/>
              <a:t>The row is selected by the location of the branch in the program. In this case it is the three-least significant bits of the instruction address.</a:t>
            </a:r>
            <a:endParaRPr lang="en-GB" sz="1600" dirty="0" smtClean="0"/>
          </a:p>
          <a:p>
            <a:pPr>
              <a:tabLst>
                <a:tab pos="1077913" algn="l"/>
              </a:tabLst>
            </a:pPr>
            <a:endParaRPr lang="en-GB" sz="1600" dirty="0"/>
          </a:p>
          <a:p>
            <a:pPr>
              <a:tabLst>
                <a:tab pos="1077913" algn="l"/>
              </a:tabLst>
            </a:pPr>
            <a:endParaRPr lang="en-GB" sz="1600" dirty="0" smtClean="0"/>
          </a:p>
        </p:txBody>
      </p:sp>
    </p:spTree>
    <p:extLst>
      <p:ext uri="{BB962C8B-B14F-4D97-AF65-F5344CB8AC3E}">
        <p14:creationId xmlns:p14="http://schemas.microsoft.com/office/powerpoint/2010/main" val="1157340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86</a:t>
            </a:fld>
            <a:endParaRPr lang="en-GB" dirty="0"/>
          </a:p>
        </p:txBody>
      </p:sp>
      <p:pic>
        <p:nvPicPr>
          <p:cNvPr id="53250" name="Picture 2" descr="C:\Users\Alan\Desktop\Swati\Clements 1e JPG_files\ch07\87046-07-0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573016"/>
            <a:ext cx="5291137" cy="30670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1600" y="404664"/>
            <a:ext cx="7776864" cy="2554545"/>
          </a:xfrm>
          <a:prstGeom prst="rect">
            <a:avLst/>
          </a:prstGeom>
        </p:spPr>
        <p:txBody>
          <a:bodyPr wrap="square">
            <a:spAutoFit/>
          </a:bodyPr>
          <a:lstStyle/>
          <a:p>
            <a:pPr algn="ctr"/>
            <a:r>
              <a:rPr lang="en-GB" sz="2000" b="1" dirty="0" smtClean="0"/>
              <a:t>Two-axis branch prediction</a:t>
            </a:r>
          </a:p>
          <a:p>
            <a:pPr algn="ctr"/>
            <a:endParaRPr lang="en-GB" sz="1200" dirty="0"/>
          </a:p>
          <a:p>
            <a:pPr>
              <a:tabLst>
                <a:tab pos="1077913" algn="l"/>
              </a:tabLst>
            </a:pPr>
            <a:r>
              <a:rPr lang="en-GB" sz="1600" dirty="0" smtClean="0"/>
              <a:t>Note the complexity of the arrangement. The predication of the outcome of a branch depends </a:t>
            </a:r>
            <a:r>
              <a:rPr lang="en-GB" sz="1600" dirty="0" smtClean="0"/>
              <a:t>on the branch pattern history, the location of the branch in the program, and the current state of the corresponding state machine.</a:t>
            </a:r>
          </a:p>
          <a:p>
            <a:pPr>
              <a:tabLst>
                <a:tab pos="1077913" algn="l"/>
              </a:tabLst>
            </a:pPr>
            <a:endParaRPr lang="en-GB" sz="1600" dirty="0"/>
          </a:p>
          <a:p>
            <a:pPr>
              <a:tabLst>
                <a:tab pos="1077913" algn="l"/>
              </a:tabLst>
            </a:pPr>
            <a:r>
              <a:rPr lang="en-GB" sz="1600" dirty="0" smtClean="0"/>
              <a:t>Moreover, any location in the matrix can be accessed by many different patterns of computer activity as the branch pattern history and location information are not unique.</a:t>
            </a:r>
            <a:endParaRPr lang="en-GB" sz="1600" dirty="0" smtClean="0"/>
          </a:p>
          <a:p>
            <a:pPr>
              <a:tabLst>
                <a:tab pos="1077913" algn="l"/>
              </a:tabLst>
            </a:pPr>
            <a:endParaRPr lang="en-GB" sz="1600" dirty="0"/>
          </a:p>
          <a:p>
            <a:pPr>
              <a:tabLst>
                <a:tab pos="1077913" algn="l"/>
              </a:tabLst>
            </a:pPr>
            <a:endParaRPr lang="en-GB" sz="1600" dirty="0" smtClean="0"/>
          </a:p>
        </p:txBody>
      </p:sp>
    </p:spTree>
    <p:extLst>
      <p:ext uri="{BB962C8B-B14F-4D97-AF65-F5344CB8AC3E}">
        <p14:creationId xmlns:p14="http://schemas.microsoft.com/office/powerpoint/2010/main" val="3547637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87</a:t>
            </a:fld>
            <a:endParaRPr lang="en-GB" dirty="0"/>
          </a:p>
        </p:txBody>
      </p:sp>
      <p:pic>
        <p:nvPicPr>
          <p:cNvPr id="54274" name="Picture 2" descr="C:\Users\Alan\Desktop\Swati\Clements 1e JPG_files\ch07\87046-07-0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780928"/>
            <a:ext cx="4181475" cy="31448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1600" y="404664"/>
            <a:ext cx="7776864" cy="2554545"/>
          </a:xfrm>
          <a:prstGeom prst="rect">
            <a:avLst/>
          </a:prstGeom>
        </p:spPr>
        <p:txBody>
          <a:bodyPr wrap="square">
            <a:spAutoFit/>
          </a:bodyPr>
          <a:lstStyle/>
          <a:p>
            <a:pPr algn="ctr"/>
            <a:r>
              <a:rPr lang="en-GB" sz="2000" b="1" dirty="0" smtClean="0"/>
              <a:t>Two-axis branch prediction</a:t>
            </a:r>
          </a:p>
          <a:p>
            <a:pPr algn="ctr"/>
            <a:endParaRPr lang="en-GB" sz="1200" dirty="0"/>
          </a:p>
          <a:p>
            <a:pPr>
              <a:tabLst>
                <a:tab pos="1077913" algn="l"/>
              </a:tabLst>
            </a:pPr>
            <a:r>
              <a:rPr lang="en-GB" sz="1600" dirty="0" smtClean="0"/>
              <a:t>There are many variations on a theme of branch prediction. Figure 7.53 illustrates some of the basic concepts.</a:t>
            </a:r>
          </a:p>
          <a:p>
            <a:pPr>
              <a:tabLst>
                <a:tab pos="1077913" algn="l"/>
              </a:tabLst>
            </a:pPr>
            <a:endParaRPr lang="en-GB" sz="1600" dirty="0"/>
          </a:p>
          <a:p>
            <a:pPr>
              <a:tabLst>
                <a:tab pos="1077913" algn="l"/>
              </a:tabLst>
            </a:pPr>
            <a:r>
              <a:rPr lang="en-GB" sz="1600" dirty="0" smtClean="0"/>
              <a:t>The outcome of a branch may be predicted on a global or local basis. The branch pattern history is global if it is the history of all possible branches. It is local if it is the history of a specific branch.</a:t>
            </a:r>
            <a:endParaRPr lang="en-GB" sz="1600" dirty="0" smtClean="0"/>
          </a:p>
          <a:p>
            <a:pPr>
              <a:tabLst>
                <a:tab pos="1077913" algn="l"/>
              </a:tabLst>
            </a:pPr>
            <a:endParaRPr lang="en-GB" sz="1600" dirty="0"/>
          </a:p>
          <a:p>
            <a:pPr>
              <a:tabLst>
                <a:tab pos="1077913" algn="l"/>
              </a:tabLst>
            </a:pPr>
            <a:endParaRPr lang="en-GB" sz="1600" dirty="0" smtClean="0"/>
          </a:p>
        </p:txBody>
      </p:sp>
    </p:spTree>
    <p:extLst>
      <p:ext uri="{BB962C8B-B14F-4D97-AF65-F5344CB8AC3E}">
        <p14:creationId xmlns:p14="http://schemas.microsoft.com/office/powerpoint/2010/main" val="715097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AA3B-D68D-42BD-9F56-908B737F100D}" type="datetime3">
              <a:rPr lang="en-GB" smtClean="0"/>
              <a:pPr/>
              <a:t>26 October, 2012</a:t>
            </a:fld>
            <a:endParaRPr lang="en-GB" dirty="0"/>
          </a:p>
        </p:txBody>
      </p:sp>
      <p:sp>
        <p:nvSpPr>
          <p:cNvPr id="3" name="Footer Placeholder 2"/>
          <p:cNvSpPr>
            <a:spLocks noGrp="1"/>
          </p:cNvSpPr>
          <p:nvPr>
            <p:ph type="ftr" sz="quarter" idx="11"/>
          </p:nvPr>
        </p:nvSpPr>
        <p:spPr/>
        <p:txBody>
          <a:bodyPr/>
          <a:lstStyle/>
          <a:p>
            <a:r>
              <a:rPr lang="en-GB" smtClean="0"/>
              <a:t>Computer Organization</a:t>
            </a:r>
            <a:endParaRPr lang="en-GB" dirty="0"/>
          </a:p>
        </p:txBody>
      </p:sp>
      <p:sp>
        <p:nvSpPr>
          <p:cNvPr id="4" name="Slide Number Placeholder 3"/>
          <p:cNvSpPr>
            <a:spLocks noGrp="1"/>
          </p:cNvSpPr>
          <p:nvPr>
            <p:ph type="sldNum" sz="quarter" idx="12"/>
          </p:nvPr>
        </p:nvSpPr>
        <p:spPr/>
        <p:txBody>
          <a:bodyPr/>
          <a:lstStyle/>
          <a:p>
            <a:fld id="{5E3100E0-442E-4EFD-B809-F48CE7A4B0A5}" type="slidenum">
              <a:rPr lang="en-GB" smtClean="0"/>
              <a:pPr/>
              <a:t>9</a:t>
            </a:fld>
            <a:endParaRPr lang="en-GB" dirty="0"/>
          </a:p>
        </p:txBody>
      </p:sp>
      <p:sp>
        <p:nvSpPr>
          <p:cNvPr id="5" name="TextBox 4"/>
          <p:cNvSpPr txBox="1"/>
          <p:nvPr/>
        </p:nvSpPr>
        <p:spPr>
          <a:xfrm>
            <a:off x="1691680" y="476672"/>
            <a:ext cx="5760640" cy="5324535"/>
          </a:xfrm>
          <a:prstGeom prst="rect">
            <a:avLst/>
          </a:prstGeom>
          <a:noFill/>
        </p:spPr>
        <p:txBody>
          <a:bodyPr wrap="square" rtlCol="0">
            <a:spAutoFit/>
          </a:bodyPr>
          <a:lstStyle/>
          <a:p>
            <a:r>
              <a:rPr lang="en-GB" dirty="0" smtClean="0"/>
              <a:t>Generating Microinstructions</a:t>
            </a:r>
          </a:p>
          <a:p>
            <a:endParaRPr lang="en-GB" sz="1400" dirty="0"/>
          </a:p>
          <a:p>
            <a:r>
              <a:rPr lang="en-GB" sz="1400" dirty="0" smtClean="0"/>
              <a:t>Figures 7.1 to 7.3 provide primitive computer structures that are controlled by microinstructions (bus enables, register clocks, memory control, and ALU function controls). </a:t>
            </a:r>
          </a:p>
          <a:p>
            <a:endParaRPr lang="en-GB" sz="1400" dirty="0"/>
          </a:p>
          <a:p>
            <a:r>
              <a:rPr lang="en-GB" sz="1400" dirty="0" smtClean="0"/>
              <a:t>We need a method of taking an instruction like ADD </a:t>
            </a:r>
            <a:r>
              <a:rPr lang="en-GB" sz="1400" b="1" dirty="0" smtClean="0"/>
              <a:t>R1</a:t>
            </a:r>
            <a:r>
              <a:rPr lang="en-GB" sz="1400" dirty="0" smtClean="0"/>
              <a:t>,R2 that adds register R2 to register R1 and generating the signals necessary to implement this operation.</a:t>
            </a:r>
          </a:p>
          <a:p>
            <a:endParaRPr lang="en-GB" sz="1400" dirty="0"/>
          </a:p>
          <a:p>
            <a:r>
              <a:rPr lang="en-GB" sz="1400" dirty="0" smtClean="0"/>
              <a:t>Because an instruction may require several steps, we need to be able to create sequential signals. In the previous example, we had</a:t>
            </a:r>
          </a:p>
          <a:p>
            <a:endParaRPr lang="en-GB" sz="1400" dirty="0"/>
          </a:p>
          <a:p>
            <a:pPr>
              <a:tabLst>
                <a:tab pos="1344613" algn="l"/>
              </a:tabLst>
            </a:pPr>
            <a:r>
              <a:rPr lang="en-US" sz="1400" dirty="0" smtClean="0"/>
              <a:t>Time 0	E</a:t>
            </a:r>
            <a:r>
              <a:rPr lang="en-US" sz="1400" baseline="-25000" dirty="0" smtClean="0"/>
              <a:t>IR_B</a:t>
            </a:r>
            <a:r>
              <a:rPr lang="en-US" sz="1400" dirty="0" smtClean="0"/>
              <a:t> </a:t>
            </a:r>
            <a:r>
              <a:rPr lang="en-US" sz="1400" dirty="0"/>
              <a:t>= 1, F</a:t>
            </a:r>
            <a:r>
              <a:rPr lang="en-US" sz="1400" baseline="-25000" dirty="0"/>
              <a:t>2</a:t>
            </a:r>
            <a:r>
              <a:rPr lang="en-US" sz="1400" dirty="0"/>
              <a:t>,F</a:t>
            </a:r>
            <a:r>
              <a:rPr lang="en-US" sz="1400" baseline="-25000" dirty="0"/>
              <a:t>1</a:t>
            </a:r>
            <a:r>
              <a:rPr lang="en-US" sz="1400" dirty="0"/>
              <a:t>,F</a:t>
            </a:r>
            <a:r>
              <a:rPr lang="en-US" sz="1400" baseline="-25000" dirty="0"/>
              <a:t>0</a:t>
            </a:r>
            <a:r>
              <a:rPr lang="en-US" sz="1400" dirty="0"/>
              <a:t> = 0,0,0, </a:t>
            </a:r>
            <a:r>
              <a:rPr lang="en-US" sz="1400" dirty="0" smtClean="0"/>
              <a:t>C</a:t>
            </a:r>
            <a:r>
              <a:rPr lang="en-US" sz="1400" baseline="-25000" dirty="0" smtClean="0"/>
              <a:t>MAR   </a:t>
            </a:r>
            <a:r>
              <a:rPr lang="en-US" sz="1400" baseline="-25000" dirty="0"/>
              <a:t>	</a:t>
            </a:r>
            <a:endParaRPr lang="en-US" sz="1400" dirty="0"/>
          </a:p>
          <a:p>
            <a:pPr>
              <a:tabLst>
                <a:tab pos="1344613" algn="l"/>
              </a:tabLst>
            </a:pPr>
            <a:r>
              <a:rPr lang="en-US" sz="1400" dirty="0" smtClean="0"/>
              <a:t>Time 1	Read </a:t>
            </a:r>
            <a:r>
              <a:rPr lang="en-US" sz="1400" dirty="0"/>
              <a:t>= 1, </a:t>
            </a:r>
            <a:r>
              <a:rPr lang="en-US" sz="1400" dirty="0" smtClean="0"/>
              <a:t>C</a:t>
            </a:r>
            <a:r>
              <a:rPr lang="en-US" sz="1400" baseline="-25000" dirty="0" smtClean="0"/>
              <a:t>MBR</a:t>
            </a:r>
            <a:r>
              <a:rPr lang="en-US" sz="1400" baseline="-25000" dirty="0"/>
              <a:t>	</a:t>
            </a:r>
            <a:endParaRPr lang="en-US" sz="1400" dirty="0"/>
          </a:p>
          <a:p>
            <a:pPr>
              <a:tabLst>
                <a:tab pos="1344613" algn="l"/>
              </a:tabLst>
            </a:pPr>
            <a:r>
              <a:rPr lang="en-US" sz="1400" dirty="0" smtClean="0"/>
              <a:t>Time 2	E</a:t>
            </a:r>
            <a:r>
              <a:rPr lang="en-US" sz="1400" baseline="-25000" dirty="0" smtClean="0"/>
              <a:t>MBR_B</a:t>
            </a:r>
            <a:r>
              <a:rPr lang="en-US" sz="1400" dirty="0" smtClean="0"/>
              <a:t> </a:t>
            </a:r>
            <a:r>
              <a:rPr lang="en-US" sz="1400" dirty="0"/>
              <a:t>= 1, F</a:t>
            </a:r>
            <a:r>
              <a:rPr lang="en-US" sz="1400" baseline="-25000" dirty="0"/>
              <a:t>2</a:t>
            </a:r>
            <a:r>
              <a:rPr lang="en-US" sz="1400" dirty="0"/>
              <a:t>,F</a:t>
            </a:r>
            <a:r>
              <a:rPr lang="en-US" sz="1400" baseline="-25000" dirty="0"/>
              <a:t>1</a:t>
            </a:r>
            <a:r>
              <a:rPr lang="en-US" sz="1400" dirty="0"/>
              <a:t>,F</a:t>
            </a:r>
            <a:r>
              <a:rPr lang="en-US" sz="1400" baseline="-25000" dirty="0"/>
              <a:t>0</a:t>
            </a:r>
            <a:r>
              <a:rPr lang="en-US" sz="1400" dirty="0"/>
              <a:t> = 0,0,0, </a:t>
            </a:r>
            <a:r>
              <a:rPr lang="en-US" sz="1400" dirty="0" smtClean="0"/>
              <a:t>C</a:t>
            </a:r>
            <a:r>
              <a:rPr lang="en-US" sz="1400" baseline="-25000" dirty="0" smtClean="0"/>
              <a:t>R0</a:t>
            </a:r>
            <a:endParaRPr lang="en-US" sz="1400" dirty="0"/>
          </a:p>
          <a:p>
            <a:endParaRPr lang="en-GB" sz="1400" dirty="0" smtClean="0"/>
          </a:p>
          <a:p>
            <a:r>
              <a:rPr lang="en-GB" sz="1400" dirty="0" smtClean="0"/>
              <a:t>One way of generating these signals is to design a special computer (a </a:t>
            </a:r>
            <a:r>
              <a:rPr lang="en-GB" sz="1400" dirty="0" err="1" smtClean="0"/>
              <a:t>microprogram</a:t>
            </a:r>
            <a:r>
              <a:rPr lang="en-GB" sz="1400" dirty="0" smtClean="0"/>
              <a:t> sequencer) whose input of program is a machine-level instruction and whose output is the required sequence of </a:t>
            </a:r>
            <a:r>
              <a:rPr lang="en-GB" sz="1400" dirty="0" err="1" smtClean="0"/>
              <a:t>microoperations</a:t>
            </a:r>
            <a:r>
              <a:rPr lang="en-GB" sz="1400" dirty="0" smtClean="0"/>
              <a:t>.</a:t>
            </a:r>
            <a:endParaRPr lang="en-GB" sz="1400" dirty="0"/>
          </a:p>
          <a:p>
            <a:endParaRPr lang="en-GB" sz="1400" dirty="0"/>
          </a:p>
          <a:p>
            <a:endParaRPr lang="en-US" sz="1400" dirty="0"/>
          </a:p>
          <a:p>
            <a:endParaRPr lang="en-GB" sz="1400" dirty="0"/>
          </a:p>
          <a:p>
            <a:endParaRPr lang="en-US" sz="1400" dirty="0"/>
          </a:p>
        </p:txBody>
      </p:sp>
    </p:spTree>
    <p:extLst>
      <p:ext uri="{BB962C8B-B14F-4D97-AF65-F5344CB8AC3E}">
        <p14:creationId xmlns:p14="http://schemas.microsoft.com/office/powerpoint/2010/main" val="3631841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8430</TotalTime>
  <Words>4625</Words>
  <Application>Microsoft Office PowerPoint</Application>
  <PresentationFormat>On-screen Show (4:3)</PresentationFormat>
  <Paragraphs>822</Paragraphs>
  <Slides>87</Slides>
  <Notes>1</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Computer Systems Architecture: Themes and Variations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Organization</dc:title>
  <dc:creator>AlanCore7</dc:creator>
  <cp:lastModifiedBy>Alan</cp:lastModifiedBy>
  <cp:revision>98</cp:revision>
  <dcterms:created xsi:type="dcterms:W3CDTF">2012-10-07T17:00:33Z</dcterms:created>
  <dcterms:modified xsi:type="dcterms:W3CDTF">2012-10-26T17:03:16Z</dcterms:modified>
</cp:coreProperties>
</file>