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174"/>
  </p:notesMasterIdLst>
  <p:sldIdLst>
    <p:sldId id="256" r:id="rId2"/>
    <p:sldId id="325" r:id="rId3"/>
    <p:sldId id="398" r:id="rId4"/>
    <p:sldId id="399" r:id="rId5"/>
    <p:sldId id="326" r:id="rId6"/>
    <p:sldId id="400" r:id="rId7"/>
    <p:sldId id="401" r:id="rId8"/>
    <p:sldId id="402" r:id="rId9"/>
    <p:sldId id="327" r:id="rId10"/>
    <p:sldId id="403" r:id="rId11"/>
    <p:sldId id="404" r:id="rId12"/>
    <p:sldId id="328" r:id="rId13"/>
    <p:sldId id="405" r:id="rId14"/>
    <p:sldId id="329" r:id="rId15"/>
    <p:sldId id="330" r:id="rId16"/>
    <p:sldId id="407" r:id="rId17"/>
    <p:sldId id="406" r:id="rId18"/>
    <p:sldId id="408" r:id="rId19"/>
    <p:sldId id="410" r:id="rId20"/>
    <p:sldId id="409" r:id="rId21"/>
    <p:sldId id="411" r:id="rId22"/>
    <p:sldId id="331" r:id="rId23"/>
    <p:sldId id="412" r:id="rId24"/>
    <p:sldId id="413" r:id="rId25"/>
    <p:sldId id="414" r:id="rId26"/>
    <p:sldId id="415" r:id="rId27"/>
    <p:sldId id="416" r:id="rId28"/>
    <p:sldId id="417" r:id="rId29"/>
    <p:sldId id="418" r:id="rId30"/>
    <p:sldId id="332" r:id="rId31"/>
    <p:sldId id="420" r:id="rId32"/>
    <p:sldId id="421" r:id="rId33"/>
    <p:sldId id="422" r:id="rId34"/>
    <p:sldId id="419" r:id="rId35"/>
    <p:sldId id="423" r:id="rId36"/>
    <p:sldId id="424" r:id="rId37"/>
    <p:sldId id="333" r:id="rId38"/>
    <p:sldId id="425" r:id="rId39"/>
    <p:sldId id="426" r:id="rId40"/>
    <p:sldId id="427" r:id="rId41"/>
    <p:sldId id="334" r:id="rId42"/>
    <p:sldId id="428" r:id="rId43"/>
    <p:sldId id="335" r:id="rId44"/>
    <p:sldId id="429" r:id="rId45"/>
    <p:sldId id="430" r:id="rId46"/>
    <p:sldId id="431" r:id="rId47"/>
    <p:sldId id="336" r:id="rId48"/>
    <p:sldId id="432" r:id="rId49"/>
    <p:sldId id="337" r:id="rId50"/>
    <p:sldId id="338" r:id="rId51"/>
    <p:sldId id="433" r:id="rId52"/>
    <p:sldId id="434" r:id="rId53"/>
    <p:sldId id="435" r:id="rId54"/>
    <p:sldId id="339" r:id="rId55"/>
    <p:sldId id="437" r:id="rId56"/>
    <p:sldId id="436" r:id="rId57"/>
    <p:sldId id="441" r:id="rId58"/>
    <p:sldId id="440" r:id="rId59"/>
    <p:sldId id="439" r:id="rId60"/>
    <p:sldId id="442" r:id="rId61"/>
    <p:sldId id="438" r:id="rId62"/>
    <p:sldId id="443" r:id="rId63"/>
    <p:sldId id="340" r:id="rId64"/>
    <p:sldId id="444" r:id="rId65"/>
    <p:sldId id="445" r:id="rId66"/>
    <p:sldId id="447" r:id="rId67"/>
    <p:sldId id="341" r:id="rId68"/>
    <p:sldId id="446" r:id="rId69"/>
    <p:sldId id="342" r:id="rId70"/>
    <p:sldId id="454" r:id="rId71"/>
    <p:sldId id="451" r:id="rId72"/>
    <p:sldId id="452" r:id="rId73"/>
    <p:sldId id="453" r:id="rId74"/>
    <p:sldId id="455" r:id="rId75"/>
    <p:sldId id="456" r:id="rId76"/>
    <p:sldId id="457" r:id="rId77"/>
    <p:sldId id="458" r:id="rId78"/>
    <p:sldId id="459" r:id="rId79"/>
    <p:sldId id="343" r:id="rId80"/>
    <p:sldId id="460" r:id="rId81"/>
    <p:sldId id="345" r:id="rId82"/>
    <p:sldId id="461" r:id="rId83"/>
    <p:sldId id="346" r:id="rId84"/>
    <p:sldId id="462" r:id="rId85"/>
    <p:sldId id="463" r:id="rId86"/>
    <p:sldId id="464" r:id="rId87"/>
    <p:sldId id="465" r:id="rId88"/>
    <p:sldId id="466" r:id="rId89"/>
    <p:sldId id="467" r:id="rId90"/>
    <p:sldId id="347" r:id="rId91"/>
    <p:sldId id="468" r:id="rId92"/>
    <p:sldId id="469" r:id="rId93"/>
    <p:sldId id="470" r:id="rId94"/>
    <p:sldId id="348" r:id="rId95"/>
    <p:sldId id="349" r:id="rId96"/>
    <p:sldId id="471" r:id="rId97"/>
    <p:sldId id="472" r:id="rId98"/>
    <p:sldId id="473" r:id="rId99"/>
    <p:sldId id="475" r:id="rId100"/>
    <p:sldId id="474" r:id="rId101"/>
    <p:sldId id="476" r:id="rId102"/>
    <p:sldId id="477" r:id="rId103"/>
    <p:sldId id="478" r:id="rId104"/>
    <p:sldId id="479" r:id="rId105"/>
    <p:sldId id="350" r:id="rId106"/>
    <p:sldId id="480" r:id="rId107"/>
    <p:sldId id="481" r:id="rId108"/>
    <p:sldId id="351" r:id="rId109"/>
    <p:sldId id="482" r:id="rId110"/>
    <p:sldId id="483" r:id="rId111"/>
    <p:sldId id="484" r:id="rId112"/>
    <p:sldId id="485" r:id="rId113"/>
    <p:sldId id="352" r:id="rId114"/>
    <p:sldId id="486" r:id="rId115"/>
    <p:sldId id="353" r:id="rId116"/>
    <p:sldId id="487" r:id="rId117"/>
    <p:sldId id="354" r:id="rId118"/>
    <p:sldId id="488" r:id="rId119"/>
    <p:sldId id="489" r:id="rId120"/>
    <p:sldId id="490" r:id="rId121"/>
    <p:sldId id="491" r:id="rId122"/>
    <p:sldId id="492" r:id="rId123"/>
    <p:sldId id="493" r:id="rId124"/>
    <p:sldId id="355" r:id="rId125"/>
    <p:sldId id="494" r:id="rId126"/>
    <p:sldId id="356" r:id="rId127"/>
    <p:sldId id="495" r:id="rId128"/>
    <p:sldId id="496" r:id="rId129"/>
    <p:sldId id="498" r:id="rId130"/>
    <p:sldId id="497" r:id="rId131"/>
    <p:sldId id="499" r:id="rId132"/>
    <p:sldId id="357" r:id="rId133"/>
    <p:sldId id="358" r:id="rId134"/>
    <p:sldId id="359" r:id="rId135"/>
    <p:sldId id="360" r:id="rId136"/>
    <p:sldId id="361" r:id="rId137"/>
    <p:sldId id="362" r:id="rId138"/>
    <p:sldId id="363" r:id="rId139"/>
    <p:sldId id="364" r:id="rId140"/>
    <p:sldId id="365" r:id="rId141"/>
    <p:sldId id="366" r:id="rId142"/>
    <p:sldId id="367" r:id="rId143"/>
    <p:sldId id="368" r:id="rId144"/>
    <p:sldId id="369" r:id="rId145"/>
    <p:sldId id="370" r:id="rId146"/>
    <p:sldId id="371" r:id="rId147"/>
    <p:sldId id="372" r:id="rId148"/>
    <p:sldId id="373" r:id="rId149"/>
    <p:sldId id="374" r:id="rId150"/>
    <p:sldId id="375" r:id="rId151"/>
    <p:sldId id="376" r:id="rId152"/>
    <p:sldId id="377" r:id="rId153"/>
    <p:sldId id="378" r:id="rId154"/>
    <p:sldId id="379" r:id="rId155"/>
    <p:sldId id="380" r:id="rId156"/>
    <p:sldId id="381" r:id="rId157"/>
    <p:sldId id="382" r:id="rId158"/>
    <p:sldId id="383" r:id="rId159"/>
    <p:sldId id="384" r:id="rId160"/>
    <p:sldId id="385" r:id="rId161"/>
    <p:sldId id="386" r:id="rId162"/>
    <p:sldId id="387" r:id="rId163"/>
    <p:sldId id="388" r:id="rId164"/>
    <p:sldId id="389" r:id="rId165"/>
    <p:sldId id="390" r:id="rId166"/>
    <p:sldId id="391" r:id="rId167"/>
    <p:sldId id="392" r:id="rId168"/>
    <p:sldId id="393" r:id="rId169"/>
    <p:sldId id="394" r:id="rId170"/>
    <p:sldId id="395" r:id="rId171"/>
    <p:sldId id="396" r:id="rId172"/>
    <p:sldId id="397" r:id="rId1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12"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11/25/2012</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11/25/2012</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11/25/2012</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11/25/2012</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11/25/2012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11/25/2012</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11/25/2012</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11/25/2012</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11/25/2012</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11/25/2012</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11/25/2012</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11/25/2012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a:t>
            </a:r>
            <a:r>
              <a:rPr lang="en-US" sz="4400" dirty="0">
                <a:solidFill>
                  <a:schemeClr val="accent1"/>
                </a:solidFill>
              </a:rPr>
              <a:t>9</a:t>
            </a: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smtClean="0"/>
              <a:t>Computer Systems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4" name="Picture 2" descr="E:\CengageBook\CengageLectureNotesWebsite\Clements 1e JPG_files\ch09\87046-09-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28" y="3010611"/>
            <a:ext cx="7840824" cy="3527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335845"/>
            <a:ext cx="8305800" cy="2585323"/>
          </a:xfrm>
          <a:prstGeom prst="rect">
            <a:avLst/>
          </a:prstGeom>
        </p:spPr>
        <p:txBody>
          <a:bodyPr wrap="square">
            <a:spAutoFit/>
          </a:bodyPr>
          <a:lstStyle/>
          <a:p>
            <a:r>
              <a:rPr lang="en-US" dirty="0"/>
              <a:t>Sometimes, the data isn’t </a:t>
            </a:r>
            <a:r>
              <a:rPr lang="en-US" dirty="0" smtClean="0"/>
              <a:t>in </a:t>
            </a:r>
            <a:r>
              <a:rPr lang="en-US" dirty="0"/>
              <a:t>main memory; it’s on the hard disk. </a:t>
            </a:r>
            <a:endParaRPr lang="en-US" dirty="0" smtClean="0"/>
          </a:p>
          <a:p>
            <a:endParaRPr lang="en-US" dirty="0"/>
          </a:p>
          <a:p>
            <a:r>
              <a:rPr lang="en-US" dirty="0" smtClean="0"/>
              <a:t>When </a:t>
            </a:r>
            <a:r>
              <a:rPr lang="en-US" dirty="0"/>
              <a:t>the data is on disk, the virtual memory mechanism copies it from disk to the main </a:t>
            </a:r>
            <a:r>
              <a:rPr lang="en-US" dirty="0" smtClean="0"/>
              <a:t>memory.</a:t>
            </a:r>
          </a:p>
          <a:p>
            <a:endParaRPr lang="en-US" dirty="0"/>
          </a:p>
          <a:p>
            <a:r>
              <a:rPr lang="en-US" dirty="0" smtClean="0"/>
              <a:t>The </a:t>
            </a:r>
            <a:r>
              <a:rPr lang="en-US" dirty="0"/>
              <a:t>data that is transferred from disk to main memory may go almost </a:t>
            </a:r>
            <a:r>
              <a:rPr lang="en-US" i="1" dirty="0"/>
              <a:t>anywhere</a:t>
            </a:r>
            <a:r>
              <a:rPr lang="en-US" dirty="0"/>
              <a:t> in the main memory. </a:t>
            </a:r>
            <a:r>
              <a:rPr lang="en-US" dirty="0" smtClean="0"/>
              <a:t>The</a:t>
            </a:r>
            <a:r>
              <a:rPr lang="en-US" i="1" dirty="0" smtClean="0"/>
              <a:t> </a:t>
            </a:r>
            <a:r>
              <a:rPr lang="en-US" i="1" dirty="0"/>
              <a:t>memory management unit</a:t>
            </a:r>
            <a:r>
              <a:rPr lang="en-US" dirty="0"/>
              <a:t>, MMU, </a:t>
            </a:r>
            <a:r>
              <a:rPr lang="en-US" dirty="0" smtClean="0"/>
              <a:t>translates </a:t>
            </a:r>
            <a:r>
              <a:rPr lang="en-US" dirty="0"/>
              <a:t>the </a:t>
            </a:r>
            <a:r>
              <a:rPr lang="en-US" i="1" dirty="0"/>
              <a:t>logical</a:t>
            </a:r>
            <a:r>
              <a:rPr lang="en-US" dirty="0"/>
              <a:t> address from the computer </a:t>
            </a:r>
            <a:r>
              <a:rPr lang="en-US" dirty="0" smtClean="0"/>
              <a:t>into </a:t>
            </a:r>
            <a:r>
              <a:rPr lang="en-US" dirty="0"/>
              <a:t>the </a:t>
            </a:r>
            <a:r>
              <a:rPr lang="en-US" i="1" dirty="0"/>
              <a:t>physical</a:t>
            </a:r>
            <a:r>
              <a:rPr lang="en-US" dirty="0"/>
              <a:t> address of the </a:t>
            </a:r>
            <a:r>
              <a:rPr lang="en-US" dirty="0" smtClean="0"/>
              <a:t>data.</a:t>
            </a:r>
            <a:endParaRPr lang="en-US" dirty="0"/>
          </a:p>
        </p:txBody>
      </p:sp>
    </p:spTree>
    <p:extLst>
      <p:ext uri="{BB962C8B-B14F-4D97-AF65-F5344CB8AC3E}">
        <p14:creationId xmlns:p14="http://schemas.microsoft.com/office/powerpoint/2010/main" val="24159522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100</a:t>
            </a:fld>
            <a:endParaRPr lang="en-US"/>
          </a:p>
        </p:txBody>
      </p:sp>
      <p:sp>
        <p:nvSpPr>
          <p:cNvPr id="4" name="Rectangle 3"/>
          <p:cNvSpPr/>
          <p:nvPr/>
        </p:nvSpPr>
        <p:spPr>
          <a:xfrm>
            <a:off x="228600" y="533400"/>
            <a:ext cx="8229600" cy="4801314"/>
          </a:xfrm>
          <a:prstGeom prst="rect">
            <a:avLst/>
          </a:prstGeom>
        </p:spPr>
        <p:txBody>
          <a:bodyPr wrap="square">
            <a:spAutoFit/>
          </a:bodyPr>
          <a:lstStyle/>
          <a:p>
            <a:r>
              <a:rPr lang="en-US" b="1" dirty="0"/>
              <a:t>Writing to </a:t>
            </a:r>
            <a:r>
              <a:rPr lang="en-US" b="1" dirty="0" smtClean="0"/>
              <a:t>Cache</a:t>
            </a:r>
          </a:p>
          <a:p>
            <a:endParaRPr lang="en-US" dirty="0"/>
          </a:p>
          <a:p>
            <a:r>
              <a:rPr lang="en-US" dirty="0" smtClean="0"/>
              <a:t>Relatively </a:t>
            </a:r>
            <a:r>
              <a:rPr lang="en-US" dirty="0"/>
              <a:t>few memory accesses are write operations. </a:t>
            </a:r>
            <a:endParaRPr lang="en-US" dirty="0" smtClean="0"/>
          </a:p>
          <a:p>
            <a:endParaRPr lang="en-US" dirty="0"/>
          </a:p>
          <a:p>
            <a:r>
              <a:rPr lang="en-US" dirty="0" smtClean="0"/>
              <a:t>In </a:t>
            </a:r>
            <a:r>
              <a:rPr lang="en-US" dirty="0"/>
              <a:t>practice, write accesses account for about 5 to 30% of memory accesses. </a:t>
            </a:r>
            <a:endParaRPr lang="en-US" dirty="0" smtClean="0"/>
          </a:p>
          <a:p>
            <a:endParaRPr lang="en-US" dirty="0"/>
          </a:p>
          <a:p>
            <a:r>
              <a:rPr lang="en-US" dirty="0" smtClean="0"/>
              <a:t>In </a:t>
            </a:r>
            <a:r>
              <a:rPr lang="en-US" dirty="0"/>
              <a:t>what follows, we use the term </a:t>
            </a:r>
            <a:r>
              <a:rPr lang="en-US" i="1" dirty="0"/>
              <a:t>w</a:t>
            </a:r>
            <a:r>
              <a:rPr lang="en-US" dirty="0"/>
              <a:t> to indicate the fraction of write accesses (0 &lt; </a:t>
            </a:r>
            <a:r>
              <a:rPr lang="en-US" i="1" dirty="0"/>
              <a:t>w</a:t>
            </a:r>
            <a:r>
              <a:rPr lang="en-US" dirty="0"/>
              <a:t> &lt; 1). </a:t>
            </a:r>
            <a:endParaRPr lang="en-US" dirty="0" smtClean="0"/>
          </a:p>
          <a:p>
            <a:endParaRPr lang="en-US" dirty="0"/>
          </a:p>
          <a:p>
            <a:r>
              <a:rPr lang="en-US" dirty="0" smtClean="0"/>
              <a:t>If </a:t>
            </a:r>
            <a:r>
              <a:rPr lang="en-US" dirty="0"/>
              <a:t>we take into account the action taken on a miss during a read access and on a miss during a write access, the average access time for a system with a write-though cache is given by</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h)(1 - w)</a:t>
            </a:r>
            <a:r>
              <a:rPr lang="en-US" dirty="0" err="1"/>
              <a:t>t</a:t>
            </a:r>
            <a:r>
              <a:rPr lang="en-US" baseline="-25000" dirty="0" err="1"/>
              <a:t>l</a:t>
            </a:r>
            <a:r>
              <a:rPr lang="en-US" dirty="0"/>
              <a:t> + (1 - h)</a:t>
            </a:r>
            <a:r>
              <a:rPr lang="en-US" dirty="0" err="1"/>
              <a:t>wt</a:t>
            </a:r>
            <a:r>
              <a:rPr lang="en-US" baseline="-25000" dirty="0" err="1"/>
              <a:t>m</a:t>
            </a:r>
            <a:r>
              <a:rPr lang="en-US" dirty="0"/>
              <a:t>,</a:t>
            </a:r>
          </a:p>
          <a:p>
            <a:r>
              <a:rPr lang="en-US" dirty="0"/>
              <a:t> </a:t>
            </a:r>
          </a:p>
          <a:p>
            <a:r>
              <a:rPr lang="en-US" dirty="0"/>
              <a:t>where </a:t>
            </a:r>
            <a:r>
              <a:rPr lang="en-US" i="1" dirty="0" err="1"/>
              <a:t>t</a:t>
            </a:r>
            <a:r>
              <a:rPr lang="en-US" i="1" baseline="-25000" dirty="0" err="1"/>
              <a:t>l</a:t>
            </a:r>
            <a:r>
              <a:rPr lang="en-US" dirty="0"/>
              <a:t> is the time taken to reload the cache on a miss (this is assuming a no-write-allocate policy where a value is not caches on a write miss).</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798342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101</a:t>
            </a:fld>
            <a:endParaRPr lang="en-US"/>
          </a:p>
        </p:txBody>
      </p:sp>
      <p:sp>
        <p:nvSpPr>
          <p:cNvPr id="4" name="Rectangle 3"/>
          <p:cNvSpPr/>
          <p:nvPr/>
        </p:nvSpPr>
        <p:spPr>
          <a:xfrm>
            <a:off x="228600" y="533400"/>
            <a:ext cx="8229600" cy="3970318"/>
          </a:xfrm>
          <a:prstGeom prst="rect">
            <a:avLst/>
          </a:prstGeom>
        </p:spPr>
        <p:txBody>
          <a:bodyPr wrap="square">
            <a:spAutoFit/>
          </a:bodyPr>
          <a:lstStyle/>
          <a:p>
            <a:r>
              <a:rPr lang="en-US" b="1" dirty="0"/>
              <a:t>Writing to </a:t>
            </a:r>
            <a:r>
              <a:rPr lang="en-US" b="1" dirty="0" smtClean="0"/>
              <a:t>Cache</a:t>
            </a:r>
          </a:p>
          <a:p>
            <a:endParaRPr lang="en-US" dirty="0"/>
          </a:p>
          <a:p>
            <a:r>
              <a:rPr lang="en-US" dirty="0"/>
              <a:t>The (1 - h)(1 - w)</a:t>
            </a:r>
            <a:r>
              <a:rPr lang="en-US" dirty="0" err="1"/>
              <a:t>t</a:t>
            </a:r>
            <a:r>
              <a:rPr lang="en-US" baseline="-25000" dirty="0" err="1"/>
              <a:t>l</a:t>
            </a:r>
            <a:r>
              <a:rPr lang="en-US" dirty="0"/>
              <a:t> term represents the time taken to reload the cache on a read access and the (1 - h)</a:t>
            </a:r>
            <a:r>
              <a:rPr lang="en-US" dirty="0" err="1"/>
              <a:t>wt</a:t>
            </a:r>
            <a:r>
              <a:rPr lang="en-US" baseline="-25000" dirty="0" err="1"/>
              <a:t>m</a:t>
            </a:r>
            <a:r>
              <a:rPr lang="en-US" dirty="0"/>
              <a:t> represents the time taken to write to the memory on a write miss. </a:t>
            </a:r>
            <a:endParaRPr lang="en-US" dirty="0" smtClean="0"/>
          </a:p>
          <a:p>
            <a:endParaRPr lang="en-US" dirty="0"/>
          </a:p>
          <a:p>
            <a:r>
              <a:rPr lang="en-US" dirty="0" smtClean="0"/>
              <a:t>Since</a:t>
            </a:r>
            <a:r>
              <a:rPr lang="en-US" dirty="0"/>
              <a:t>, the processor can continue onto another operation while main store is being updated, this (1 ‑ h)</a:t>
            </a:r>
            <a:r>
              <a:rPr lang="en-US" dirty="0" err="1"/>
              <a:t>wt</a:t>
            </a:r>
            <a:r>
              <a:rPr lang="en-US" baseline="-25000" dirty="0" err="1"/>
              <a:t>m</a:t>
            </a:r>
            <a:r>
              <a:rPr lang="en-US" dirty="0"/>
              <a:t> term can often be neglected because the main store has time to store write-through data between two successive write operations. </a:t>
            </a:r>
            <a:endParaRPr lang="en-US" dirty="0" smtClean="0"/>
          </a:p>
          <a:p>
            <a:endParaRPr lang="en-US" dirty="0"/>
          </a:p>
          <a:p>
            <a:r>
              <a:rPr lang="en-US" dirty="0" smtClean="0"/>
              <a:t>This </a:t>
            </a:r>
            <a:r>
              <a:rPr lang="en-US" dirty="0"/>
              <a:t>equation does not include the time taken to load the cache on a write miss because it is assumed that the computer does not update the cache on a write miss.</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226402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102</a:t>
            </a:fld>
            <a:endParaRPr lang="en-US"/>
          </a:p>
        </p:txBody>
      </p:sp>
      <p:sp>
        <p:nvSpPr>
          <p:cNvPr id="4" name="Rectangle 3"/>
          <p:cNvSpPr/>
          <p:nvPr/>
        </p:nvSpPr>
        <p:spPr>
          <a:xfrm>
            <a:off x="228600" y="533400"/>
            <a:ext cx="8229600" cy="5355312"/>
          </a:xfrm>
          <a:prstGeom prst="rect">
            <a:avLst/>
          </a:prstGeom>
        </p:spPr>
        <p:txBody>
          <a:bodyPr wrap="square">
            <a:spAutoFit/>
          </a:bodyPr>
          <a:lstStyle/>
          <a:p>
            <a:r>
              <a:rPr lang="en-US" b="1" dirty="0"/>
              <a:t>Writing to </a:t>
            </a:r>
            <a:r>
              <a:rPr lang="en-US" b="1" dirty="0" smtClean="0"/>
              <a:t>Cache</a:t>
            </a:r>
          </a:p>
          <a:p>
            <a:endParaRPr lang="en-US" dirty="0"/>
          </a:p>
          <a:p>
            <a:r>
              <a:rPr lang="en-US" dirty="0"/>
              <a:t>An alternative strategy to updating the memory is called </a:t>
            </a:r>
            <a:r>
              <a:rPr lang="en-US" i="1" dirty="0"/>
              <a:t>write-back</a:t>
            </a:r>
            <a:r>
              <a:rPr lang="en-US" dirty="0"/>
              <a:t>. </a:t>
            </a:r>
            <a:endParaRPr lang="en-US" dirty="0" smtClean="0"/>
          </a:p>
          <a:p>
            <a:endParaRPr lang="en-US" dirty="0"/>
          </a:p>
          <a:p>
            <a:r>
              <a:rPr lang="en-US" dirty="0" smtClean="0"/>
              <a:t>In </a:t>
            </a:r>
            <a:r>
              <a:rPr lang="en-US" dirty="0"/>
              <a:t>a cache system with a write-back policy a write operation to the main memory takes place </a:t>
            </a:r>
            <a:r>
              <a:rPr lang="en-US" i="1" dirty="0"/>
              <a:t>only when a line in the cache is to be ejected</a:t>
            </a:r>
            <a:r>
              <a:rPr lang="en-US" dirty="0"/>
              <a:t>. </a:t>
            </a:r>
            <a:endParaRPr lang="en-US" dirty="0" smtClean="0"/>
          </a:p>
          <a:p>
            <a:endParaRPr lang="en-US" dirty="0"/>
          </a:p>
          <a:p>
            <a:r>
              <a:rPr lang="en-US" dirty="0" smtClean="0"/>
              <a:t>That </a:t>
            </a:r>
            <a:r>
              <a:rPr lang="en-US" dirty="0"/>
              <a:t>is, the main memory is not updated on each write to the cache. The line is written back to memory only when it is flushed out of the cache by a read miss. </a:t>
            </a:r>
            <a:endParaRPr lang="en-US" dirty="0" smtClean="0"/>
          </a:p>
          <a:p>
            <a:endParaRPr lang="en-US" dirty="0"/>
          </a:p>
          <a:p>
            <a:r>
              <a:rPr lang="en-US" dirty="0" smtClean="0"/>
              <a:t>We </a:t>
            </a:r>
            <a:r>
              <a:rPr lang="en-US" dirty="0"/>
              <a:t>can now write:</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h)(1 - w)</a:t>
            </a:r>
            <a:r>
              <a:rPr lang="en-US" dirty="0" err="1"/>
              <a:t>t</a:t>
            </a:r>
            <a:r>
              <a:rPr lang="en-US" baseline="-25000" dirty="0" err="1"/>
              <a:t>l</a:t>
            </a:r>
            <a:r>
              <a:rPr lang="en-US" dirty="0"/>
              <a:t> + (1 - h)(1 - w)</a:t>
            </a:r>
            <a:r>
              <a:rPr lang="en-US" dirty="0" err="1"/>
              <a:t>t</a:t>
            </a:r>
            <a:r>
              <a:rPr lang="en-US" baseline="-25000" dirty="0" err="1"/>
              <a:t>l</a:t>
            </a:r>
            <a:endParaRPr lang="en-US" dirty="0"/>
          </a:p>
          <a:p>
            <a:r>
              <a:rPr lang="en-US" dirty="0"/>
              <a:t>	= </a:t>
            </a:r>
            <a:r>
              <a:rPr lang="en-US" dirty="0" err="1"/>
              <a:t>ht</a:t>
            </a:r>
            <a:r>
              <a:rPr lang="en-US" baseline="-25000" dirty="0" err="1"/>
              <a:t>c</a:t>
            </a:r>
            <a:r>
              <a:rPr lang="en-US" dirty="0"/>
              <a:t> + 2(1 - h)(1 - w)</a:t>
            </a:r>
            <a:r>
              <a:rPr lang="en-US" dirty="0" err="1"/>
              <a:t>t</a:t>
            </a:r>
            <a:r>
              <a:rPr lang="en-US" baseline="-25000" dirty="0" err="1"/>
              <a:t>l</a:t>
            </a:r>
            <a:endParaRPr lang="en-US" dirty="0"/>
          </a:p>
          <a:p>
            <a:r>
              <a:rPr lang="en-US" dirty="0"/>
              <a:t> </a:t>
            </a:r>
          </a:p>
          <a:p>
            <a:r>
              <a:rPr lang="en-US" dirty="0"/>
              <a:t>Note the term (1 - h)(1 - w)</a:t>
            </a:r>
            <a:r>
              <a:rPr lang="en-US" dirty="0" err="1"/>
              <a:t>t</a:t>
            </a:r>
            <a:r>
              <a:rPr lang="en-US" baseline="-25000" dirty="0" err="1"/>
              <a:t>l</a:t>
            </a:r>
            <a:r>
              <a:rPr lang="en-US" dirty="0"/>
              <a:t> is repeated because a read miss results in writing back the old line to be swapped out to memory and loading the cache with a new line.</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5033483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103</a:t>
            </a:fld>
            <a:endParaRPr lang="en-US"/>
          </a:p>
        </p:txBody>
      </p:sp>
      <p:sp>
        <p:nvSpPr>
          <p:cNvPr id="4" name="Rectangle 3"/>
          <p:cNvSpPr/>
          <p:nvPr/>
        </p:nvSpPr>
        <p:spPr>
          <a:xfrm>
            <a:off x="228600" y="533400"/>
            <a:ext cx="8229600" cy="5078313"/>
          </a:xfrm>
          <a:prstGeom prst="rect">
            <a:avLst/>
          </a:prstGeom>
        </p:spPr>
        <p:txBody>
          <a:bodyPr wrap="square">
            <a:spAutoFit/>
          </a:bodyPr>
          <a:lstStyle/>
          <a:p>
            <a:r>
              <a:rPr lang="en-US" b="1" dirty="0"/>
              <a:t>Writing to </a:t>
            </a:r>
            <a:r>
              <a:rPr lang="en-US" b="1" dirty="0" smtClean="0"/>
              <a:t>Cache</a:t>
            </a:r>
          </a:p>
          <a:p>
            <a:endParaRPr lang="en-US" dirty="0"/>
          </a:p>
          <a:p>
            <a:r>
              <a:rPr lang="en-US" dirty="0"/>
              <a:t>Each line in a cache memory includes flag bits that describe the current line. </a:t>
            </a:r>
            <a:endParaRPr lang="en-US" dirty="0" smtClean="0"/>
          </a:p>
          <a:p>
            <a:endParaRPr lang="en-US" dirty="0"/>
          </a:p>
          <a:p>
            <a:r>
              <a:rPr lang="en-US" dirty="0" smtClean="0"/>
              <a:t>For </a:t>
            </a:r>
            <a:r>
              <a:rPr lang="en-US" dirty="0"/>
              <a:t>example, each line may have a </a:t>
            </a:r>
            <a:r>
              <a:rPr lang="en-US" i="1" dirty="0"/>
              <a:t>dirty</a:t>
            </a:r>
            <a:r>
              <a:rPr lang="en-US" dirty="0"/>
              <a:t> bit that indicates whether the line has been modified since it was loaded in the cache. </a:t>
            </a:r>
            <a:endParaRPr lang="en-US" dirty="0" smtClean="0"/>
          </a:p>
          <a:p>
            <a:endParaRPr lang="en-US" dirty="0"/>
          </a:p>
          <a:p>
            <a:r>
              <a:rPr lang="en-US" dirty="0" smtClean="0"/>
              <a:t>If </a:t>
            </a:r>
            <a:r>
              <a:rPr lang="en-US" dirty="0"/>
              <a:t>a line has never been modified, it doesn’t need writing back to main store when it is flushed from the cache. </a:t>
            </a:r>
            <a:endParaRPr lang="en-US" dirty="0" smtClean="0"/>
          </a:p>
          <a:p>
            <a:endParaRPr lang="en-US" dirty="0"/>
          </a:p>
          <a:p>
            <a:r>
              <a:rPr lang="en-US" dirty="0" smtClean="0"/>
              <a:t>The </a:t>
            </a:r>
            <a:r>
              <a:rPr lang="en-US" dirty="0"/>
              <a:t>average access time for a cache with such a write-back policy is given by</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h)(1 - w)</a:t>
            </a:r>
            <a:r>
              <a:rPr lang="en-US" dirty="0" err="1"/>
              <a:t>t</a:t>
            </a:r>
            <a:r>
              <a:rPr lang="en-US" baseline="-25000" dirty="0" err="1"/>
              <a:t>l</a:t>
            </a:r>
            <a:r>
              <a:rPr lang="en-US" dirty="0"/>
              <a:t> + (1 - h)</a:t>
            </a:r>
            <a:r>
              <a:rPr lang="en-US" dirty="0" err="1"/>
              <a:t>p</a:t>
            </a:r>
            <a:r>
              <a:rPr lang="en-US" baseline="-25000" dirty="0" err="1"/>
              <a:t>w</a:t>
            </a:r>
            <a:r>
              <a:rPr lang="en-US" dirty="0" err="1"/>
              <a:t>wt</a:t>
            </a:r>
            <a:r>
              <a:rPr lang="en-US" baseline="-25000" dirty="0" err="1"/>
              <a:t>l</a:t>
            </a:r>
            <a:r>
              <a:rPr lang="en-US" dirty="0"/>
              <a:t>,</a:t>
            </a:r>
          </a:p>
          <a:p>
            <a:r>
              <a:rPr lang="en-US" dirty="0"/>
              <a:t> </a:t>
            </a:r>
          </a:p>
          <a:p>
            <a:r>
              <a:rPr lang="en-US" dirty="0"/>
              <a:t>where </a:t>
            </a:r>
            <a:r>
              <a:rPr lang="en-US" i="1" dirty="0"/>
              <a:t>p</a:t>
            </a:r>
            <a:r>
              <a:rPr lang="en-US" i="1" baseline="-25000" dirty="0"/>
              <a:t>w</a:t>
            </a:r>
            <a:r>
              <a:rPr lang="en-US" dirty="0"/>
              <a:t> is the probability that a line will have to be written back to main memory.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8472154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104</a:t>
            </a:fld>
            <a:endParaRPr lang="en-US"/>
          </a:p>
        </p:txBody>
      </p:sp>
      <p:sp>
        <p:nvSpPr>
          <p:cNvPr id="4" name="Rectangle 3"/>
          <p:cNvSpPr/>
          <p:nvPr/>
        </p:nvSpPr>
        <p:spPr>
          <a:xfrm>
            <a:off x="228600" y="533400"/>
            <a:ext cx="8229600" cy="4247317"/>
          </a:xfrm>
          <a:prstGeom prst="rect">
            <a:avLst/>
          </a:prstGeom>
        </p:spPr>
        <p:txBody>
          <a:bodyPr wrap="square">
            <a:spAutoFit/>
          </a:bodyPr>
          <a:lstStyle/>
          <a:p>
            <a:r>
              <a:rPr lang="en-US" b="1" dirty="0"/>
              <a:t>Writing to </a:t>
            </a:r>
            <a:r>
              <a:rPr lang="en-US" b="1" dirty="0" smtClean="0"/>
              <a:t>Cache</a:t>
            </a:r>
          </a:p>
          <a:p>
            <a:endParaRPr lang="en-US" dirty="0"/>
          </a:p>
          <a:p>
            <a:r>
              <a:rPr lang="en-US" dirty="0"/>
              <a:t>Figure 9.25 provides a decision tree for a memory system with a cache that uses a write-back strategy. </a:t>
            </a:r>
            <a:endParaRPr lang="en-US" dirty="0" smtClean="0"/>
          </a:p>
          <a:p>
            <a:endParaRPr lang="en-US" dirty="0"/>
          </a:p>
          <a:p>
            <a:r>
              <a:rPr lang="en-US" dirty="0" smtClean="0"/>
              <a:t>This </a:t>
            </a:r>
            <a:r>
              <a:rPr lang="en-US" dirty="0"/>
              <a:t>figure adds up all the outcomes for a system that updates the cache on a read miss and writes back a line if it has been modified. </a:t>
            </a:r>
            <a:endParaRPr lang="en-US" dirty="0" smtClean="0"/>
          </a:p>
          <a:p>
            <a:endParaRPr lang="en-US" dirty="0"/>
          </a:p>
          <a:p>
            <a:r>
              <a:rPr lang="en-US" dirty="0" smtClean="0"/>
              <a:t>On </a:t>
            </a:r>
            <a:r>
              <a:rPr lang="en-US" dirty="0"/>
              <a:t>a write miss, the line in the cache is written back and the cache loaded with the new line. </a:t>
            </a:r>
            <a:endParaRPr lang="en-US" dirty="0" smtClean="0"/>
          </a:p>
          <a:p>
            <a:endParaRPr lang="en-US" dirty="0"/>
          </a:p>
          <a:p>
            <a:r>
              <a:rPr lang="en-US" dirty="0" smtClean="0"/>
              <a:t>These </a:t>
            </a:r>
            <a:r>
              <a:rPr lang="en-US" dirty="0"/>
              <a:t>parameters give an average access time of</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h)(1 - w)(1 – p</a:t>
            </a:r>
            <a:r>
              <a:rPr lang="en-US" baseline="-25000" dirty="0"/>
              <a:t>w</a:t>
            </a:r>
            <a:r>
              <a:rPr lang="en-US" dirty="0"/>
              <a:t>)</a:t>
            </a:r>
            <a:r>
              <a:rPr lang="en-US" dirty="0" err="1"/>
              <a:t>t</a:t>
            </a:r>
            <a:r>
              <a:rPr lang="en-US" baseline="-25000" dirty="0" err="1"/>
              <a:t>l</a:t>
            </a:r>
            <a:r>
              <a:rPr lang="en-US" dirty="0"/>
              <a:t> + (1 - h)(1 - w)p</a:t>
            </a:r>
            <a:r>
              <a:rPr lang="en-US" baseline="-25000" dirty="0"/>
              <a:t>w</a:t>
            </a:r>
            <a:r>
              <a:rPr lang="en-US" dirty="0"/>
              <a:t>.2t</a:t>
            </a:r>
            <a:r>
              <a:rPr lang="en-US" baseline="-25000" dirty="0"/>
              <a:t>l</a:t>
            </a:r>
            <a:r>
              <a:rPr lang="en-US" dirty="0"/>
              <a:t> + (1 - h)w.2t</a:t>
            </a:r>
            <a:r>
              <a:rPr lang="en-US" baseline="-25000" dirty="0"/>
              <a:t>l</a:t>
            </a:r>
            <a:r>
              <a:rPr lang="en-US" dirty="0"/>
              <a:t>,</a:t>
            </a:r>
          </a:p>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5361110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6626" name="Picture 2" descr="E:\CengageBook\CengageLectureNotesWebsite\Clements 1e JPG_files\ch09\87046-09-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38" y="341937"/>
            <a:ext cx="6334125" cy="590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653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106</a:t>
            </a:fld>
            <a:endParaRPr lang="en-US"/>
          </a:p>
        </p:txBody>
      </p:sp>
      <p:sp>
        <p:nvSpPr>
          <p:cNvPr id="4" name="Rectangle 3"/>
          <p:cNvSpPr/>
          <p:nvPr/>
        </p:nvSpPr>
        <p:spPr>
          <a:xfrm>
            <a:off x="228600" y="533400"/>
            <a:ext cx="8229600" cy="369332"/>
          </a:xfrm>
          <a:prstGeom prst="rect">
            <a:avLst/>
          </a:prstGeom>
        </p:spPr>
        <p:txBody>
          <a:bodyPr wrap="square">
            <a:spAutoFit/>
          </a:bodyPr>
          <a:lstStyle/>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685800" y="531555"/>
            <a:ext cx="7696200" cy="5909310"/>
          </a:xfrm>
          <a:prstGeom prst="rect">
            <a:avLst/>
          </a:prstGeom>
        </p:spPr>
        <p:txBody>
          <a:bodyPr wrap="square">
            <a:spAutoFit/>
          </a:bodyPr>
          <a:lstStyle/>
          <a:p>
            <a:pPr algn="ctr"/>
            <a:r>
              <a:rPr lang="en-US" b="1" dirty="0"/>
              <a:t>Virtual Memory and Memory Management</a:t>
            </a:r>
            <a:endParaRPr lang="en-US" dirty="0"/>
          </a:p>
          <a:p>
            <a:r>
              <a:rPr lang="en-US" dirty="0"/>
              <a:t> </a:t>
            </a:r>
          </a:p>
          <a:p>
            <a:r>
              <a:rPr lang="en-US" dirty="0"/>
              <a:t> </a:t>
            </a:r>
            <a:r>
              <a:rPr lang="en-US" dirty="0" smtClean="0"/>
              <a:t>Memory </a:t>
            </a:r>
            <a:r>
              <a:rPr lang="en-US" dirty="0"/>
              <a:t>management is the point at which the operating system and hardware meet and it is concerned with managing the main store and disk </a:t>
            </a:r>
            <a:r>
              <a:rPr lang="en-US" dirty="0" smtClean="0"/>
              <a:t>drives.</a:t>
            </a:r>
          </a:p>
          <a:p>
            <a:endParaRPr lang="en-US" dirty="0"/>
          </a:p>
          <a:p>
            <a:r>
              <a:rPr lang="en-US" dirty="0"/>
              <a:t>When computers first appeared, an address generated by the computer corresponded to the location of an operand in physical </a:t>
            </a:r>
            <a:r>
              <a:rPr lang="en-US" dirty="0" smtClean="0"/>
              <a:t>memory. Even </a:t>
            </a:r>
            <a:r>
              <a:rPr lang="en-US" dirty="0"/>
              <a:t>today, 8-bit microprocessors </a:t>
            </a:r>
            <a:r>
              <a:rPr lang="en-US" dirty="0" smtClean="0"/>
              <a:t>do </a:t>
            </a:r>
            <a:r>
              <a:rPr lang="en-US" dirty="0"/>
              <a:t>not use memory management. </a:t>
            </a:r>
            <a:endParaRPr lang="en-US" dirty="0" smtClean="0"/>
          </a:p>
          <a:p>
            <a:endParaRPr lang="en-US" dirty="0" smtClean="0"/>
          </a:p>
          <a:p>
            <a:r>
              <a:rPr lang="en-US" dirty="0" smtClean="0"/>
              <a:t>Today</a:t>
            </a:r>
            <a:r>
              <a:rPr lang="en-US" dirty="0"/>
              <a:t>, the </a:t>
            </a:r>
            <a:r>
              <a:rPr lang="en-US" i="1" dirty="0"/>
              <a:t>logical address</a:t>
            </a:r>
            <a:r>
              <a:rPr lang="en-US" dirty="0"/>
              <a:t> generated by high-performance computers in PCs and workstations is not the </a:t>
            </a:r>
            <a:r>
              <a:rPr lang="en-US" i="1" dirty="0"/>
              <a:t>physical address</a:t>
            </a:r>
            <a:r>
              <a:rPr lang="en-US" dirty="0"/>
              <a:t> of the operand accessed in memory. </a:t>
            </a:r>
            <a:endParaRPr lang="en-US" dirty="0" smtClean="0"/>
          </a:p>
          <a:p>
            <a:endParaRPr lang="en-US" dirty="0"/>
          </a:p>
          <a:p>
            <a:r>
              <a:rPr lang="en-US" dirty="0" smtClean="0"/>
              <a:t>Consider LDR</a:t>
            </a:r>
            <a:r>
              <a:rPr lang="en-US" dirty="0"/>
              <a:t> </a:t>
            </a:r>
            <a:r>
              <a:rPr lang="en-US" b="1" dirty="0"/>
              <a:t>r2</a:t>
            </a:r>
            <a:r>
              <a:rPr lang="en-US" dirty="0"/>
              <a:t>,</a:t>
            </a:r>
            <a:r>
              <a:rPr lang="en-US" b="1" dirty="0"/>
              <a:t>[r3]</a:t>
            </a:r>
            <a:r>
              <a:rPr lang="en-US" dirty="0"/>
              <a:t> that copies the contents of the memory location pointed at by register r3 into register r2, and assume that register r2 contains 0x00011234</a:t>
            </a:r>
            <a:r>
              <a:rPr lang="en-US" dirty="0" smtClean="0"/>
              <a:t>.</a:t>
            </a:r>
          </a:p>
          <a:p>
            <a:endParaRPr lang="en-US" dirty="0"/>
          </a:p>
          <a:p>
            <a:r>
              <a:rPr lang="en-US" dirty="0" smtClean="0"/>
              <a:t>The </a:t>
            </a:r>
            <a:r>
              <a:rPr lang="en-US" dirty="0"/>
              <a:t>data might actually be copied from, say, memory location 0x00A43234 in DRAM-based main store. The act of translating </a:t>
            </a:r>
            <a:r>
              <a:rPr lang="en-US" b="1" dirty="0"/>
              <a:t>00011</a:t>
            </a:r>
            <a:r>
              <a:rPr lang="en-US" dirty="0"/>
              <a:t>234 into </a:t>
            </a:r>
            <a:r>
              <a:rPr lang="en-US" b="1" dirty="0"/>
              <a:t>0A43</a:t>
            </a:r>
            <a:r>
              <a:rPr lang="en-US" dirty="0"/>
              <a:t>234 is called </a:t>
            </a:r>
            <a:r>
              <a:rPr lang="en-US" i="1" dirty="0"/>
              <a:t>memory management</a:t>
            </a:r>
            <a:r>
              <a:rPr lang="en-US" dirty="0"/>
              <a:t>. </a:t>
            </a:r>
          </a:p>
        </p:txBody>
      </p:sp>
    </p:spTree>
    <p:extLst>
      <p:ext uri="{BB962C8B-B14F-4D97-AF65-F5344CB8AC3E}">
        <p14:creationId xmlns:p14="http://schemas.microsoft.com/office/powerpoint/2010/main" val="7408094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107</a:t>
            </a:fld>
            <a:endParaRPr lang="en-US"/>
          </a:p>
        </p:txBody>
      </p:sp>
      <p:sp>
        <p:nvSpPr>
          <p:cNvPr id="4" name="Rectangle 3"/>
          <p:cNvSpPr/>
          <p:nvPr/>
        </p:nvSpPr>
        <p:spPr>
          <a:xfrm>
            <a:off x="228600" y="533400"/>
            <a:ext cx="8229600" cy="369332"/>
          </a:xfrm>
          <a:prstGeom prst="rect">
            <a:avLst/>
          </a:prstGeom>
        </p:spPr>
        <p:txBody>
          <a:bodyPr wrap="square">
            <a:spAutoFit/>
          </a:bodyPr>
          <a:lstStyle/>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685800" y="531555"/>
            <a:ext cx="7696200" cy="5909310"/>
          </a:xfrm>
          <a:prstGeom prst="rect">
            <a:avLst/>
          </a:prstGeom>
        </p:spPr>
        <p:txBody>
          <a:bodyPr wrap="square">
            <a:spAutoFit/>
          </a:bodyPr>
          <a:lstStyle/>
          <a:p>
            <a:pPr algn="ctr"/>
            <a:r>
              <a:rPr lang="en-US" b="1" dirty="0"/>
              <a:t>Virtual Memory and Memory Management</a:t>
            </a:r>
            <a:endParaRPr lang="en-US" dirty="0"/>
          </a:p>
          <a:p>
            <a:r>
              <a:rPr lang="en-US" dirty="0"/>
              <a:t> </a:t>
            </a:r>
          </a:p>
          <a:p>
            <a:r>
              <a:rPr lang="en-US" i="1" dirty="0" smtClean="0"/>
              <a:t>Virtual </a:t>
            </a:r>
            <a:r>
              <a:rPr lang="en-US" i="1" dirty="0"/>
              <a:t>memory</a:t>
            </a:r>
            <a:r>
              <a:rPr lang="en-US" dirty="0"/>
              <a:t> is a term borrowed from optics, where it describes an image that appears to be in a place where it is not (for example, a telescope may make an object appear as if it’s just in front of you when it’s a long distance away). Virtual memory space is synonymous with </a:t>
            </a:r>
            <a:r>
              <a:rPr lang="en-US" i="1" dirty="0"/>
              <a:t>logical address space</a:t>
            </a:r>
            <a:r>
              <a:rPr lang="en-US" dirty="0"/>
              <a:t> and describes the address space that can be accessed by a computer. </a:t>
            </a:r>
            <a:endParaRPr lang="en-US" dirty="0" smtClean="0"/>
          </a:p>
          <a:p>
            <a:endParaRPr lang="en-US" dirty="0"/>
          </a:p>
          <a:p>
            <a:r>
              <a:rPr lang="en-US" dirty="0" smtClean="0"/>
              <a:t>A </a:t>
            </a:r>
            <a:r>
              <a:rPr lang="en-US" dirty="0"/>
              <a:t>computer with 64-bit address and pointer registers has a 2</a:t>
            </a:r>
            <a:r>
              <a:rPr lang="en-US" baseline="30000" dirty="0"/>
              <a:t>64</a:t>
            </a:r>
            <a:r>
              <a:rPr lang="en-US" dirty="0"/>
              <a:t>-byte virtual (logical) address space even though it may be in a system with only 2 GB (2</a:t>
            </a:r>
            <a:r>
              <a:rPr lang="en-US" baseline="30000" dirty="0"/>
              <a:t>31</a:t>
            </a:r>
            <a:r>
              <a:rPr lang="en-US" dirty="0"/>
              <a:t>) of physical main store memory</a:t>
            </a:r>
            <a:r>
              <a:rPr lang="en-US" dirty="0" smtClean="0"/>
              <a:t>.</a:t>
            </a:r>
          </a:p>
          <a:p>
            <a:endParaRPr lang="en-US" dirty="0"/>
          </a:p>
          <a:p>
            <a:r>
              <a:rPr lang="en-US" dirty="0"/>
              <a:t>Memory management has its origins in the 1950s and 60s and describes any technique that takes a logical address generated by the CPU and translates it into the actual (i.e., physical) address in memory. </a:t>
            </a:r>
            <a:endParaRPr lang="en-US" dirty="0" smtClean="0"/>
          </a:p>
          <a:p>
            <a:endParaRPr lang="en-US" dirty="0"/>
          </a:p>
          <a:p>
            <a:r>
              <a:rPr lang="en-US" dirty="0" smtClean="0"/>
              <a:t>Memory </a:t>
            </a:r>
            <a:r>
              <a:rPr lang="en-US" dirty="0"/>
              <a:t>management allows the physical address spaces of DRAM and hard disk to be seamlessly merged into the computer’s virtual memory space.</a:t>
            </a:r>
          </a:p>
        </p:txBody>
      </p:sp>
    </p:spTree>
    <p:extLst>
      <p:ext uri="{BB962C8B-B14F-4D97-AF65-F5344CB8AC3E}">
        <p14:creationId xmlns:p14="http://schemas.microsoft.com/office/powerpoint/2010/main" val="967585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7650" name="Picture 2" descr="E:\CengageBook\CengageLectureNotesWebsite\Clements 1e JPG_files\ch09\87046-09-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10" y="3555491"/>
            <a:ext cx="6752897" cy="3004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382012"/>
            <a:ext cx="7696200" cy="3139321"/>
          </a:xfrm>
          <a:prstGeom prst="rect">
            <a:avLst/>
          </a:prstGeom>
        </p:spPr>
        <p:txBody>
          <a:bodyPr wrap="square">
            <a:spAutoFit/>
          </a:bodyPr>
          <a:lstStyle/>
          <a:p>
            <a:pPr algn="ctr"/>
            <a:r>
              <a:rPr lang="en-US" b="1" dirty="0"/>
              <a:t>Memory Management</a:t>
            </a:r>
            <a:endParaRPr lang="en-US" dirty="0"/>
          </a:p>
          <a:p>
            <a:r>
              <a:rPr lang="en-US" dirty="0"/>
              <a:t> </a:t>
            </a:r>
          </a:p>
          <a:p>
            <a:r>
              <a:rPr lang="en-US" dirty="0"/>
              <a:t>Computers using operating systems like Windows or UNIX make extensive use of memory management techniques. </a:t>
            </a:r>
            <a:endParaRPr lang="en-US" dirty="0" smtClean="0"/>
          </a:p>
          <a:p>
            <a:endParaRPr lang="en-US" dirty="0"/>
          </a:p>
          <a:p>
            <a:r>
              <a:rPr lang="en-US" dirty="0" smtClean="0"/>
              <a:t>Figure </a:t>
            </a:r>
            <a:r>
              <a:rPr lang="en-US" dirty="0"/>
              <a:t>9.26 describes the structure of a system with a memory management unit, MMU. </a:t>
            </a:r>
            <a:endParaRPr lang="en-US" dirty="0" smtClean="0"/>
          </a:p>
          <a:p>
            <a:endParaRPr lang="en-US" dirty="0"/>
          </a:p>
          <a:p>
            <a:r>
              <a:rPr lang="en-US" dirty="0" smtClean="0"/>
              <a:t>In </a:t>
            </a:r>
            <a:r>
              <a:rPr lang="en-US" dirty="0"/>
              <a:t>principle, it's a very simple arrangement – the logical address from the CPU is fed to an MMU that translates it into the physical address of the operand in memory. </a:t>
            </a:r>
          </a:p>
        </p:txBody>
      </p:sp>
    </p:spTree>
    <p:extLst>
      <p:ext uri="{BB962C8B-B14F-4D97-AF65-F5344CB8AC3E}">
        <p14:creationId xmlns:p14="http://schemas.microsoft.com/office/powerpoint/2010/main" val="19478636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7650" name="Picture 2" descr="E:\CengageBook\CengageLectureNotesWebsite\Clements 1e JPG_files\ch09\87046-09-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7239000" cy="32210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5366" y="341936"/>
            <a:ext cx="7696200" cy="2585323"/>
          </a:xfrm>
          <a:prstGeom prst="rect">
            <a:avLst/>
          </a:prstGeom>
        </p:spPr>
        <p:txBody>
          <a:bodyPr wrap="square">
            <a:spAutoFit/>
          </a:bodyPr>
          <a:lstStyle/>
          <a:p>
            <a:r>
              <a:rPr lang="en-US" dirty="0" smtClean="0"/>
              <a:t>Translation </a:t>
            </a:r>
            <a:r>
              <a:rPr lang="en-US" dirty="0"/>
              <a:t>involves a look-up table that converts logical addresses into physical addresses. Because a very large table indeed would be required to translate each logical address into a physical address, memory space is divided into </a:t>
            </a:r>
            <a:r>
              <a:rPr lang="en-US" i="1" dirty="0"/>
              <a:t>pages</a:t>
            </a:r>
            <a:r>
              <a:rPr lang="en-US" dirty="0"/>
              <a:t> and each address on a logical page is translated into the corresponding address on an a physical page. </a:t>
            </a:r>
            <a:endParaRPr lang="en-US" dirty="0" smtClean="0"/>
          </a:p>
          <a:p>
            <a:endParaRPr lang="en-US" dirty="0"/>
          </a:p>
          <a:p>
            <a:r>
              <a:rPr lang="en-US" dirty="0" smtClean="0"/>
              <a:t>A </a:t>
            </a:r>
            <a:r>
              <a:rPr lang="en-US" dirty="0"/>
              <a:t>page is, typically, 4 KB. For example, if the page size is 4KB and the processor has a 32-bit address space, the logical address 0xFFFFAC24 might be 0x00002C24.</a:t>
            </a:r>
          </a:p>
        </p:txBody>
      </p:sp>
    </p:spTree>
    <p:extLst>
      <p:ext uri="{BB962C8B-B14F-4D97-AF65-F5344CB8AC3E}">
        <p14:creationId xmlns:p14="http://schemas.microsoft.com/office/powerpoint/2010/main" val="285118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04"/>
          <p:cNvSpPr txBox="1">
            <a:spLocks noChangeArrowheads="1"/>
          </p:cNvSpPr>
          <p:nvPr/>
        </p:nvSpPr>
        <p:spPr bwMode="auto">
          <a:xfrm>
            <a:off x="270641" y="728662"/>
            <a:ext cx="8001000" cy="4986338"/>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cs typeface="Arial Unicode MS"/>
              </a:rPr>
              <a:t>Importance of Cache Memory</a:t>
            </a:r>
            <a:endParaRPr lang="en-US" dirty="0">
              <a:solidFill>
                <a:schemeClr val="bg1"/>
              </a:solidFill>
              <a:effectLst/>
              <a:latin typeface="Times New Roman"/>
              <a:ea typeface="Times New Roman"/>
              <a:cs typeface="Arial Unicode MS"/>
            </a:endParaRPr>
          </a:p>
          <a:p>
            <a:pPr marL="0" marR="0">
              <a:spcBef>
                <a:spcPts val="0"/>
              </a:spcBef>
              <a:spcAft>
                <a:spcPts val="0"/>
              </a:spcAft>
            </a:pPr>
            <a:r>
              <a:rPr lang="en-US" dirty="0">
                <a:solidFill>
                  <a:schemeClr val="bg1"/>
                </a:solidFill>
                <a:effectLst/>
                <a:latin typeface="Times New Roman"/>
                <a:ea typeface="Times New Roman"/>
                <a:cs typeface="Arial Unicode MS"/>
              </a:rPr>
              <a:t> </a:t>
            </a:r>
          </a:p>
          <a:p>
            <a:pPr marL="0" marR="0">
              <a:spcBef>
                <a:spcPts val="0"/>
              </a:spcBef>
              <a:spcAft>
                <a:spcPts val="0"/>
              </a:spcAft>
              <a:tabLst>
                <a:tab pos="342900" algn="l"/>
              </a:tabLst>
            </a:pPr>
            <a:r>
              <a:rPr lang="en-US" dirty="0">
                <a:solidFill>
                  <a:schemeClr val="bg1"/>
                </a:solidFill>
                <a:effectLst/>
                <a:latin typeface="Arial"/>
                <a:ea typeface="Times New Roman"/>
                <a:cs typeface="Arial Unicode MS"/>
              </a:rPr>
              <a:t>It is impossible to over stress the importance of cache memory in today’s world. The ever widening gap between the speed of processors and the speed of DRAM has made the use of cache mandatory.</a:t>
            </a:r>
            <a:endParaRPr lang="en-US" dirty="0">
              <a:solidFill>
                <a:schemeClr val="bg1"/>
              </a:solidFill>
              <a:effectLst/>
              <a:latin typeface="Times New Roman"/>
              <a:ea typeface="Times New Roman"/>
              <a:cs typeface="Arial Unicode MS"/>
            </a:endParaRPr>
          </a:p>
          <a:p>
            <a:pPr marL="0" marR="0">
              <a:spcBef>
                <a:spcPts val="0"/>
              </a:spcBef>
              <a:spcAft>
                <a:spcPts val="0"/>
              </a:spcAft>
              <a:tabLst>
                <a:tab pos="342900" algn="l"/>
              </a:tabLst>
            </a:pPr>
            <a:endParaRPr lang="en-US" dirty="0" smtClean="0">
              <a:solidFill>
                <a:schemeClr val="bg1"/>
              </a:solidFill>
              <a:effectLst/>
              <a:latin typeface="Arial"/>
              <a:ea typeface="Times New Roman"/>
              <a:cs typeface="Arial Unicode MS"/>
            </a:endParaRPr>
          </a:p>
          <a:p>
            <a:pPr marL="0" marR="0">
              <a:spcBef>
                <a:spcPts val="0"/>
              </a:spcBef>
              <a:spcAft>
                <a:spcPts val="0"/>
              </a:spcAft>
              <a:tabLst>
                <a:tab pos="342900" algn="l"/>
              </a:tabLst>
            </a:pPr>
            <a:r>
              <a:rPr lang="en-US" dirty="0" smtClean="0">
                <a:solidFill>
                  <a:schemeClr val="bg1"/>
                </a:solidFill>
                <a:effectLst/>
                <a:latin typeface="Arial"/>
                <a:ea typeface="Times New Roman"/>
                <a:cs typeface="Arial Unicode MS"/>
              </a:rPr>
              <a:t>Suppose </a:t>
            </a:r>
            <a:r>
              <a:rPr lang="en-US" dirty="0">
                <a:solidFill>
                  <a:schemeClr val="bg1"/>
                </a:solidFill>
                <a:effectLst/>
                <a:latin typeface="Arial"/>
                <a:ea typeface="Times New Roman"/>
                <a:cs typeface="Arial Unicode MS"/>
              </a:rPr>
              <a:t>a high-performance 32-bit processor has a superscalar design and can execute four instructions per clock cycle at 1,000 MHz (i.e., a cycle time of 1 ns). In order to operate at this speed, the processor requires 4 x 4 = 16 bytes of data from the cache every 1 ns. </a:t>
            </a:r>
            <a:endParaRPr lang="en-US" dirty="0" smtClean="0">
              <a:solidFill>
                <a:schemeClr val="bg1"/>
              </a:solidFill>
              <a:effectLst/>
              <a:latin typeface="Arial"/>
              <a:ea typeface="Times New Roman"/>
              <a:cs typeface="Arial Unicode MS"/>
            </a:endParaRPr>
          </a:p>
          <a:p>
            <a:pPr marL="0" marR="0">
              <a:spcBef>
                <a:spcPts val="0"/>
              </a:spcBef>
              <a:spcAft>
                <a:spcPts val="0"/>
              </a:spcAft>
              <a:tabLst>
                <a:tab pos="342900" algn="l"/>
              </a:tabLst>
            </a:pPr>
            <a:endParaRPr lang="en-US" dirty="0">
              <a:solidFill>
                <a:schemeClr val="bg1"/>
              </a:solidFill>
              <a:latin typeface="Arial"/>
              <a:ea typeface="Times New Roman"/>
              <a:cs typeface="Arial Unicode MS"/>
            </a:endParaRPr>
          </a:p>
          <a:p>
            <a:pPr marL="0" marR="0">
              <a:spcBef>
                <a:spcPts val="0"/>
              </a:spcBef>
              <a:spcAft>
                <a:spcPts val="0"/>
              </a:spcAft>
              <a:tabLst>
                <a:tab pos="342900" algn="l"/>
              </a:tabLst>
            </a:pPr>
            <a:r>
              <a:rPr lang="en-US" dirty="0" smtClean="0">
                <a:solidFill>
                  <a:schemeClr val="bg1"/>
                </a:solidFill>
                <a:effectLst/>
                <a:latin typeface="Arial"/>
                <a:ea typeface="Times New Roman"/>
                <a:cs typeface="Arial Unicode MS"/>
              </a:rPr>
              <a:t>If </a:t>
            </a:r>
            <a:r>
              <a:rPr lang="en-US" dirty="0">
                <a:solidFill>
                  <a:schemeClr val="bg1"/>
                </a:solidFill>
                <a:effectLst/>
                <a:latin typeface="Arial"/>
                <a:ea typeface="Times New Roman"/>
                <a:cs typeface="Arial Unicode MS"/>
              </a:rPr>
              <a:t>data is not in cache and it has to be fetched from 50 ns DRAM memory over a 32-bit bus, it would take 4 x 50 ns = 200 ns to fetch four instructions. </a:t>
            </a:r>
            <a:endParaRPr lang="en-US" dirty="0" smtClean="0">
              <a:solidFill>
                <a:schemeClr val="bg1"/>
              </a:solidFill>
              <a:effectLst/>
              <a:latin typeface="Arial"/>
              <a:ea typeface="Times New Roman"/>
              <a:cs typeface="Arial Unicode MS"/>
            </a:endParaRPr>
          </a:p>
          <a:p>
            <a:pPr marL="0" marR="0">
              <a:spcBef>
                <a:spcPts val="0"/>
              </a:spcBef>
              <a:spcAft>
                <a:spcPts val="0"/>
              </a:spcAft>
              <a:tabLst>
                <a:tab pos="342900" algn="l"/>
              </a:tabLst>
            </a:pPr>
            <a:endParaRPr lang="en-US" dirty="0">
              <a:solidFill>
                <a:schemeClr val="bg1"/>
              </a:solidFill>
              <a:latin typeface="Arial"/>
              <a:ea typeface="Times New Roman"/>
              <a:cs typeface="Arial Unicode MS"/>
            </a:endParaRPr>
          </a:p>
          <a:p>
            <a:pPr marL="0" marR="0">
              <a:spcBef>
                <a:spcPts val="0"/>
              </a:spcBef>
              <a:spcAft>
                <a:spcPts val="0"/>
              </a:spcAft>
              <a:tabLst>
                <a:tab pos="342900" algn="l"/>
              </a:tabLst>
            </a:pPr>
            <a:r>
              <a:rPr lang="en-US" dirty="0" smtClean="0">
                <a:solidFill>
                  <a:schemeClr val="bg1"/>
                </a:solidFill>
                <a:effectLst/>
                <a:latin typeface="Arial"/>
                <a:ea typeface="Times New Roman"/>
                <a:cs typeface="Arial Unicode MS"/>
              </a:rPr>
              <a:t>This </a:t>
            </a:r>
            <a:r>
              <a:rPr lang="en-US" dirty="0">
                <a:solidFill>
                  <a:schemeClr val="bg1"/>
                </a:solidFill>
                <a:effectLst/>
                <a:latin typeface="Arial"/>
                <a:ea typeface="Times New Roman"/>
                <a:cs typeface="Arial Unicode MS"/>
              </a:rPr>
              <a:t>corresponds to the time it would normally take to execute 4 x 200 = 800 instructions.</a:t>
            </a:r>
            <a:endParaRPr lang="en-US" dirty="0">
              <a:solidFill>
                <a:schemeClr val="bg1"/>
              </a:solidFill>
              <a:effectLst/>
              <a:latin typeface="Times New Roman"/>
              <a:ea typeface="Times New Roman"/>
              <a:cs typeface="Arial Unicode MS"/>
            </a:endParaRPr>
          </a:p>
        </p:txBody>
      </p:sp>
    </p:spTree>
    <p:extLst>
      <p:ext uri="{BB962C8B-B14F-4D97-AF65-F5344CB8AC3E}">
        <p14:creationId xmlns:p14="http://schemas.microsoft.com/office/powerpoint/2010/main" val="28560130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685800" y="685800"/>
            <a:ext cx="7696200" cy="3970318"/>
          </a:xfrm>
          <a:prstGeom prst="rect">
            <a:avLst/>
          </a:prstGeom>
        </p:spPr>
        <p:txBody>
          <a:bodyPr wrap="square">
            <a:spAutoFit/>
          </a:bodyPr>
          <a:lstStyle/>
          <a:p>
            <a:r>
              <a:rPr lang="en-US" b="1" dirty="0"/>
              <a:t>Memory Management</a:t>
            </a:r>
            <a:endParaRPr lang="en-US" dirty="0"/>
          </a:p>
          <a:p>
            <a:r>
              <a:rPr lang="en-US" dirty="0"/>
              <a:t> </a:t>
            </a:r>
          </a:p>
          <a:p>
            <a:r>
              <a:rPr lang="en-US" dirty="0"/>
              <a:t>The size of a processor's logical address space is independent of the addressing mode used to specify an operand. </a:t>
            </a:r>
            <a:endParaRPr lang="en-US" dirty="0" smtClean="0"/>
          </a:p>
          <a:p>
            <a:endParaRPr lang="en-US" dirty="0"/>
          </a:p>
          <a:p>
            <a:r>
              <a:rPr lang="en-US" dirty="0" smtClean="0"/>
              <a:t>Nor </a:t>
            </a:r>
            <a:r>
              <a:rPr lang="en-US" dirty="0"/>
              <a:t>does it depend on whether a program is written in a high-level language, assembly language, or machine code. </a:t>
            </a:r>
            <a:endParaRPr lang="en-US" dirty="0" smtClean="0"/>
          </a:p>
          <a:p>
            <a:endParaRPr lang="en-US" dirty="0"/>
          </a:p>
          <a:p>
            <a:r>
              <a:rPr lang="en-US" dirty="0" smtClean="0"/>
              <a:t>In </a:t>
            </a:r>
            <a:r>
              <a:rPr lang="en-US" dirty="0"/>
              <a:t>a 32-bit system, the instruction LDR </a:t>
            </a:r>
            <a:r>
              <a:rPr lang="en-US" b="1" dirty="0"/>
              <a:t>r4</a:t>
            </a:r>
            <a:r>
              <a:rPr lang="en-US" dirty="0"/>
              <a:t>,[r6] lets you address a logical space of 4 GB. </a:t>
            </a:r>
            <a:endParaRPr lang="en-US" dirty="0" smtClean="0"/>
          </a:p>
          <a:p>
            <a:endParaRPr lang="en-US" dirty="0"/>
          </a:p>
          <a:p>
            <a:r>
              <a:rPr lang="en-US" dirty="0" smtClean="0"/>
              <a:t>No </a:t>
            </a:r>
            <a:r>
              <a:rPr lang="en-US" dirty="0"/>
              <a:t>matter what technique is used, the processor cannot specify a logical address outside the 4 GB range 0 to 2</a:t>
            </a:r>
            <a:r>
              <a:rPr lang="en-US" baseline="30000" dirty="0"/>
              <a:t>32</a:t>
            </a:r>
            <a:r>
              <a:rPr lang="en-US" dirty="0"/>
              <a:t> ‑ 1, simply because the number of bits in its program counter is limited to 32.</a:t>
            </a:r>
          </a:p>
        </p:txBody>
      </p:sp>
    </p:spTree>
    <p:extLst>
      <p:ext uri="{BB962C8B-B14F-4D97-AF65-F5344CB8AC3E}">
        <p14:creationId xmlns:p14="http://schemas.microsoft.com/office/powerpoint/2010/main" val="20104531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685800" y="685800"/>
            <a:ext cx="7696200" cy="5355312"/>
          </a:xfrm>
          <a:prstGeom prst="rect">
            <a:avLst/>
          </a:prstGeom>
        </p:spPr>
        <p:txBody>
          <a:bodyPr wrap="square">
            <a:spAutoFit/>
          </a:bodyPr>
          <a:lstStyle/>
          <a:p>
            <a:r>
              <a:rPr lang="en-US" b="1" dirty="0"/>
              <a:t>Memory Management</a:t>
            </a:r>
            <a:endParaRPr lang="en-US" dirty="0"/>
          </a:p>
          <a:p>
            <a:r>
              <a:rPr lang="en-US" dirty="0"/>
              <a:t> </a:t>
            </a:r>
          </a:p>
          <a:p>
            <a:r>
              <a:rPr lang="en-US" dirty="0"/>
              <a:t>Physical address space is the address space spanned by all the actual address locations in the processor’s memory system. </a:t>
            </a:r>
            <a:endParaRPr lang="en-US" dirty="0" smtClean="0"/>
          </a:p>
          <a:p>
            <a:endParaRPr lang="en-US" dirty="0"/>
          </a:p>
          <a:p>
            <a:r>
              <a:rPr lang="en-US" dirty="0" smtClean="0"/>
              <a:t>This </a:t>
            </a:r>
            <a:r>
              <a:rPr lang="en-US" dirty="0"/>
              <a:t>is the memory that is in no sense abstract and costs real dollars and cents to implement. In other words, the system’s main memory makes up the physical address space. </a:t>
            </a:r>
            <a:endParaRPr lang="en-US" dirty="0" smtClean="0"/>
          </a:p>
          <a:p>
            <a:endParaRPr lang="en-US" dirty="0"/>
          </a:p>
          <a:p>
            <a:r>
              <a:rPr lang="en-US" dirty="0" smtClean="0"/>
              <a:t>The </a:t>
            </a:r>
            <a:r>
              <a:rPr lang="en-US" dirty="0"/>
              <a:t>size of a computer’s logical address space is determined by the number of bits used to specify an address, whereas the quantity of physical address space is frequently limited only by its cost</a:t>
            </a:r>
            <a:r>
              <a:rPr lang="en-US" dirty="0" smtClean="0"/>
              <a:t>.</a:t>
            </a:r>
          </a:p>
          <a:p>
            <a:endParaRPr lang="en-US" dirty="0"/>
          </a:p>
          <a:p>
            <a:r>
              <a:rPr lang="en-US" dirty="0"/>
              <a:t>We can now see why a microprocessor’s logical and physical address spaces may have different sizes. </a:t>
            </a:r>
            <a:endParaRPr lang="en-US" dirty="0" smtClean="0"/>
          </a:p>
          <a:p>
            <a:endParaRPr lang="en-US" dirty="0"/>
          </a:p>
          <a:p>
            <a:r>
              <a:rPr lang="en-US" dirty="0" smtClean="0"/>
              <a:t>What </a:t>
            </a:r>
            <a:r>
              <a:rPr lang="en-US" dirty="0"/>
              <a:t>is much more curious is why a microprocessor might, for example, employ memory management to translate the logical address $00001234 into the physical address $861234. </a:t>
            </a:r>
          </a:p>
        </p:txBody>
      </p:sp>
    </p:spTree>
    <p:extLst>
      <p:ext uri="{BB962C8B-B14F-4D97-AF65-F5344CB8AC3E}">
        <p14:creationId xmlns:p14="http://schemas.microsoft.com/office/powerpoint/2010/main" val="13180054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685800" y="685800"/>
            <a:ext cx="7696200" cy="5632311"/>
          </a:xfrm>
          <a:prstGeom prst="rect">
            <a:avLst/>
          </a:prstGeom>
        </p:spPr>
        <p:txBody>
          <a:bodyPr wrap="square">
            <a:spAutoFit/>
          </a:bodyPr>
          <a:lstStyle/>
          <a:p>
            <a:r>
              <a:rPr lang="en-US" dirty="0" smtClean="0"/>
              <a:t>The </a:t>
            </a:r>
            <a:r>
              <a:rPr lang="en-US" dirty="0"/>
              <a:t>fundamental objectives of memory management systems are:</a:t>
            </a:r>
          </a:p>
          <a:p>
            <a:r>
              <a:rPr lang="en-US" dirty="0"/>
              <a:t> </a:t>
            </a:r>
          </a:p>
          <a:p>
            <a:pPr marL="285750" lvl="0" indent="-285750">
              <a:buFont typeface="Arial" pitchFamily="34" charset="0"/>
              <a:buChar char="•"/>
            </a:pPr>
            <a:r>
              <a:rPr lang="en-US" dirty="0"/>
              <a:t>To control systems in which the amount of physical address space exceeds that of the logical address space (e.g., an 8-bit microprocessor with a 16-bit address bus and a 64 Kbyte logical address space with 2 MB of physical RAM).</a:t>
            </a:r>
          </a:p>
          <a:p>
            <a:pPr marL="285750" lvl="0" indent="-285750">
              <a:buFont typeface="Arial" pitchFamily="34" charset="0"/>
              <a:buChar char="•"/>
            </a:pPr>
            <a:r>
              <a:rPr lang="en-US" dirty="0"/>
              <a:t>To control systems in which the logical address space exceeds the physical address space (e.g., a 32-bit microprocessor with a 4 GB logical address space and 64 MB of RAM).</a:t>
            </a:r>
          </a:p>
          <a:p>
            <a:pPr marL="285750" lvl="0" indent="-285750">
              <a:buFont typeface="Arial" pitchFamily="34" charset="0"/>
              <a:buChar char="•"/>
            </a:pPr>
            <a:r>
              <a:rPr lang="en-US" dirty="0"/>
              <a:t>Memory protection, which includes schemes that prevent one user from accessing the memory space allocated to another user.</a:t>
            </a:r>
          </a:p>
          <a:p>
            <a:pPr marL="285750" lvl="0" indent="-285750">
              <a:buFont typeface="Arial" pitchFamily="34" charset="0"/>
              <a:buChar char="•"/>
            </a:pPr>
            <a:r>
              <a:rPr lang="en-US" dirty="0"/>
              <a:t>Memory sharing, where one program can share the resources of another program (e.g., common data areas or common code).</a:t>
            </a:r>
          </a:p>
          <a:p>
            <a:pPr marL="285750" lvl="0" indent="-285750">
              <a:buFont typeface="Arial" pitchFamily="34" charset="0"/>
              <a:buChar char="•"/>
            </a:pPr>
            <a:r>
              <a:rPr lang="en-US" dirty="0"/>
              <a:t>Efficient memory usage in which best use can be made of the existing physical address space.</a:t>
            </a:r>
          </a:p>
          <a:p>
            <a:pPr marL="285750" lvl="0" indent="-285750">
              <a:buFont typeface="Arial" pitchFamily="34" charset="0"/>
              <a:buChar char="•"/>
            </a:pPr>
            <a:r>
              <a:rPr lang="en-US" dirty="0"/>
              <a:t>Freeing programmers from any considerations of where their programs and data are to be located in memory. That is, the programmer can use any address he or she wishes, but the memory management system will map the logical address onto an available physical address.</a:t>
            </a:r>
          </a:p>
        </p:txBody>
      </p:sp>
    </p:spTree>
    <p:extLst>
      <p:ext uri="{BB962C8B-B14F-4D97-AF65-F5344CB8AC3E}">
        <p14:creationId xmlns:p14="http://schemas.microsoft.com/office/powerpoint/2010/main" val="22549762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8674" name="Picture 2" descr="E:\CengageBook\CengageLectureNotesWebsite\Clements 1e JPG_files\ch09\87046-09-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6324600" cy="37927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6700" y="533400"/>
            <a:ext cx="8153400" cy="1754326"/>
          </a:xfrm>
          <a:prstGeom prst="rect">
            <a:avLst/>
          </a:prstGeom>
        </p:spPr>
        <p:txBody>
          <a:bodyPr wrap="square">
            <a:spAutoFit/>
          </a:bodyPr>
          <a:lstStyle/>
          <a:p>
            <a:r>
              <a:rPr lang="en-US" dirty="0"/>
              <a:t>A section of the logical (or virtual) address space is mapped onto the available physical address space as shown by the example of Figure 9.27. </a:t>
            </a:r>
            <a:endParaRPr lang="en-US" dirty="0" smtClean="0"/>
          </a:p>
          <a:p>
            <a:endParaRPr lang="en-US" dirty="0"/>
          </a:p>
          <a:p>
            <a:r>
              <a:rPr lang="en-US" dirty="0" smtClean="0"/>
              <a:t>In </a:t>
            </a:r>
            <a:r>
              <a:rPr lang="en-US" dirty="0"/>
              <a:t>this example, the 256 KB section of logical address space, in the range 78 0000 to 7B FFFF is mapped onto the physical memory in the range 0 0000 to 3 FFFF. </a:t>
            </a:r>
          </a:p>
        </p:txBody>
      </p:sp>
    </p:spTree>
    <p:extLst>
      <p:ext uri="{BB962C8B-B14F-4D97-AF65-F5344CB8AC3E}">
        <p14:creationId xmlns:p14="http://schemas.microsoft.com/office/powerpoint/2010/main" val="20591417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66700" y="533400"/>
            <a:ext cx="8267700" cy="5909310"/>
          </a:xfrm>
          <a:prstGeom prst="rect">
            <a:avLst/>
          </a:prstGeom>
        </p:spPr>
        <p:txBody>
          <a:bodyPr wrap="square">
            <a:spAutoFit/>
          </a:bodyPr>
          <a:lstStyle/>
          <a:p>
            <a:r>
              <a:rPr lang="en-US" dirty="0"/>
              <a:t>When the processor generates the logical address of an operand that cannot be mapped on to the available physical address space, we have a problem. </a:t>
            </a:r>
            <a:endParaRPr lang="en-US" dirty="0" smtClean="0"/>
          </a:p>
          <a:p>
            <a:endParaRPr lang="en-US" dirty="0"/>
          </a:p>
          <a:p>
            <a:r>
              <a:rPr lang="en-US" dirty="0" smtClean="0"/>
              <a:t>The </a:t>
            </a:r>
            <a:r>
              <a:rPr lang="en-US" dirty="0"/>
              <a:t>solution </a:t>
            </a:r>
            <a:r>
              <a:rPr lang="en-US" dirty="0" smtClean="0"/>
              <a:t>adopted </a:t>
            </a:r>
            <a:r>
              <a:rPr lang="en-US" dirty="0"/>
              <a:t>at Manchester University was delightfully simple. Whenever the processor generates a logical address for which there is no corresponding physical address, the operating system stops the current program and deals with the problem. </a:t>
            </a:r>
            <a:endParaRPr lang="en-US" dirty="0" smtClean="0"/>
          </a:p>
          <a:p>
            <a:endParaRPr lang="en-US" dirty="0"/>
          </a:p>
          <a:p>
            <a:r>
              <a:rPr lang="en-US" dirty="0" smtClean="0"/>
              <a:t>The </a:t>
            </a:r>
            <a:r>
              <a:rPr lang="en-US" dirty="0"/>
              <a:t>operating system fetches a block of data containing the desired operand from </a:t>
            </a:r>
            <a:r>
              <a:rPr lang="en-US" dirty="0" smtClean="0"/>
              <a:t>disk </a:t>
            </a:r>
            <a:r>
              <a:rPr lang="en-US" dirty="0"/>
              <a:t>store, places this block in physical </a:t>
            </a:r>
            <a:r>
              <a:rPr lang="en-US" dirty="0" smtClean="0"/>
              <a:t>and </a:t>
            </a:r>
            <a:r>
              <a:rPr lang="en-US" dirty="0"/>
              <a:t>tells the memory management unit that a new relationship exists between logical and physical address space. </a:t>
            </a:r>
            <a:endParaRPr lang="en-US" dirty="0" smtClean="0"/>
          </a:p>
          <a:p>
            <a:endParaRPr lang="en-US" dirty="0"/>
          </a:p>
          <a:p>
            <a:r>
              <a:rPr lang="en-US" dirty="0" smtClean="0"/>
              <a:t>Data </a:t>
            </a:r>
            <a:r>
              <a:rPr lang="en-US" dirty="0"/>
              <a:t>is held on disk and only those parts of the program currently needed are transferred to the physical RAM. The memory management unit keeps track of the relationship between the logical address generated by the processor and that of the data currently in physical memory. </a:t>
            </a:r>
            <a:endParaRPr lang="en-US" dirty="0" smtClean="0"/>
          </a:p>
          <a:p>
            <a:endParaRPr lang="en-US" dirty="0"/>
          </a:p>
          <a:p>
            <a:r>
              <a:rPr lang="en-US" dirty="0" smtClean="0"/>
              <a:t>This process </a:t>
            </a:r>
            <a:r>
              <a:rPr lang="en-US" dirty="0"/>
              <a:t>is </a:t>
            </a:r>
            <a:r>
              <a:rPr lang="en-US" dirty="0" smtClean="0"/>
              <a:t>complex </a:t>
            </a:r>
            <a:r>
              <a:rPr lang="en-US" dirty="0"/>
              <a:t>in its details and requires harmonization of the processor architecture, the memory management unit and the operating system. </a:t>
            </a:r>
          </a:p>
        </p:txBody>
      </p:sp>
    </p:spTree>
    <p:extLst>
      <p:ext uri="{BB962C8B-B14F-4D97-AF65-F5344CB8AC3E}">
        <p14:creationId xmlns:p14="http://schemas.microsoft.com/office/powerpoint/2010/main" val="34530116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9698" name="Picture 2" descr="E:\CengageBook\CengageLectureNotesWebsite\Clements 1e JPG_files\ch09\87046-09-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9049"/>
            <a:ext cx="5029200" cy="47651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46003"/>
            <a:ext cx="8382000" cy="1200329"/>
          </a:xfrm>
          <a:prstGeom prst="rect">
            <a:avLst/>
          </a:prstGeom>
        </p:spPr>
        <p:txBody>
          <a:bodyPr wrap="square">
            <a:spAutoFit/>
          </a:bodyPr>
          <a:lstStyle/>
          <a:p>
            <a:r>
              <a:rPr lang="en-US" b="1" dirty="0"/>
              <a:t>Memory Management and Multitasking</a:t>
            </a:r>
          </a:p>
          <a:p>
            <a:r>
              <a:rPr lang="en-US" dirty="0"/>
              <a:t> </a:t>
            </a:r>
          </a:p>
          <a:p>
            <a:r>
              <a:rPr lang="en-US" dirty="0"/>
              <a:t>Multitasking systems execute two or more tasks or processes concurrently by periodically switching between tasks. </a:t>
            </a:r>
          </a:p>
        </p:txBody>
      </p:sp>
    </p:spTree>
    <p:extLst>
      <p:ext uri="{BB962C8B-B14F-4D97-AF65-F5344CB8AC3E}">
        <p14:creationId xmlns:p14="http://schemas.microsoft.com/office/powerpoint/2010/main" val="38447262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9698" name="Picture 2" descr="E:\CengageBook\CengageLectureNotesWebsite\Clements 1e JPG_files\ch09\87046-09-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79429"/>
            <a:ext cx="4406462" cy="41751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46003"/>
            <a:ext cx="8382000" cy="1754326"/>
          </a:xfrm>
          <a:prstGeom prst="rect">
            <a:avLst/>
          </a:prstGeom>
        </p:spPr>
        <p:txBody>
          <a:bodyPr wrap="square">
            <a:spAutoFit/>
          </a:bodyPr>
          <a:lstStyle/>
          <a:p>
            <a:r>
              <a:rPr lang="en-US" dirty="0"/>
              <a:t>Figure 9.28 demonstrates how logical address space </a:t>
            </a:r>
            <a:r>
              <a:rPr lang="en-US" dirty="0" smtClean="0"/>
              <a:t>is mapped </a:t>
            </a:r>
            <a:r>
              <a:rPr lang="en-US" dirty="0"/>
              <a:t>onto physical address space </a:t>
            </a:r>
            <a:r>
              <a:rPr lang="en-US" dirty="0" smtClean="0"/>
              <a:t>with </a:t>
            </a:r>
            <a:r>
              <a:rPr lang="en-US" dirty="0"/>
              <a:t>two </a:t>
            </a:r>
            <a:r>
              <a:rPr lang="en-US" dirty="0" smtClean="0"/>
              <a:t>tasks A and. </a:t>
            </a:r>
            <a:r>
              <a:rPr lang="en-US" dirty="0"/>
              <a:t>Each task has its own logical memory space </a:t>
            </a:r>
            <a:r>
              <a:rPr lang="en-US" dirty="0" smtClean="0"/>
              <a:t>and </a:t>
            </a:r>
            <a:r>
              <a:rPr lang="en-US" dirty="0"/>
              <a:t>can access shared resources lying in physical memory space. </a:t>
            </a:r>
            <a:endParaRPr lang="en-US" dirty="0" smtClean="0"/>
          </a:p>
          <a:p>
            <a:endParaRPr lang="en-US" dirty="0"/>
          </a:p>
          <a:p>
            <a:r>
              <a:rPr lang="en-US" dirty="0" smtClean="0"/>
              <a:t>Task</a:t>
            </a:r>
            <a:r>
              <a:rPr lang="en-US" dirty="0"/>
              <a:t> A and task B in Figure 9.28 can each access the same data structure in physical </a:t>
            </a:r>
            <a:r>
              <a:rPr lang="en-US" dirty="0" smtClean="0"/>
              <a:t>memory  </a:t>
            </a:r>
            <a:r>
              <a:rPr lang="en-US" dirty="0"/>
              <a:t>even though they use different logical </a:t>
            </a:r>
            <a:r>
              <a:rPr lang="en-US" dirty="0" smtClean="0"/>
              <a:t>addresses</a:t>
            </a:r>
            <a:endParaRPr lang="en-US" dirty="0"/>
          </a:p>
        </p:txBody>
      </p:sp>
    </p:spTree>
    <p:extLst>
      <p:ext uri="{BB962C8B-B14F-4D97-AF65-F5344CB8AC3E}">
        <p14:creationId xmlns:p14="http://schemas.microsoft.com/office/powerpoint/2010/main" val="1939149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09\87046-09-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28" y="2514600"/>
            <a:ext cx="3962400" cy="40689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5310" y="381000"/>
            <a:ext cx="8001000" cy="2031325"/>
          </a:xfrm>
          <a:prstGeom prst="rect">
            <a:avLst/>
          </a:prstGeom>
        </p:spPr>
        <p:txBody>
          <a:bodyPr wrap="square">
            <a:spAutoFit/>
          </a:bodyPr>
          <a:lstStyle/>
          <a:p>
            <a:pPr algn="ctr"/>
            <a:r>
              <a:rPr lang="en-US" b="1" dirty="0"/>
              <a:t>Address Translation</a:t>
            </a:r>
          </a:p>
          <a:p>
            <a:r>
              <a:rPr lang="en-US" dirty="0"/>
              <a:t> </a:t>
            </a:r>
          </a:p>
          <a:p>
            <a:r>
              <a:rPr lang="en-US" dirty="0"/>
              <a:t>Memory management provides two distinct services. The first is to map logical addresses onto the available physical memory. The second function occurs when the physical address space </a:t>
            </a:r>
            <a:r>
              <a:rPr lang="en-US" i="1" dirty="0"/>
              <a:t>runs out</a:t>
            </a:r>
            <a:r>
              <a:rPr lang="en-US" dirty="0"/>
              <a:t> (i.e., the logical-to-physical address mapping cannot be performed because the data is not available in the random access memory). </a:t>
            </a:r>
          </a:p>
        </p:txBody>
      </p:sp>
    </p:spTree>
    <p:extLst>
      <p:ext uri="{BB962C8B-B14F-4D97-AF65-F5344CB8AC3E}">
        <p14:creationId xmlns:p14="http://schemas.microsoft.com/office/powerpoint/2010/main" val="7423199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09\87046-09-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0405"/>
            <a:ext cx="6096000" cy="625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47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09\87046-09-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3716258" cy="38162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474345"/>
            <a:ext cx="8458200" cy="2031325"/>
          </a:xfrm>
          <a:prstGeom prst="rect">
            <a:avLst/>
          </a:prstGeom>
        </p:spPr>
        <p:txBody>
          <a:bodyPr wrap="square">
            <a:spAutoFit/>
          </a:bodyPr>
          <a:lstStyle/>
          <a:p>
            <a:r>
              <a:rPr lang="en-US" dirty="0"/>
              <a:t>Figure 9.29 shows how a page-memory system can be implemented. This example uses a microprocessor with a 24‑bit logical address bus and a 512 KB memory system. The 24-bit logical address from the processor is split into a 16‑bit displacement that is passed directly to the physical memory, plus an 8‑bit page address. The page address specifies the page (one of 2</a:t>
            </a:r>
            <a:r>
              <a:rPr lang="en-US" baseline="30000" dirty="0"/>
              <a:t>8</a:t>
            </a:r>
            <a:r>
              <a:rPr lang="en-US" dirty="0"/>
              <a:t> = 256 pages) currently accessed by the processor. The displacement field of the logical address accesses one of 2</a:t>
            </a:r>
            <a:r>
              <a:rPr lang="en-US" baseline="30000" dirty="0"/>
              <a:t>16</a:t>
            </a:r>
            <a:r>
              <a:rPr lang="en-US" dirty="0"/>
              <a:t> locations within a 64 KB page.</a:t>
            </a:r>
          </a:p>
        </p:txBody>
      </p:sp>
    </p:spTree>
    <p:extLst>
      <p:ext uri="{BB962C8B-B14F-4D97-AF65-F5344CB8AC3E}">
        <p14:creationId xmlns:p14="http://schemas.microsoft.com/office/powerpoint/2010/main" val="192489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09\87046-09-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4724400" cy="4054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05400" y="390941"/>
            <a:ext cx="3620814" cy="1754326"/>
          </a:xfrm>
          <a:prstGeom prst="rect">
            <a:avLst/>
          </a:prstGeom>
        </p:spPr>
        <p:txBody>
          <a:bodyPr wrap="square">
            <a:spAutoFit/>
          </a:bodyPr>
          <a:lstStyle/>
          <a:p>
            <a:r>
              <a:rPr lang="en-US" dirty="0" smtClean="0"/>
              <a:t>Figure 9.3 provides another illustration of the memory hierarchy.</a:t>
            </a:r>
          </a:p>
          <a:p>
            <a:endParaRPr lang="en-GB" dirty="0"/>
          </a:p>
          <a:p>
            <a:r>
              <a:rPr lang="en-GB" dirty="0" smtClean="0"/>
              <a:t>Times are given in terms of the fundamental clock cycle time.</a:t>
            </a:r>
            <a:endParaRPr lang="en-US" dirty="0"/>
          </a:p>
        </p:txBody>
      </p:sp>
    </p:spTree>
    <p:extLst>
      <p:ext uri="{BB962C8B-B14F-4D97-AF65-F5344CB8AC3E}">
        <p14:creationId xmlns:p14="http://schemas.microsoft.com/office/powerpoint/2010/main" val="28414623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09\87046-09-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3716258" cy="38162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381000"/>
            <a:ext cx="8458200" cy="2031325"/>
          </a:xfrm>
          <a:prstGeom prst="rect">
            <a:avLst/>
          </a:prstGeom>
        </p:spPr>
        <p:txBody>
          <a:bodyPr wrap="square">
            <a:spAutoFit/>
          </a:bodyPr>
          <a:lstStyle/>
          <a:p>
            <a:r>
              <a:rPr lang="en-US" dirty="0" smtClean="0"/>
              <a:t>The </a:t>
            </a:r>
            <a:r>
              <a:rPr lang="en-US" dirty="0"/>
              <a:t>page table contains 256 entries, one for each logical page; for example, in Figure 9.29 the CPU is accessing the 8‑bit logical page‑address 00000111</a:t>
            </a:r>
            <a:r>
              <a:rPr lang="en-US" baseline="-25000" dirty="0"/>
              <a:t>2</a:t>
            </a:r>
            <a:r>
              <a:rPr lang="en-US" dirty="0"/>
              <a:t>. Each entry contains a 3‑bit page frame address that provides the three most‑significant bits of the physical address. In this example, the physical page frame is 110. The logical address has been condensed from 8 + 16 bits to 3 + 16 bits and logical address </a:t>
            </a:r>
            <a:r>
              <a:rPr lang="en-US" b="1" dirty="0"/>
              <a:t>00000111</a:t>
            </a:r>
            <a:r>
              <a:rPr lang="en-US" dirty="0"/>
              <a:t> 0000101000110010 is mapped onto physical address </a:t>
            </a:r>
            <a:r>
              <a:rPr lang="en-US" b="1" dirty="0"/>
              <a:t>110</a:t>
            </a:r>
            <a:r>
              <a:rPr lang="en-US" dirty="0"/>
              <a:t> 0000101000110010.</a:t>
            </a:r>
          </a:p>
        </p:txBody>
      </p:sp>
    </p:spTree>
    <p:extLst>
      <p:ext uri="{BB962C8B-B14F-4D97-AF65-F5344CB8AC3E}">
        <p14:creationId xmlns:p14="http://schemas.microsoft.com/office/powerpoint/2010/main" val="9754886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381000"/>
            <a:ext cx="8458200" cy="2585323"/>
          </a:xfrm>
          <a:prstGeom prst="rect">
            <a:avLst/>
          </a:prstGeom>
        </p:spPr>
        <p:txBody>
          <a:bodyPr wrap="square">
            <a:spAutoFit/>
          </a:bodyPr>
          <a:lstStyle/>
          <a:p>
            <a:r>
              <a:rPr lang="en-US" dirty="0"/>
              <a:t>Although there are 256 possible entries in the page frame table (one for each logical page), the physical page frame address is only 3 bits, limiting the number of unique physical pages to eight. Consequently, a different physical page frame in random access memory cannot be associated with each of the possible logical page numbers. Each logical page‑address has a single‑bit R‑field labeled resident associated with it. If the R‑bit is set, that page‑frame is currently in physical memory. If the R‑bit is clear, the corresponding page frame is not in the physical memory and the contents of the page frame field are meaningless.</a:t>
            </a:r>
          </a:p>
        </p:txBody>
      </p:sp>
    </p:spTree>
    <p:extLst>
      <p:ext uri="{BB962C8B-B14F-4D97-AF65-F5344CB8AC3E}">
        <p14:creationId xmlns:p14="http://schemas.microsoft.com/office/powerpoint/2010/main" val="8618057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381000"/>
            <a:ext cx="8458200" cy="5355312"/>
          </a:xfrm>
          <a:prstGeom prst="rect">
            <a:avLst/>
          </a:prstGeom>
        </p:spPr>
        <p:txBody>
          <a:bodyPr wrap="square">
            <a:spAutoFit/>
          </a:bodyPr>
          <a:lstStyle/>
          <a:p>
            <a:r>
              <a:rPr lang="en-US" dirty="0"/>
              <a:t>Whenever a logical address is generated and the R‑bit associated with the current logical page is clear, an event called a </a:t>
            </a:r>
            <a:r>
              <a:rPr lang="en-US" i="1" dirty="0"/>
              <a:t>page fault</a:t>
            </a:r>
            <a:r>
              <a:rPr lang="en-US" dirty="0"/>
              <a:t> occurs. </a:t>
            </a:r>
            <a:endParaRPr lang="en-US" dirty="0" smtClean="0"/>
          </a:p>
          <a:p>
            <a:endParaRPr lang="en-US" dirty="0"/>
          </a:p>
          <a:p>
            <a:r>
              <a:rPr lang="en-US" dirty="0" smtClean="0"/>
              <a:t>Once </a:t>
            </a:r>
            <a:r>
              <a:rPr lang="en-US" dirty="0"/>
              <a:t>a memory access is started that attempts to access a logical address whose page is not in memory because the R‑bit was found to be clear, the current instruction must be suspended, because it cannot be completed</a:t>
            </a:r>
            <a:r>
              <a:rPr lang="en-US" dirty="0" smtClean="0"/>
              <a:t>.</a:t>
            </a:r>
          </a:p>
          <a:p>
            <a:endParaRPr lang="en-US" dirty="0"/>
          </a:p>
          <a:p>
            <a:r>
              <a:rPr lang="en-US" dirty="0"/>
              <a:t>A typical microprocessor has a bus error input pin that is asserted to indicate that a memory access cannot be completed. </a:t>
            </a:r>
            <a:endParaRPr lang="en-US" dirty="0" smtClean="0"/>
          </a:p>
          <a:p>
            <a:endParaRPr lang="en-US" dirty="0"/>
          </a:p>
          <a:p>
            <a:r>
              <a:rPr lang="en-US" dirty="0" smtClean="0"/>
              <a:t>Whenever </a:t>
            </a:r>
            <a:r>
              <a:rPr lang="en-US" dirty="0"/>
              <a:t>this happens, the operating system intervenes to deal with the situation. </a:t>
            </a:r>
            <a:endParaRPr lang="en-US" dirty="0" smtClean="0"/>
          </a:p>
          <a:p>
            <a:endParaRPr lang="en-US" dirty="0"/>
          </a:p>
          <a:p>
            <a:r>
              <a:rPr lang="en-US" dirty="0" smtClean="0"/>
              <a:t>Although </a:t>
            </a:r>
            <a:r>
              <a:rPr lang="en-US" dirty="0"/>
              <a:t>the information the CPU is </a:t>
            </a:r>
            <a:r>
              <a:rPr lang="en-US" i="1" dirty="0"/>
              <a:t>attempting</a:t>
            </a:r>
            <a:r>
              <a:rPr lang="en-US" dirty="0"/>
              <a:t> to access is not currently in the random access physical memory, it is located on-disk. </a:t>
            </a:r>
            <a:endParaRPr lang="en-US" dirty="0" smtClean="0"/>
          </a:p>
          <a:p>
            <a:endParaRPr lang="en-US" dirty="0" smtClean="0"/>
          </a:p>
          <a:p>
            <a:r>
              <a:rPr lang="en-US" dirty="0" smtClean="0"/>
              <a:t>The </a:t>
            </a:r>
            <a:r>
              <a:rPr lang="en-US" dirty="0"/>
              <a:t>operating system retrieves the page containing the desired memory location from disk, loads it in to the physical memory, and updates the page‑table accordingly. The suspended instruction can then be executed.</a:t>
            </a:r>
          </a:p>
        </p:txBody>
      </p:sp>
    </p:spTree>
    <p:extLst>
      <p:ext uri="{BB962C8B-B14F-4D97-AF65-F5344CB8AC3E}">
        <p14:creationId xmlns:p14="http://schemas.microsoft.com/office/powerpoint/2010/main" val="5692454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381000"/>
            <a:ext cx="8458200" cy="3416320"/>
          </a:xfrm>
          <a:prstGeom prst="rect">
            <a:avLst/>
          </a:prstGeom>
        </p:spPr>
        <p:txBody>
          <a:bodyPr wrap="square">
            <a:spAutoFit/>
          </a:bodyPr>
          <a:lstStyle/>
          <a:p>
            <a:r>
              <a:rPr lang="en-US" b="1" dirty="0"/>
              <a:t>Two-level Tables</a:t>
            </a:r>
          </a:p>
          <a:p>
            <a:r>
              <a:rPr lang="en-US" dirty="0"/>
              <a:t> </a:t>
            </a:r>
          </a:p>
          <a:p>
            <a:r>
              <a:rPr lang="en-US" dirty="0"/>
              <a:t>The arrangement of Figure 9.29 is impractical in modern high-performance processors. </a:t>
            </a:r>
            <a:endParaRPr lang="en-US" dirty="0" smtClean="0"/>
          </a:p>
          <a:p>
            <a:endParaRPr lang="en-US" dirty="0"/>
          </a:p>
          <a:p>
            <a:r>
              <a:rPr lang="en-US" dirty="0" smtClean="0"/>
              <a:t>Suppose </a:t>
            </a:r>
            <a:r>
              <a:rPr lang="en-US" dirty="0"/>
              <a:t>a 32-bit computer uses an 8 KB page that is accessed by a 13-bit page offset (the offset is the location within a page). </a:t>
            </a:r>
            <a:endParaRPr lang="en-US" dirty="0" smtClean="0"/>
          </a:p>
          <a:p>
            <a:endParaRPr lang="en-US" dirty="0"/>
          </a:p>
          <a:p>
            <a:r>
              <a:rPr lang="en-US" dirty="0" smtClean="0"/>
              <a:t>This </a:t>
            </a:r>
            <a:r>
              <a:rPr lang="en-US" dirty="0"/>
              <a:t>leaves 32 – 13 = 19 bits to select one of 2</a:t>
            </a:r>
            <a:r>
              <a:rPr lang="en-US" baseline="30000" dirty="0"/>
              <a:t>19</a:t>
            </a:r>
            <a:r>
              <a:rPr lang="en-US" dirty="0"/>
              <a:t> logical pages. </a:t>
            </a:r>
            <a:endParaRPr lang="en-US" dirty="0" smtClean="0"/>
          </a:p>
          <a:p>
            <a:endParaRPr lang="en-US" dirty="0"/>
          </a:p>
          <a:p>
            <a:r>
              <a:rPr lang="en-US" dirty="0" smtClean="0"/>
              <a:t>It </a:t>
            </a:r>
            <a:r>
              <a:rPr lang="en-US" dirty="0"/>
              <a:t>would be impossible to construct such a large page table in fast RAM (notice that this is the same problem facing the designer of memory cache).</a:t>
            </a:r>
          </a:p>
        </p:txBody>
      </p:sp>
    </p:spTree>
    <p:extLst>
      <p:ext uri="{BB962C8B-B14F-4D97-AF65-F5344CB8AC3E}">
        <p14:creationId xmlns:p14="http://schemas.microsoft.com/office/powerpoint/2010/main" val="34940156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1746" name="Picture 2" descr="E:\CengageBook\CengageLectureNotesWebsite\Clements 1e JPG_files\ch09\87046-09-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5449887" cy="37607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533400"/>
            <a:ext cx="8305800" cy="2031325"/>
          </a:xfrm>
          <a:prstGeom prst="rect">
            <a:avLst/>
          </a:prstGeom>
        </p:spPr>
        <p:txBody>
          <a:bodyPr wrap="square">
            <a:spAutoFit/>
          </a:bodyPr>
          <a:lstStyle/>
          <a:p>
            <a:r>
              <a:rPr lang="en-US" dirty="0"/>
              <a:t>Figure 9.30 describes how it is possible to perform address translation without the need for massive page tables by using</a:t>
            </a:r>
            <a:r>
              <a:rPr lang="en-US" i="1" dirty="0"/>
              <a:t> multi-level</a:t>
            </a:r>
            <a:r>
              <a:rPr lang="en-US" dirty="0"/>
              <a:t> page tables. The logical (virtual) address from the computer is first divided into a 19 bit page number and a 13-bit page offset. The page number is then divided into a 10-bit and a 9-bit field corresponding to first-level and second-level page tables. These two tables would require 2</a:t>
            </a:r>
            <a:r>
              <a:rPr lang="en-US" baseline="30000" dirty="0"/>
              <a:t>10</a:t>
            </a:r>
            <a:r>
              <a:rPr lang="en-US" dirty="0"/>
              <a:t> = 1,024 and 2</a:t>
            </a:r>
            <a:r>
              <a:rPr lang="en-US" baseline="30000" dirty="0"/>
              <a:t>9</a:t>
            </a:r>
            <a:r>
              <a:rPr lang="en-US" dirty="0"/>
              <a:t> = 512 entries, respectively.</a:t>
            </a:r>
          </a:p>
        </p:txBody>
      </p:sp>
    </p:spTree>
    <p:extLst>
      <p:ext uri="{BB962C8B-B14F-4D97-AF65-F5344CB8AC3E}">
        <p14:creationId xmlns:p14="http://schemas.microsoft.com/office/powerpoint/2010/main" val="35718966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4801314"/>
          </a:xfrm>
          <a:prstGeom prst="rect">
            <a:avLst/>
          </a:prstGeom>
        </p:spPr>
        <p:txBody>
          <a:bodyPr wrap="square">
            <a:spAutoFit/>
          </a:bodyPr>
          <a:lstStyle/>
          <a:p>
            <a:r>
              <a:rPr lang="en-US" dirty="0"/>
              <a:t>The diagram in Figure 9.30 is simplified and a real page table would contain a lot more information about the address translation process than just the pointers. </a:t>
            </a:r>
            <a:endParaRPr lang="en-US" dirty="0" smtClean="0"/>
          </a:p>
          <a:p>
            <a:endParaRPr lang="en-US" dirty="0"/>
          </a:p>
          <a:p>
            <a:r>
              <a:rPr lang="en-US" dirty="0" smtClean="0"/>
              <a:t>Figure </a:t>
            </a:r>
            <a:r>
              <a:rPr lang="en-US" dirty="0"/>
              <a:t>9.31 illustrates the PowerPC’s address translation tables</a:t>
            </a:r>
            <a:r>
              <a:rPr lang="en-US" dirty="0" smtClean="0"/>
              <a:t>.</a:t>
            </a:r>
          </a:p>
          <a:p>
            <a:endParaRPr lang="en-US" dirty="0"/>
          </a:p>
          <a:p>
            <a:r>
              <a:rPr lang="en-US" dirty="0"/>
              <a:t>The structure of a real page table includes more than pointers to other tables. </a:t>
            </a:r>
            <a:endParaRPr lang="en-US" dirty="0" smtClean="0"/>
          </a:p>
          <a:p>
            <a:endParaRPr lang="en-US" dirty="0"/>
          </a:p>
          <a:p>
            <a:r>
              <a:rPr lang="en-US" dirty="0" smtClean="0"/>
              <a:t>A </a:t>
            </a:r>
            <a:r>
              <a:rPr lang="en-US" dirty="0"/>
              <a:t>page table entry contains a descriptor that points to the next level in the hierarchical address translation table. </a:t>
            </a:r>
            <a:endParaRPr lang="en-US" dirty="0" smtClean="0"/>
          </a:p>
          <a:p>
            <a:endParaRPr lang="en-US" dirty="0"/>
          </a:p>
          <a:p>
            <a:r>
              <a:rPr lang="en-US" dirty="0" smtClean="0"/>
              <a:t>The </a:t>
            </a:r>
            <a:r>
              <a:rPr lang="en-US" dirty="0"/>
              <a:t>final descriptor in the chain points to the actual physical page and contains information the MMU requires about that page. </a:t>
            </a:r>
            <a:endParaRPr lang="en-US" dirty="0" smtClean="0"/>
          </a:p>
          <a:p>
            <a:endParaRPr lang="en-US" dirty="0"/>
          </a:p>
          <a:p>
            <a:r>
              <a:rPr lang="en-US" dirty="0" smtClean="0"/>
              <a:t>In </a:t>
            </a:r>
            <a:r>
              <a:rPr lang="en-US" dirty="0"/>
              <a:t>practice, a typical memory management unit may contain table descriptors with the following information:</a:t>
            </a:r>
          </a:p>
        </p:txBody>
      </p:sp>
    </p:spTree>
    <p:extLst>
      <p:ext uri="{BB962C8B-B14F-4D97-AF65-F5344CB8AC3E}">
        <p14:creationId xmlns:p14="http://schemas.microsoft.com/office/powerpoint/2010/main" val="27694178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2770" name="Picture 2" descr="E:\CengageBook\CengageLectureNotesWebsite\Clements 1e JPG_files\ch09\87046-09-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5638800" cy="598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559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3416320"/>
          </a:xfrm>
          <a:prstGeom prst="rect">
            <a:avLst/>
          </a:prstGeom>
        </p:spPr>
        <p:txBody>
          <a:bodyPr wrap="square">
            <a:spAutoFit/>
          </a:bodyPr>
          <a:lstStyle/>
          <a:p>
            <a:pPr lvl="0"/>
            <a:r>
              <a:rPr lang="en-US" b="1" dirty="0"/>
              <a:t>Descriptor type</a:t>
            </a:r>
            <a:r>
              <a:rPr lang="en-US" dirty="0"/>
              <a:t> The </a:t>
            </a:r>
            <a:r>
              <a:rPr lang="en-US" i="1" dirty="0"/>
              <a:t>descriptor</a:t>
            </a:r>
            <a:r>
              <a:rPr lang="en-US" dirty="0"/>
              <a:t> type tells the MMU whether another level in the table exists.</a:t>
            </a:r>
          </a:p>
          <a:p>
            <a:r>
              <a:rPr lang="en-US" dirty="0"/>
              <a:t> </a:t>
            </a:r>
          </a:p>
          <a:p>
            <a:pPr lvl="0"/>
            <a:r>
              <a:rPr lang="en-US" b="1" dirty="0"/>
              <a:t>Write Protect</a:t>
            </a:r>
            <a:r>
              <a:rPr lang="en-US" dirty="0"/>
              <a:t> The </a:t>
            </a:r>
            <a:r>
              <a:rPr lang="en-US" i="1" dirty="0"/>
              <a:t>write protect</a:t>
            </a:r>
            <a:r>
              <a:rPr lang="en-US" dirty="0"/>
              <a:t> bit indicates that pages pointed at by this descriptor may not be written to. If W = 1, all subsequent levels in the trees and their associated page descriptors are write protected.</a:t>
            </a:r>
          </a:p>
          <a:p>
            <a:r>
              <a:rPr lang="en-US" dirty="0"/>
              <a:t> </a:t>
            </a:r>
          </a:p>
          <a:p>
            <a:pPr lvl="0"/>
            <a:r>
              <a:rPr lang="en-US" b="1" dirty="0"/>
              <a:t>U</a:t>
            </a:r>
            <a:r>
              <a:rPr lang="en-US" dirty="0"/>
              <a:t> The </a:t>
            </a:r>
            <a:r>
              <a:rPr lang="en-US" i="1" dirty="0"/>
              <a:t>used</a:t>
            </a:r>
            <a:r>
              <a:rPr lang="en-US" dirty="0"/>
              <a:t> bit is initially cleared to zero by the operating system when the descriptor table is set up. When the descriptor is accessed for the first time, the MMU automatically sets U to 1. The U bit is used in virtual memory systems when deciding whether to write back a physical page to disk when it is swapped out.</a:t>
            </a:r>
          </a:p>
        </p:txBody>
      </p:sp>
    </p:spTree>
    <p:extLst>
      <p:ext uri="{BB962C8B-B14F-4D97-AF65-F5344CB8AC3E}">
        <p14:creationId xmlns:p14="http://schemas.microsoft.com/office/powerpoint/2010/main" val="1169732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3693319"/>
          </a:xfrm>
          <a:prstGeom prst="rect">
            <a:avLst/>
          </a:prstGeom>
        </p:spPr>
        <p:txBody>
          <a:bodyPr wrap="square">
            <a:spAutoFit/>
          </a:bodyPr>
          <a:lstStyle/>
          <a:p>
            <a:pPr lvl="0"/>
            <a:r>
              <a:rPr lang="en-US" b="1" dirty="0"/>
              <a:t>S</a:t>
            </a:r>
            <a:r>
              <a:rPr lang="en-US" dirty="0"/>
              <a:t> When the </a:t>
            </a:r>
            <a:r>
              <a:rPr lang="en-US" i="1" dirty="0"/>
              <a:t>supervisor</a:t>
            </a:r>
            <a:r>
              <a:rPr lang="en-US" dirty="0"/>
              <a:t> bit is set pages pointed at by this descriptor can be accessed only from the supervisor mode (i.e., operating-system level privilege). The supervisor state is the state in which the operating system runs and it has a higher level of privilege than the user state; for example, I/O such as disk drives can be accessed only from the supervisor state.</a:t>
            </a:r>
          </a:p>
          <a:p>
            <a:r>
              <a:rPr lang="en-US" dirty="0"/>
              <a:t> </a:t>
            </a:r>
          </a:p>
          <a:p>
            <a:pPr lvl="0"/>
            <a:r>
              <a:rPr lang="en-US" b="1" dirty="0"/>
              <a:t>Shared Globally</a:t>
            </a:r>
            <a:r>
              <a:rPr lang="en-US" dirty="0"/>
              <a:t> When set to 1, the shared globally bit indicates that the page-descriptor may be shared. That is, if SG = 1 then all tasks within the system may access the physical page. SG tells the MMU that only a single descriptor for this page need be held in the page table cache, TLB (the TLB, </a:t>
            </a:r>
            <a:r>
              <a:rPr lang="en-US" i="1" dirty="0"/>
              <a:t>translation </a:t>
            </a:r>
            <a:r>
              <a:rPr lang="en-US" i="1" dirty="0" err="1"/>
              <a:t>lookaside</a:t>
            </a:r>
            <a:r>
              <a:rPr lang="en-US" i="1" dirty="0"/>
              <a:t> buffer</a:t>
            </a:r>
            <a:r>
              <a:rPr lang="en-US" dirty="0"/>
              <a:t> is just a term for a small associative cache that can rapidly perform an address table by searching all entries simultaneously).</a:t>
            </a:r>
          </a:p>
        </p:txBody>
      </p:sp>
    </p:spTree>
    <p:extLst>
      <p:ext uri="{BB962C8B-B14F-4D97-AF65-F5344CB8AC3E}">
        <p14:creationId xmlns:p14="http://schemas.microsoft.com/office/powerpoint/2010/main" val="27167562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3970318"/>
          </a:xfrm>
          <a:prstGeom prst="rect">
            <a:avLst/>
          </a:prstGeom>
        </p:spPr>
        <p:txBody>
          <a:bodyPr wrap="square">
            <a:spAutoFit/>
          </a:bodyPr>
          <a:lstStyle/>
          <a:p>
            <a:pPr lvl="0"/>
            <a:r>
              <a:rPr lang="en-US" b="1" dirty="0"/>
              <a:t>Write Access Level</a:t>
            </a:r>
            <a:r>
              <a:rPr lang="en-US" dirty="0"/>
              <a:t> The write access level indicates the minimum privilege level allowed for pages located via this descriptor. </a:t>
            </a:r>
          </a:p>
          <a:p>
            <a:r>
              <a:rPr lang="en-US" dirty="0"/>
              <a:t> </a:t>
            </a:r>
          </a:p>
          <a:p>
            <a:pPr lvl="0"/>
            <a:r>
              <a:rPr lang="en-US" b="1" dirty="0"/>
              <a:t>Read access level</a:t>
            </a:r>
            <a:r>
              <a:rPr lang="en-US" dirty="0"/>
              <a:t> The three read access level bits perform the corresponding read function to the WAL bits.</a:t>
            </a:r>
          </a:p>
          <a:p>
            <a:r>
              <a:rPr lang="en-US" dirty="0"/>
              <a:t> </a:t>
            </a:r>
          </a:p>
          <a:p>
            <a:pPr lvl="0"/>
            <a:r>
              <a:rPr lang="en-US" b="1" dirty="0"/>
              <a:t>Limit</a:t>
            </a:r>
            <a:r>
              <a:rPr lang="en-US" dirty="0"/>
              <a:t> The limit field provides a lower or upper bound on index values for the next level in the translation table; that is, the limit field restricts the size of the next table down. For example, one of the logical address fields may have 7 bits and therefore support a table with 128 entries. However, in a real system you might never have more than, for example, 20 page descriptors at this level. By setting the limit to 5, you can restrict the table to 32 entries rather than 12). </a:t>
            </a:r>
          </a:p>
          <a:p>
            <a:r>
              <a:rPr lang="en-US" dirty="0"/>
              <a:t> </a:t>
            </a:r>
          </a:p>
        </p:txBody>
      </p:sp>
    </p:spTree>
    <p:extLst>
      <p:ext uri="{BB962C8B-B14F-4D97-AF65-F5344CB8AC3E}">
        <p14:creationId xmlns:p14="http://schemas.microsoft.com/office/powerpoint/2010/main" val="163887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09\87046-09-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4724400" cy="4054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05400" y="390941"/>
            <a:ext cx="3620814" cy="1754326"/>
          </a:xfrm>
          <a:prstGeom prst="rect">
            <a:avLst/>
          </a:prstGeom>
        </p:spPr>
        <p:txBody>
          <a:bodyPr wrap="square">
            <a:spAutoFit/>
          </a:bodyPr>
          <a:lstStyle/>
          <a:p>
            <a:r>
              <a:rPr lang="en-US" dirty="0" smtClean="0"/>
              <a:t>Figure 9.3 provides another illustration of the memory hierarchy.</a:t>
            </a:r>
          </a:p>
          <a:p>
            <a:endParaRPr lang="en-GB" dirty="0"/>
          </a:p>
          <a:p>
            <a:r>
              <a:rPr lang="en-GB" dirty="0" smtClean="0"/>
              <a:t>Times are given in terms of the fundamental clock cycle time.</a:t>
            </a:r>
            <a:endParaRPr lang="en-US" dirty="0"/>
          </a:p>
        </p:txBody>
      </p:sp>
    </p:spTree>
    <p:extLst>
      <p:ext uri="{BB962C8B-B14F-4D97-AF65-F5344CB8AC3E}">
        <p14:creationId xmlns:p14="http://schemas.microsoft.com/office/powerpoint/2010/main" val="31498810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3139321"/>
          </a:xfrm>
          <a:prstGeom prst="rect">
            <a:avLst/>
          </a:prstGeom>
        </p:spPr>
        <p:txBody>
          <a:bodyPr wrap="square">
            <a:spAutoFit/>
          </a:bodyPr>
          <a:lstStyle/>
          <a:p>
            <a:pPr lvl="0"/>
            <a:r>
              <a:rPr lang="en-US" b="1" dirty="0" smtClean="0"/>
              <a:t>Lower/upper</a:t>
            </a:r>
            <a:r>
              <a:rPr lang="en-US" dirty="0" smtClean="0"/>
              <a:t> </a:t>
            </a:r>
            <a:r>
              <a:rPr lang="en-US" dirty="0"/>
              <a:t>The lower/upper bit determines whether the</a:t>
            </a:r>
            <a:r>
              <a:rPr lang="en-US" i="1" dirty="0"/>
              <a:t> limit</a:t>
            </a:r>
            <a:r>
              <a:rPr lang="en-US" dirty="0"/>
              <a:t> field refers to a lower bound or to an upper bound. If L/U = 0, the limit field contains the unsigned upper limit of the index and all table indices for the next level must be less than or equal to the value contained in the limit field. If L/U = 1, the limit field contains the unsigned lower limit of the index and all table indices must be greater than or equal to the value in the limit field. In either case, if the actual index is outside the maximum/minimum, a limit violation will occur. The end result of a table walk is the page-descriptor that is going to be used to perform the actual logical-to-physical address translation. A page descriptor may have the following control bits not found in a table-descriptor. </a:t>
            </a:r>
          </a:p>
        </p:txBody>
      </p:sp>
    </p:spTree>
    <p:extLst>
      <p:ext uri="{BB962C8B-B14F-4D97-AF65-F5344CB8AC3E}">
        <p14:creationId xmlns:p14="http://schemas.microsoft.com/office/powerpoint/2010/main" val="19686557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305800" cy="5078313"/>
          </a:xfrm>
          <a:prstGeom prst="rect">
            <a:avLst/>
          </a:prstGeom>
        </p:spPr>
        <p:txBody>
          <a:bodyPr wrap="square">
            <a:spAutoFit/>
          </a:bodyPr>
          <a:lstStyle/>
          <a:p>
            <a:r>
              <a:rPr lang="en-US" dirty="0"/>
              <a:t>Walking through a multi-level page table (e.g., as shown in Figure 9.30) produces the page descriptor that will be used in the actual logical-to-physical address translation. In addition to the above-listed table descriptor bits, a page descriptor may have the following control bits not found in a table descriptor: </a:t>
            </a:r>
          </a:p>
          <a:p>
            <a:r>
              <a:rPr lang="en-US" dirty="0"/>
              <a:t> </a:t>
            </a:r>
          </a:p>
          <a:p>
            <a:pPr lvl="0"/>
            <a:r>
              <a:rPr lang="en-US" i="1" dirty="0"/>
              <a:t>Modified (M) bit </a:t>
            </a:r>
            <a:r>
              <a:rPr lang="en-US" dirty="0"/>
              <a:t>indicates whether the corresponding physical page was written to. The M-bit is set to zero when the descriptor is first set up by the operating system, since the MMU may set the M-bit but not clear it. Note that the used bit is set if a</a:t>
            </a:r>
            <a:r>
              <a:rPr lang="en-US" i="1" dirty="0"/>
              <a:t> table descriptor</a:t>
            </a:r>
            <a:r>
              <a:rPr lang="en-US" dirty="0"/>
              <a:t> is accessed, while the M-bit is set if the page is </a:t>
            </a:r>
            <a:r>
              <a:rPr lang="en-US"/>
              <a:t>accessed</a:t>
            </a:r>
            <a:r>
              <a:rPr lang="en-US" smtClean="0"/>
              <a:t>.</a:t>
            </a:r>
          </a:p>
          <a:p>
            <a:pPr lvl="0"/>
            <a:endParaRPr lang="en-US" dirty="0"/>
          </a:p>
          <a:p>
            <a:pPr lvl="0"/>
            <a:r>
              <a:rPr lang="en-US" i="1" dirty="0"/>
              <a:t>Lock (L) bit </a:t>
            </a:r>
            <a:r>
              <a:rPr lang="en-US" dirty="0"/>
              <a:t>indicates that the corresponding page descriptor should be made exempt from the MMU's page replacement algorithm. When L = 1, the physical page cannot be replaced by the MMU. Thus, we can use the L-bit to keep page descriptors in the address translation cache.</a:t>
            </a:r>
          </a:p>
          <a:p>
            <a:pPr lvl="0"/>
            <a:r>
              <a:rPr lang="en-US" i="1" dirty="0"/>
              <a:t>Cache (CI) inhibit bit</a:t>
            </a:r>
            <a:r>
              <a:rPr lang="en-US" dirty="0"/>
              <a:t> indicates whether or not the corresponding page is cacheable. If CI = 1, then this access should not be cached.</a:t>
            </a:r>
          </a:p>
        </p:txBody>
      </p:sp>
    </p:spTree>
    <p:extLst>
      <p:ext uri="{BB962C8B-B14F-4D97-AF65-F5344CB8AC3E}">
        <p14:creationId xmlns:p14="http://schemas.microsoft.com/office/powerpoint/2010/main" val="2013472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3794" name="Picture 2" descr="E:\CengageBook\CengageLectureNotesWebsite\Clements 1e JPG_files\ch09\87046-09-un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50" y="3422650"/>
            <a:ext cx="1590675"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018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6055327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9850322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7291695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5431272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2438431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2781656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54151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2" name="Picture 2" descr="E:\CengageBook\CengageLectureNotesWebsite\Clements 1e JPG_files\ch09\87046-09-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7325041" cy="32432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347191"/>
            <a:ext cx="8077200" cy="2677656"/>
          </a:xfrm>
          <a:prstGeom prst="rect">
            <a:avLst/>
          </a:prstGeom>
        </p:spPr>
        <p:txBody>
          <a:bodyPr wrap="square">
            <a:spAutoFit/>
          </a:bodyPr>
          <a:lstStyle/>
          <a:p>
            <a:pPr algn="ctr"/>
            <a:r>
              <a:rPr lang="en-GB" sz="2400" b="1" dirty="0" smtClean="0"/>
              <a:t>The Memory Wall</a:t>
            </a:r>
          </a:p>
          <a:p>
            <a:endParaRPr lang="en-GB" dirty="0"/>
          </a:p>
          <a:p>
            <a:r>
              <a:rPr lang="en-GB" dirty="0" smtClean="0"/>
              <a:t>Year by year, the computer gets faster. An memory gets faster.</a:t>
            </a:r>
          </a:p>
          <a:p>
            <a:endParaRPr lang="en-GB" dirty="0"/>
          </a:p>
          <a:p>
            <a:r>
              <a:rPr lang="en-GB" dirty="0" smtClean="0"/>
              <a:t>Alas, as figure 9.4 demonstrates, year by year the progress in CPU technology is </a:t>
            </a:r>
            <a:r>
              <a:rPr lang="en-GB" dirty="0"/>
              <a:t>g</a:t>
            </a:r>
            <a:r>
              <a:rPr lang="en-GB" dirty="0" smtClean="0"/>
              <a:t>reater than memory technology. </a:t>
            </a:r>
          </a:p>
          <a:p>
            <a:endParaRPr lang="en-GB" dirty="0"/>
          </a:p>
          <a:p>
            <a:r>
              <a:rPr lang="en-GB" dirty="0" smtClean="0"/>
              <a:t>It is said that this will lead to the memory wall where progress in CPU technology is pointless because of the memory delay.</a:t>
            </a:r>
            <a:endParaRPr lang="en-US" dirty="0"/>
          </a:p>
        </p:txBody>
      </p:sp>
    </p:spTree>
    <p:extLst>
      <p:ext uri="{BB962C8B-B14F-4D97-AF65-F5344CB8AC3E}">
        <p14:creationId xmlns:p14="http://schemas.microsoft.com/office/powerpoint/2010/main" val="19501958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4515596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5322170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138494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40154991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12841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3620542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5185341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0106757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3288226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771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6" name="Picture 2" descr="E:\CengageBook\CengageLectureNotesWebsite\Clements 1e JPG_files\ch09\87046-09-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6400800" cy="31312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7502" y="420013"/>
            <a:ext cx="8124497" cy="2585323"/>
          </a:xfrm>
          <a:prstGeom prst="rect">
            <a:avLst/>
          </a:prstGeom>
        </p:spPr>
        <p:txBody>
          <a:bodyPr wrap="square">
            <a:spAutoFit/>
          </a:bodyPr>
          <a:lstStyle/>
          <a:p>
            <a:r>
              <a:rPr lang="en-US" dirty="0"/>
              <a:t>Figure </a:t>
            </a:r>
            <a:r>
              <a:rPr lang="en-US" dirty="0" smtClean="0"/>
              <a:t>9.5 gives  </a:t>
            </a:r>
            <a:r>
              <a:rPr lang="en-US" dirty="0"/>
              <a:t>general structure of a cache </a:t>
            </a:r>
            <a:r>
              <a:rPr lang="en-US" dirty="0" smtClean="0"/>
              <a:t>memory.</a:t>
            </a:r>
          </a:p>
          <a:p>
            <a:endParaRPr lang="en-US" dirty="0"/>
          </a:p>
          <a:p>
            <a:r>
              <a:rPr lang="en-US" dirty="0" smtClean="0"/>
              <a:t>A </a:t>
            </a:r>
            <a:r>
              <a:rPr lang="en-US" dirty="0"/>
              <a:t>block of cache memory sits on the processor’s address and data buses in parallel with the much larger main store. </a:t>
            </a:r>
            <a:endParaRPr lang="en-US" dirty="0" smtClean="0"/>
          </a:p>
          <a:p>
            <a:endParaRPr lang="en-US" dirty="0"/>
          </a:p>
          <a:p>
            <a:r>
              <a:rPr lang="en-US" dirty="0" smtClean="0"/>
              <a:t>Data </a:t>
            </a:r>
            <a:r>
              <a:rPr lang="en-US" dirty="0"/>
              <a:t>in the cache is also maintained in the main store (i.e., DRAM). </a:t>
            </a:r>
            <a:endParaRPr lang="en-US" dirty="0" smtClean="0"/>
          </a:p>
          <a:p>
            <a:endParaRPr lang="en-GB" dirty="0"/>
          </a:p>
          <a:p>
            <a:r>
              <a:rPr lang="en-GB" dirty="0" smtClean="0"/>
              <a:t>When the CPU accesses data, it takes less time to access cache data than data from main memory.</a:t>
            </a:r>
            <a:endParaRPr lang="en-US" dirty="0"/>
          </a:p>
        </p:txBody>
      </p:sp>
    </p:spTree>
    <p:extLst>
      <p:ext uri="{BB962C8B-B14F-4D97-AF65-F5344CB8AC3E}">
        <p14:creationId xmlns:p14="http://schemas.microsoft.com/office/powerpoint/2010/main" val="12787752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105148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20649173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8835635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0831782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1329983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3007417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42507445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1900160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50196220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62889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838200"/>
            <a:ext cx="8124497" cy="4524315"/>
          </a:xfrm>
          <a:prstGeom prst="rect">
            <a:avLst/>
          </a:prstGeom>
        </p:spPr>
        <p:txBody>
          <a:bodyPr wrap="square">
            <a:spAutoFit/>
          </a:bodyPr>
          <a:lstStyle/>
          <a:p>
            <a:r>
              <a:rPr lang="en-GB" dirty="0" smtClean="0"/>
              <a:t>The key to cache memory is the </a:t>
            </a:r>
            <a:r>
              <a:rPr lang="en-GB" b="1" dirty="0" smtClean="0"/>
              <a:t>principle of locality</a:t>
            </a:r>
            <a:r>
              <a:rPr lang="en-GB" dirty="0" smtClean="0"/>
              <a:t>.</a:t>
            </a:r>
          </a:p>
          <a:p>
            <a:endParaRPr lang="en-GB" dirty="0" smtClean="0"/>
          </a:p>
          <a:p>
            <a:r>
              <a:rPr lang="en-GB" dirty="0" smtClean="0"/>
              <a:t>If memory elements were distributed randomly in memory so that the probability of accessing the next element was the same for every location, cache would not be possible. </a:t>
            </a:r>
          </a:p>
          <a:p>
            <a:endParaRPr lang="en-GB" dirty="0"/>
          </a:p>
          <a:p>
            <a:r>
              <a:rPr lang="en-GB" dirty="0" smtClean="0"/>
              <a:t>If the cache were 10% of the size of main memory, only 10% of the accesses would be to cache. If the main memory access time is 50 ns and cache access is 5 ns that addition of cache would increase performance by 0.9 x 50 + 0.1 x 5 = 45 + 0.5 = 45.5 (a minimal improvement in performance).</a:t>
            </a:r>
          </a:p>
          <a:p>
            <a:endParaRPr lang="en-GB" dirty="0"/>
          </a:p>
          <a:p>
            <a:r>
              <a:rPr lang="en-GB" dirty="0" smtClean="0"/>
              <a:t>In reality, data is not accessed at Random. In any program, 20% of the data might be accessed for 90% of the time.</a:t>
            </a:r>
          </a:p>
          <a:p>
            <a:endParaRPr lang="en-GB" dirty="0"/>
          </a:p>
          <a:p>
            <a:r>
              <a:rPr lang="en-GB" dirty="0" smtClean="0"/>
              <a:t>If this data is cached, the access time is now 0.1 x 50 + 0.9 x 5 = 5 + 4.5 = 9.5 ns. In this case, cache is very effective.</a:t>
            </a:r>
          </a:p>
        </p:txBody>
      </p:sp>
    </p:spTree>
    <p:extLst>
      <p:ext uri="{BB962C8B-B14F-4D97-AF65-F5344CB8AC3E}">
        <p14:creationId xmlns:p14="http://schemas.microsoft.com/office/powerpoint/2010/main" val="21185595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5896366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251881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9115426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4294512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373833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6566856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06998317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7605763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404551507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97599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838200"/>
            <a:ext cx="8124497" cy="5386090"/>
          </a:xfrm>
          <a:prstGeom prst="rect">
            <a:avLst/>
          </a:prstGeom>
        </p:spPr>
        <p:txBody>
          <a:bodyPr wrap="square">
            <a:spAutoFit/>
          </a:bodyPr>
          <a:lstStyle/>
          <a:p>
            <a:r>
              <a:rPr lang="en-GB" dirty="0" smtClean="0"/>
              <a:t>The key to cache memory is the </a:t>
            </a:r>
            <a:r>
              <a:rPr lang="en-GB" b="1" dirty="0" smtClean="0"/>
              <a:t>principle of locality</a:t>
            </a:r>
            <a:r>
              <a:rPr lang="en-GB" dirty="0" smtClean="0"/>
              <a:t>.</a:t>
            </a:r>
          </a:p>
          <a:p>
            <a:endParaRPr lang="en-GB" dirty="0"/>
          </a:p>
          <a:p>
            <a:r>
              <a:rPr lang="en-GB" dirty="0" smtClean="0"/>
              <a:t>This is, in practice, data is clustered.</a:t>
            </a:r>
          </a:p>
          <a:p>
            <a:endParaRPr lang="en-GB" dirty="0"/>
          </a:p>
          <a:p>
            <a:r>
              <a:rPr lang="en-GB" dirty="0" smtClean="0"/>
              <a:t>There are two types of locality: </a:t>
            </a:r>
            <a:r>
              <a:rPr lang="en-GB" sz="2000" b="1" dirty="0" smtClean="0">
                <a:solidFill>
                  <a:srgbClr val="FF0000"/>
                </a:solidFill>
              </a:rPr>
              <a:t>spatial</a:t>
            </a:r>
            <a:r>
              <a:rPr lang="en-GB" dirty="0" smtClean="0"/>
              <a:t> and </a:t>
            </a:r>
            <a:r>
              <a:rPr lang="en-GB" sz="2000" b="1" dirty="0" smtClean="0">
                <a:solidFill>
                  <a:srgbClr val="FF0000"/>
                </a:solidFill>
              </a:rPr>
              <a:t>temporal</a:t>
            </a:r>
            <a:r>
              <a:rPr lang="en-GB" dirty="0" smtClean="0"/>
              <a:t>.</a:t>
            </a:r>
          </a:p>
          <a:p>
            <a:endParaRPr lang="en-GB" dirty="0" smtClean="0"/>
          </a:p>
          <a:p>
            <a:r>
              <a:rPr lang="en-GB" dirty="0" smtClean="0"/>
              <a:t>Spatial locality involves the clustering of data in space. For example, a math calculation may require the repeated use of X, Y, and Z. These variables may be accessed many times in the execution of a program.</a:t>
            </a:r>
          </a:p>
          <a:p>
            <a:endParaRPr lang="en-GB" dirty="0"/>
          </a:p>
          <a:p>
            <a:r>
              <a:rPr lang="en-GB" dirty="0" smtClean="0"/>
              <a:t>Temporal locality occurs when elements are accessed frequently over a period of time; for example, within a loop.</a:t>
            </a:r>
          </a:p>
          <a:p>
            <a:endParaRPr lang="en-GB" dirty="0"/>
          </a:p>
          <a:p>
            <a:r>
              <a:rPr lang="en-GB" dirty="0" smtClean="0"/>
              <a:t>Locality means that it is normally possible to find a subsection of a program or data that is frequently accessed. This data can be placed in high-speed memory.</a:t>
            </a:r>
          </a:p>
          <a:p>
            <a:endParaRPr lang="en-GB" dirty="0"/>
          </a:p>
          <a:p>
            <a:r>
              <a:rPr lang="en-GB" dirty="0" smtClean="0"/>
              <a:t>For cache memory to be effective we have to ensure that about 90% of memory accesses to memory are to data in the cache.</a:t>
            </a:r>
          </a:p>
        </p:txBody>
      </p:sp>
    </p:spTree>
    <p:extLst>
      <p:ext uri="{BB962C8B-B14F-4D97-AF65-F5344CB8AC3E}">
        <p14:creationId xmlns:p14="http://schemas.microsoft.com/office/powerpoint/2010/main" val="38838726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7415830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190588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63932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95300" y="685800"/>
            <a:ext cx="8077200" cy="5078313"/>
          </a:xfrm>
          <a:prstGeom prst="rect">
            <a:avLst/>
          </a:prstGeom>
        </p:spPr>
        <p:txBody>
          <a:bodyPr wrap="square">
            <a:spAutoFit/>
          </a:bodyPr>
          <a:lstStyle/>
          <a:p>
            <a:r>
              <a:rPr lang="en-US" b="1" dirty="0"/>
              <a:t>Performance of Cache Memory</a:t>
            </a:r>
          </a:p>
          <a:p>
            <a:r>
              <a:rPr lang="en-US" dirty="0"/>
              <a:t> </a:t>
            </a:r>
          </a:p>
          <a:p>
            <a:r>
              <a:rPr lang="en-US" dirty="0"/>
              <a:t>We need to know how much the addition of cache memory affects a computer’s performance before we can decide whether adding cache memory is cost-effective. </a:t>
            </a:r>
            <a:endParaRPr lang="en-US" dirty="0" smtClean="0"/>
          </a:p>
          <a:p>
            <a:endParaRPr lang="en-US" dirty="0"/>
          </a:p>
          <a:p>
            <a:r>
              <a:rPr lang="en-US" dirty="0" smtClean="0"/>
              <a:t>We </a:t>
            </a:r>
            <a:r>
              <a:rPr lang="en-US" dirty="0"/>
              <a:t>begin with a simple model that omits the fine details of a real cache system; details that vary markedly from system to </a:t>
            </a:r>
            <a:r>
              <a:rPr lang="en-US" dirty="0" smtClean="0"/>
              <a:t>system </a:t>
            </a:r>
          </a:p>
          <a:p>
            <a:endParaRPr lang="en-US" dirty="0"/>
          </a:p>
          <a:p>
            <a:r>
              <a:rPr lang="en-US" dirty="0" smtClean="0"/>
              <a:t>The </a:t>
            </a:r>
            <a:r>
              <a:rPr lang="en-US" dirty="0"/>
              <a:t>model assumes that cache entries are all one word wide, whereas practical caches store a line (group of words). </a:t>
            </a:r>
            <a:endParaRPr lang="en-US" dirty="0" smtClean="0"/>
          </a:p>
          <a:p>
            <a:endParaRPr lang="en-US" dirty="0"/>
          </a:p>
          <a:p>
            <a:r>
              <a:rPr lang="en-US" dirty="0"/>
              <a:t>The principal parameter of a cache system is its </a:t>
            </a:r>
            <a:r>
              <a:rPr lang="en-US" i="1" dirty="0"/>
              <a:t>hit ratio</a:t>
            </a:r>
            <a:r>
              <a:rPr lang="en-US" dirty="0"/>
              <a:t>, </a:t>
            </a:r>
            <a:r>
              <a:rPr lang="en-US" i="1" dirty="0"/>
              <a:t>h</a:t>
            </a:r>
            <a:r>
              <a:rPr lang="en-US" dirty="0"/>
              <a:t>, that defines the ratio of hits to all accesses, and is determined by statistical observations of the system’s operation. </a:t>
            </a:r>
            <a:endParaRPr lang="en-US" dirty="0" smtClean="0"/>
          </a:p>
          <a:p>
            <a:endParaRPr lang="en-US" dirty="0"/>
          </a:p>
          <a:p>
            <a:r>
              <a:rPr lang="en-US" dirty="0" smtClean="0"/>
              <a:t>The </a:t>
            </a:r>
            <a:r>
              <a:rPr lang="en-US" dirty="0"/>
              <a:t>effect of locality of reference means that the hit ratio is usually very high, often in the region of 98%. </a:t>
            </a:r>
          </a:p>
        </p:txBody>
      </p:sp>
    </p:spTree>
    <p:extLst>
      <p:ext uri="{BB962C8B-B14F-4D97-AF65-F5344CB8AC3E}">
        <p14:creationId xmlns:p14="http://schemas.microsoft.com/office/powerpoint/2010/main" val="1243037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95300" y="685800"/>
            <a:ext cx="8077200" cy="5355312"/>
          </a:xfrm>
          <a:prstGeom prst="rect">
            <a:avLst/>
          </a:prstGeom>
        </p:spPr>
        <p:txBody>
          <a:bodyPr wrap="square">
            <a:spAutoFit/>
          </a:bodyPr>
          <a:lstStyle/>
          <a:p>
            <a:r>
              <a:rPr lang="en-US" b="1" dirty="0"/>
              <a:t>Performance of Cache Memory</a:t>
            </a:r>
          </a:p>
          <a:p>
            <a:r>
              <a:rPr lang="en-US" dirty="0"/>
              <a:t> </a:t>
            </a:r>
          </a:p>
          <a:p>
            <a:r>
              <a:rPr lang="en-US" dirty="0" smtClean="0"/>
              <a:t>Before </a:t>
            </a:r>
            <a:r>
              <a:rPr lang="en-US" dirty="0"/>
              <a:t>calculating the effect of a cache memory on a processor’s performance, we need to introduce some terms.</a:t>
            </a:r>
          </a:p>
          <a:p>
            <a:r>
              <a:rPr lang="en-US" dirty="0"/>
              <a:t> </a:t>
            </a:r>
          </a:p>
          <a:p>
            <a:pPr>
              <a:tabLst>
                <a:tab pos="3500438" algn="l"/>
              </a:tabLst>
            </a:pPr>
            <a:r>
              <a:rPr lang="en-US" dirty="0"/>
              <a:t>Access time of main store	</a:t>
            </a:r>
            <a:r>
              <a:rPr lang="en-US" i="1" dirty="0"/>
              <a:t>t</a:t>
            </a:r>
            <a:r>
              <a:rPr lang="en-US" i="1" baseline="-25000" dirty="0"/>
              <a:t>m</a:t>
            </a:r>
            <a:r>
              <a:rPr lang="en-US" dirty="0"/>
              <a:t> </a:t>
            </a:r>
          </a:p>
          <a:p>
            <a:pPr>
              <a:tabLst>
                <a:tab pos="3500438" algn="l"/>
              </a:tabLst>
            </a:pPr>
            <a:r>
              <a:rPr lang="en-US" dirty="0"/>
              <a:t>Access time of cache memory	</a:t>
            </a:r>
            <a:r>
              <a:rPr lang="en-US" i="1" dirty="0" err="1"/>
              <a:t>t</a:t>
            </a:r>
            <a:r>
              <a:rPr lang="en-US" i="1" baseline="-25000" dirty="0" err="1"/>
              <a:t>c</a:t>
            </a:r>
            <a:r>
              <a:rPr lang="en-US" dirty="0"/>
              <a:t> </a:t>
            </a:r>
          </a:p>
          <a:p>
            <a:pPr>
              <a:tabLst>
                <a:tab pos="3500438" algn="l"/>
              </a:tabLst>
            </a:pPr>
            <a:r>
              <a:rPr lang="en-US" dirty="0"/>
              <a:t>Hit ratio	</a:t>
            </a:r>
            <a:r>
              <a:rPr lang="en-US" i="1" dirty="0"/>
              <a:t>h</a:t>
            </a:r>
            <a:r>
              <a:rPr lang="en-US" dirty="0"/>
              <a:t> </a:t>
            </a:r>
          </a:p>
          <a:p>
            <a:pPr>
              <a:tabLst>
                <a:tab pos="3500438" algn="l"/>
              </a:tabLst>
            </a:pPr>
            <a:r>
              <a:rPr lang="en-US" dirty="0"/>
              <a:t>Miss ratio	</a:t>
            </a:r>
            <a:r>
              <a:rPr lang="en-US" i="1" dirty="0"/>
              <a:t>m</a:t>
            </a:r>
            <a:r>
              <a:rPr lang="en-US" dirty="0"/>
              <a:t> </a:t>
            </a:r>
          </a:p>
          <a:p>
            <a:pPr>
              <a:tabLst>
                <a:tab pos="3500438" algn="l"/>
              </a:tabLst>
            </a:pPr>
            <a:r>
              <a:rPr lang="en-US" dirty="0"/>
              <a:t>Speedup ratio	</a:t>
            </a:r>
            <a:r>
              <a:rPr lang="en-US" i="1" dirty="0"/>
              <a:t>S</a:t>
            </a:r>
            <a:endParaRPr lang="en-US" dirty="0"/>
          </a:p>
          <a:p>
            <a:r>
              <a:rPr lang="en-US" dirty="0"/>
              <a:t> </a:t>
            </a:r>
          </a:p>
          <a:p>
            <a:r>
              <a:rPr lang="en-US" dirty="0"/>
              <a:t>The </a:t>
            </a:r>
            <a:r>
              <a:rPr lang="en-US" i="1" dirty="0"/>
              <a:t>speedup ratio</a:t>
            </a:r>
            <a:r>
              <a:rPr lang="en-US" dirty="0"/>
              <a:t> is defined as the ratio of the memory system’s access time without cache to its access time with cache. </a:t>
            </a:r>
            <a:endParaRPr lang="en-US" dirty="0" smtClean="0"/>
          </a:p>
          <a:p>
            <a:endParaRPr lang="en-US" dirty="0"/>
          </a:p>
          <a:p>
            <a:r>
              <a:rPr lang="en-US" dirty="0" smtClean="0"/>
              <a:t>For </a:t>
            </a:r>
            <a:r>
              <a:rPr lang="en-US" i="1" dirty="0"/>
              <a:t>N</a:t>
            </a:r>
            <a:r>
              <a:rPr lang="en-US" dirty="0"/>
              <a:t> accesses </a:t>
            </a:r>
            <a:r>
              <a:rPr lang="en-US" dirty="0" smtClean="0"/>
              <a:t>to memory </a:t>
            </a:r>
            <a:r>
              <a:rPr lang="en-US" dirty="0"/>
              <a:t>without cache </a:t>
            </a:r>
            <a:r>
              <a:rPr lang="en-US" dirty="0" smtClean="0"/>
              <a:t>the </a:t>
            </a:r>
            <a:r>
              <a:rPr lang="en-US" dirty="0"/>
              <a:t>total access time </a:t>
            </a:r>
            <a:r>
              <a:rPr lang="en-US" dirty="0" smtClean="0"/>
              <a:t> is </a:t>
            </a:r>
            <a:r>
              <a:rPr lang="en-US" i="1" dirty="0" err="1" smtClean="0"/>
              <a:t>Nt</a:t>
            </a:r>
            <a:r>
              <a:rPr lang="en-US" i="1" baseline="-25000" dirty="0" err="1" smtClean="0"/>
              <a:t>m</a:t>
            </a:r>
            <a:r>
              <a:rPr lang="en-US" dirty="0" smtClean="0"/>
              <a:t>.</a:t>
            </a:r>
          </a:p>
          <a:p>
            <a:endParaRPr lang="en-US" dirty="0"/>
          </a:p>
          <a:p>
            <a:r>
              <a:rPr lang="en-US" dirty="0"/>
              <a:t>For </a:t>
            </a:r>
            <a:r>
              <a:rPr lang="en-US" i="1" dirty="0"/>
              <a:t>N</a:t>
            </a:r>
            <a:r>
              <a:rPr lang="en-US" dirty="0"/>
              <a:t> accesses to a memory system with a </a:t>
            </a:r>
            <a:r>
              <a:rPr lang="en-US" dirty="0" smtClean="0"/>
              <a:t>cache, </a:t>
            </a:r>
            <a:r>
              <a:rPr lang="en-US" dirty="0"/>
              <a:t>the </a:t>
            </a:r>
            <a:r>
              <a:rPr lang="en-US" dirty="0" smtClean="0"/>
              <a:t>access </a:t>
            </a:r>
            <a:r>
              <a:rPr lang="en-US" dirty="0"/>
              <a:t>time is </a:t>
            </a:r>
            <a:r>
              <a:rPr lang="en-US" dirty="0" smtClean="0"/>
              <a:t>N(</a:t>
            </a:r>
            <a:r>
              <a:rPr lang="en-US" i="1" dirty="0" err="1" smtClean="0"/>
              <a:t>h</a:t>
            </a:r>
            <a:r>
              <a:rPr lang="en-US" dirty="0" err="1" smtClean="0"/>
              <a:t>t</a:t>
            </a:r>
            <a:r>
              <a:rPr lang="en-US" baseline="-25000" dirty="0" err="1" smtClean="0"/>
              <a:t>c</a:t>
            </a:r>
            <a:r>
              <a:rPr lang="en-US" dirty="0"/>
              <a:t> + </a:t>
            </a:r>
            <a:r>
              <a:rPr lang="en-US" i="1" dirty="0" err="1"/>
              <a:t>m</a:t>
            </a:r>
            <a:r>
              <a:rPr lang="en-US" dirty="0" err="1"/>
              <a:t>t</a:t>
            </a:r>
            <a:r>
              <a:rPr lang="en-US" baseline="-25000" dirty="0" err="1"/>
              <a:t>m</a:t>
            </a:r>
            <a:r>
              <a:rPr lang="en-US" dirty="0"/>
              <a:t>). </a:t>
            </a:r>
            <a:endParaRPr lang="en-US" dirty="0" smtClean="0"/>
          </a:p>
          <a:p>
            <a:endParaRPr lang="en-US" dirty="0"/>
          </a:p>
        </p:txBody>
      </p:sp>
    </p:spTree>
    <p:extLst>
      <p:ext uri="{BB962C8B-B14F-4D97-AF65-F5344CB8AC3E}">
        <p14:creationId xmlns:p14="http://schemas.microsoft.com/office/powerpoint/2010/main" val="102882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838200" y="1305342"/>
            <a:ext cx="7010400" cy="1077218"/>
          </a:xfrm>
          <a:prstGeom prst="rect">
            <a:avLst/>
          </a:prstGeom>
        </p:spPr>
        <p:txBody>
          <a:bodyPr wrap="square">
            <a:spAutoFit/>
          </a:bodyPr>
          <a:lstStyle/>
          <a:p>
            <a:pPr algn="ctr"/>
            <a:r>
              <a:rPr lang="en-US" sz="2800" dirty="0" smtClean="0"/>
              <a:t>Cache Memory and Virtual Memory</a:t>
            </a:r>
            <a:endParaRPr lang="en-US" dirty="0"/>
          </a:p>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3877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95300" y="685800"/>
            <a:ext cx="8077200" cy="2862322"/>
          </a:xfrm>
          <a:prstGeom prst="rect">
            <a:avLst/>
          </a:prstGeom>
        </p:spPr>
        <p:txBody>
          <a:bodyPr wrap="square">
            <a:spAutoFit/>
          </a:bodyPr>
          <a:lstStyle/>
          <a:p>
            <a:r>
              <a:rPr lang="en-US" b="1" dirty="0"/>
              <a:t>Performance of Cache Memory</a:t>
            </a:r>
          </a:p>
          <a:p>
            <a:r>
              <a:rPr lang="en-US" dirty="0"/>
              <a:t> </a:t>
            </a:r>
          </a:p>
          <a:p>
            <a:r>
              <a:rPr lang="en-US" dirty="0"/>
              <a:t>The miss ratio, </a:t>
            </a:r>
            <a:r>
              <a:rPr lang="en-US" i="1" dirty="0"/>
              <a:t>m</a:t>
            </a:r>
            <a:r>
              <a:rPr lang="en-US" dirty="0"/>
              <a:t>, is defined as </a:t>
            </a:r>
            <a:r>
              <a:rPr lang="en-US" i="1" dirty="0"/>
              <a:t>m</a:t>
            </a:r>
            <a:r>
              <a:rPr lang="en-US" dirty="0"/>
              <a:t> = 1 - </a:t>
            </a:r>
            <a:r>
              <a:rPr lang="en-US" i="1" dirty="0"/>
              <a:t>h</a:t>
            </a:r>
            <a:r>
              <a:rPr lang="en-US" dirty="0"/>
              <a:t>, since if an access is not a hit it must be a miss. </a:t>
            </a:r>
            <a:endParaRPr lang="en-US" dirty="0" smtClean="0"/>
          </a:p>
          <a:p>
            <a:endParaRPr lang="en-GB" dirty="0"/>
          </a:p>
          <a:p>
            <a:r>
              <a:rPr lang="en-US" dirty="0"/>
              <a:t>Therefore the speedup ratio for a system with cache is given by: </a:t>
            </a:r>
          </a:p>
          <a:p>
            <a:r>
              <a:rPr lang="en-US" dirty="0"/>
              <a:t> </a:t>
            </a:r>
          </a:p>
          <a:p>
            <a:r>
              <a:rPr lang="en-US" dirty="0"/>
              <a:t> </a:t>
            </a:r>
          </a:p>
          <a:p>
            <a:endParaRPr lang="en-US" dirty="0"/>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2149897"/>
              </p:ext>
            </p:extLst>
          </p:nvPr>
        </p:nvGraphicFramePr>
        <p:xfrm>
          <a:off x="208025" y="2971800"/>
          <a:ext cx="8380241" cy="1412761"/>
        </p:xfrm>
        <a:graphic>
          <a:graphicData uri="http://schemas.openxmlformats.org/presentationml/2006/ole">
            <mc:AlternateContent xmlns:mc="http://schemas.openxmlformats.org/markup-compatibility/2006">
              <mc:Choice xmlns:v="urn:schemas-microsoft-com:vml" Requires="v">
                <p:oleObj spid="_x0000_s35852" name="Equation" r:id="rId3" imgW="2489200" imgH="419100" progId="Equation.3">
                  <p:embed/>
                </p:oleObj>
              </mc:Choice>
              <mc:Fallback>
                <p:oleObj name="Equation" r:id="rId3" imgW="24892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25" y="2971800"/>
                        <a:ext cx="8380241" cy="1412761"/>
                      </a:xfrm>
                      <a:prstGeom prst="rect">
                        <a:avLst/>
                      </a:prstGeom>
                      <a:solidFill>
                        <a:schemeClr val="accent1"/>
                      </a:solidFill>
                    </p:spPr>
                  </p:pic>
                </p:oleObj>
              </mc:Fallback>
            </mc:AlternateContent>
          </a:graphicData>
        </a:graphic>
      </p:graphicFrame>
      <p:sp>
        <p:nvSpPr>
          <p:cNvPr id="9" name="Rectangle 8"/>
          <p:cNvSpPr/>
          <p:nvPr/>
        </p:nvSpPr>
        <p:spPr>
          <a:xfrm>
            <a:off x="304800" y="4916269"/>
            <a:ext cx="7848600" cy="646331"/>
          </a:xfrm>
          <a:prstGeom prst="rect">
            <a:avLst/>
          </a:prstGeom>
        </p:spPr>
        <p:txBody>
          <a:bodyPr wrap="square">
            <a:spAutoFit/>
          </a:bodyPr>
          <a:lstStyle/>
          <a:p>
            <a:r>
              <a:rPr lang="en-US" dirty="0"/>
              <a:t>This expression assumes that all operations are memory accesses, which is not true because processors also perform internal operations. </a:t>
            </a:r>
          </a:p>
        </p:txBody>
      </p:sp>
    </p:spTree>
    <p:extLst>
      <p:ext uri="{BB962C8B-B14F-4D97-AF65-F5344CB8AC3E}">
        <p14:creationId xmlns:p14="http://schemas.microsoft.com/office/powerpoint/2010/main" val="240271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95300" y="685800"/>
            <a:ext cx="8077200" cy="2862322"/>
          </a:xfrm>
          <a:prstGeom prst="rect">
            <a:avLst/>
          </a:prstGeom>
        </p:spPr>
        <p:txBody>
          <a:bodyPr wrap="square">
            <a:spAutoFit/>
          </a:bodyPr>
          <a:lstStyle/>
          <a:p>
            <a:r>
              <a:rPr lang="en-US" b="1" dirty="0"/>
              <a:t>Performance of Cache Memory</a:t>
            </a:r>
          </a:p>
          <a:p>
            <a:r>
              <a:rPr lang="en-US" dirty="0"/>
              <a:t> </a:t>
            </a:r>
          </a:p>
          <a:p>
            <a:r>
              <a:rPr lang="en-US" dirty="0"/>
              <a:t>This expression assumes that all operations are memory accesses, which is not true because processors also perform internal operations. </a:t>
            </a:r>
            <a:endParaRPr lang="en-US" dirty="0" smtClean="0"/>
          </a:p>
          <a:p>
            <a:endParaRPr lang="en-US" dirty="0"/>
          </a:p>
          <a:p>
            <a:r>
              <a:rPr lang="en-US" dirty="0" smtClean="0"/>
              <a:t>If </a:t>
            </a:r>
            <a:r>
              <a:rPr lang="en-US" dirty="0"/>
              <a:t>we are not interested in the absolute speed of the memory and cache memory, we can introduce a parameter, </a:t>
            </a:r>
            <a:r>
              <a:rPr lang="en-US" i="1" dirty="0"/>
              <a:t>k</a:t>
            </a:r>
            <a:r>
              <a:rPr lang="en-US" dirty="0"/>
              <a:t> = </a:t>
            </a:r>
            <a:r>
              <a:rPr lang="en-US" i="1" dirty="0" err="1"/>
              <a:t>t</a:t>
            </a:r>
            <a:r>
              <a:rPr lang="en-US" i="1" baseline="-25000" dirty="0" err="1"/>
              <a:t>c</a:t>
            </a:r>
            <a:r>
              <a:rPr lang="en-US" dirty="0"/>
              <a:t>/</a:t>
            </a:r>
            <a:r>
              <a:rPr lang="en-US" i="1" dirty="0"/>
              <a:t>t</a:t>
            </a:r>
            <a:r>
              <a:rPr lang="en-US" i="1" baseline="-25000" dirty="0"/>
              <a:t>m</a:t>
            </a:r>
            <a:r>
              <a:rPr lang="en-US" dirty="0"/>
              <a:t>, that defines the ratio of the speed of cache memory to main memory. </a:t>
            </a:r>
            <a:endParaRPr lang="en-US" dirty="0" smtClean="0"/>
          </a:p>
          <a:p>
            <a:endParaRPr lang="en-US" dirty="0"/>
          </a:p>
          <a:p>
            <a:r>
              <a:rPr lang="en-US" dirty="0" smtClean="0"/>
              <a:t>The </a:t>
            </a:r>
            <a:r>
              <a:rPr lang="en-US" dirty="0"/>
              <a:t>speedup ratio in terms of </a:t>
            </a:r>
            <a:r>
              <a:rPr lang="en-US" i="1" dirty="0"/>
              <a:t>h</a:t>
            </a:r>
            <a:r>
              <a:rPr lang="en-US" dirty="0"/>
              <a:t> and </a:t>
            </a:r>
            <a:r>
              <a:rPr lang="en-US" i="1" dirty="0"/>
              <a:t>k</a:t>
            </a:r>
            <a:r>
              <a:rPr lang="en-US" dirty="0"/>
              <a:t> is given </a:t>
            </a:r>
            <a:r>
              <a:rPr lang="en-US" dirty="0" smtClean="0"/>
              <a:t>by</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240986973"/>
              </p:ext>
            </p:extLst>
          </p:nvPr>
        </p:nvGraphicFramePr>
        <p:xfrm>
          <a:off x="307428" y="3733799"/>
          <a:ext cx="5483772" cy="1188601"/>
        </p:xfrm>
        <a:graphic>
          <a:graphicData uri="http://schemas.openxmlformats.org/presentationml/2006/ole">
            <mc:AlternateContent xmlns:mc="http://schemas.openxmlformats.org/markup-compatibility/2006">
              <mc:Choice xmlns:v="urn:schemas-microsoft-com:vml" Requires="v">
                <p:oleObj spid="_x0000_s46091" name="Equation" r:id="rId3" imgW="1930400" imgH="419100" progId="Equation.3">
                  <p:embed/>
                </p:oleObj>
              </mc:Choice>
              <mc:Fallback>
                <p:oleObj name="Equation" r:id="rId3" imgW="19304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28" y="3733799"/>
                        <a:ext cx="5483772" cy="1188601"/>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304389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70" name="Picture 2" descr="E:\CengageBook\CengageLectureNotesWebsite\Clements 1e JPG_files\ch09\87046-09-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55" y="2057400"/>
            <a:ext cx="7669837" cy="41469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5310" y="612844"/>
            <a:ext cx="8447690" cy="923330"/>
          </a:xfrm>
          <a:prstGeom prst="rect">
            <a:avLst/>
          </a:prstGeom>
        </p:spPr>
        <p:txBody>
          <a:bodyPr wrap="square">
            <a:spAutoFit/>
          </a:bodyPr>
          <a:lstStyle/>
          <a:p>
            <a:r>
              <a:rPr lang="en-US" dirty="0"/>
              <a:t>Figure 9.6 plots the speedup ratio </a:t>
            </a:r>
            <a:r>
              <a:rPr lang="en-US" i="1" dirty="0"/>
              <a:t>S</a:t>
            </a:r>
            <a:r>
              <a:rPr lang="en-US" dirty="0"/>
              <a:t> as a function </a:t>
            </a:r>
            <a:r>
              <a:rPr lang="en-US" dirty="0" smtClean="0"/>
              <a:t>of </a:t>
            </a:r>
            <a:r>
              <a:rPr lang="en-US" i="1" dirty="0"/>
              <a:t>h</a:t>
            </a:r>
            <a:r>
              <a:rPr lang="en-US" dirty="0"/>
              <a:t>, when k = 0.2. </a:t>
            </a:r>
            <a:r>
              <a:rPr lang="en-US" dirty="0" smtClean="0"/>
              <a:t>The speedup </a:t>
            </a:r>
            <a:r>
              <a:rPr lang="en-US" dirty="0"/>
              <a:t>ratio is 1 when </a:t>
            </a:r>
            <a:r>
              <a:rPr lang="en-US" i="1" dirty="0"/>
              <a:t>h</a:t>
            </a:r>
            <a:r>
              <a:rPr lang="en-US" dirty="0"/>
              <a:t> = 0 and all accesses are made to the main memory. When </a:t>
            </a:r>
            <a:r>
              <a:rPr lang="en-US" i="1" dirty="0"/>
              <a:t>h</a:t>
            </a:r>
            <a:r>
              <a:rPr lang="en-US" dirty="0"/>
              <a:t> = 1 and all accesses are to the cache, the speedup ratio is 1/</a:t>
            </a:r>
            <a:r>
              <a:rPr lang="en-US" i="1" dirty="0"/>
              <a:t>k</a:t>
            </a:r>
            <a:r>
              <a:rPr lang="en-US" dirty="0"/>
              <a:t>.</a:t>
            </a:r>
          </a:p>
        </p:txBody>
      </p:sp>
    </p:spTree>
    <p:extLst>
      <p:ext uri="{BB962C8B-B14F-4D97-AF65-F5344CB8AC3E}">
        <p14:creationId xmlns:p14="http://schemas.microsoft.com/office/powerpoint/2010/main" val="109893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06"/>
          <p:cNvSpPr txBox="1">
            <a:spLocks noChangeArrowheads="1"/>
          </p:cNvSpPr>
          <p:nvPr/>
        </p:nvSpPr>
        <p:spPr bwMode="auto">
          <a:xfrm>
            <a:off x="152400" y="632460"/>
            <a:ext cx="8229600" cy="5006340"/>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rPr>
              <a:t>Cache Complexity</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tabLst>
                <a:tab pos="228600" algn="l"/>
              </a:tabLst>
            </a:pPr>
            <a:r>
              <a:rPr lang="en-US" dirty="0">
                <a:solidFill>
                  <a:schemeClr val="bg1"/>
                </a:solidFill>
                <a:effectLst/>
                <a:latin typeface="Arial"/>
                <a:ea typeface="Times New Roman"/>
              </a:rPr>
              <a:t>Performance calculations involving cache memory are invariably simplified because of all the various factors that affect a real system. </a:t>
            </a:r>
            <a:endParaRPr lang="en-US" dirty="0" smtClean="0">
              <a:solidFill>
                <a:schemeClr val="bg1"/>
              </a:solidFill>
              <a:effectLst/>
              <a:latin typeface="Arial"/>
              <a:ea typeface="Times New Roman"/>
            </a:endParaRPr>
          </a:p>
          <a:p>
            <a:pPr marL="0" marR="0">
              <a:spcBef>
                <a:spcPts val="0"/>
              </a:spcBef>
              <a:spcAft>
                <a:spcPts val="0"/>
              </a:spcAft>
              <a:tabLst>
                <a:tab pos="228600" algn="l"/>
              </a:tabLst>
            </a:pPr>
            <a:endParaRPr lang="en-US" dirty="0">
              <a:solidFill>
                <a:schemeClr val="bg1"/>
              </a:solidFill>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Our calculations assume </a:t>
            </a:r>
            <a:r>
              <a:rPr lang="en-US" dirty="0">
                <a:solidFill>
                  <a:schemeClr val="bg1"/>
                </a:solidFill>
                <a:effectLst/>
                <a:latin typeface="Arial"/>
                <a:ea typeface="Times New Roman"/>
              </a:rPr>
              <a:t>that information is obtained from </a:t>
            </a:r>
            <a:r>
              <a:rPr lang="en-US" dirty="0" smtClean="0">
                <a:solidFill>
                  <a:schemeClr val="bg1"/>
                </a:solidFill>
                <a:effectLst/>
                <a:latin typeface="Arial"/>
                <a:ea typeface="Times New Roman"/>
              </a:rPr>
              <a:t>cache </a:t>
            </a:r>
            <a:r>
              <a:rPr lang="en-US" dirty="0">
                <a:solidFill>
                  <a:schemeClr val="bg1"/>
                </a:solidFill>
                <a:effectLst/>
                <a:latin typeface="Arial"/>
                <a:ea typeface="Times New Roman"/>
              </a:rPr>
              <a:t>a word at a time. In practice, whenever </a:t>
            </a:r>
            <a:r>
              <a:rPr lang="en-US" dirty="0" smtClean="0">
                <a:solidFill>
                  <a:schemeClr val="bg1"/>
                </a:solidFill>
                <a:effectLst/>
                <a:latin typeface="Arial"/>
                <a:ea typeface="Times New Roman"/>
              </a:rPr>
              <a:t>an </a:t>
            </a:r>
            <a:r>
              <a:rPr lang="en-US" dirty="0">
                <a:solidFill>
                  <a:schemeClr val="bg1"/>
                </a:solidFill>
                <a:effectLst/>
                <a:latin typeface="Arial"/>
                <a:ea typeface="Times New Roman"/>
              </a:rPr>
              <a:t>element is not in </a:t>
            </a:r>
            <a:r>
              <a:rPr lang="en-US" dirty="0" smtClean="0">
                <a:solidFill>
                  <a:schemeClr val="bg1"/>
                </a:solidFill>
                <a:effectLst/>
                <a:latin typeface="Arial"/>
                <a:ea typeface="Times New Roman"/>
              </a:rPr>
              <a:t>cache, an entire </a:t>
            </a:r>
            <a:r>
              <a:rPr lang="en-US" i="1" dirty="0">
                <a:solidFill>
                  <a:schemeClr val="bg1"/>
                </a:solidFill>
                <a:effectLst/>
                <a:latin typeface="Arial"/>
                <a:ea typeface="Times New Roman"/>
              </a:rPr>
              <a:t>line</a:t>
            </a:r>
            <a:r>
              <a:rPr lang="en-US" dirty="0">
                <a:solidFill>
                  <a:schemeClr val="bg1"/>
                </a:solidFill>
                <a:effectLst/>
                <a:latin typeface="Arial"/>
                <a:ea typeface="Times New Roman"/>
              </a:rPr>
              <a:t> </a:t>
            </a:r>
            <a:r>
              <a:rPr lang="en-US" dirty="0" smtClean="0">
                <a:solidFill>
                  <a:schemeClr val="bg1"/>
                </a:solidFill>
                <a:effectLst/>
                <a:latin typeface="Arial"/>
                <a:ea typeface="Times New Roman"/>
              </a:rPr>
              <a:t>is loaded rather </a:t>
            </a:r>
            <a:r>
              <a:rPr lang="en-US" dirty="0">
                <a:solidFill>
                  <a:schemeClr val="bg1"/>
                </a:solidFill>
                <a:effectLst/>
                <a:latin typeface="Arial"/>
                <a:ea typeface="Times New Roman"/>
              </a:rPr>
              <a:t>than a single entry.  </a:t>
            </a:r>
            <a:r>
              <a:rPr lang="en-US" dirty="0" smtClean="0">
                <a:solidFill>
                  <a:schemeClr val="bg1"/>
                </a:solidFill>
                <a:effectLst/>
                <a:latin typeface="Arial"/>
                <a:ea typeface="Times New Roman"/>
              </a:rPr>
              <a:t>We </a:t>
            </a:r>
            <a:r>
              <a:rPr lang="en-US" dirty="0">
                <a:solidFill>
                  <a:schemeClr val="bg1"/>
                </a:solidFill>
                <a:effectLst/>
                <a:latin typeface="Arial"/>
                <a:ea typeface="Times New Roman"/>
              </a:rPr>
              <a:t>also have to consider the difference between cache read and write operations, which may be treated differently.</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endParaRPr lang="en-US" dirty="0">
              <a:solidFill>
                <a:schemeClr val="bg1"/>
              </a:solidFill>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Most systems </a:t>
            </a:r>
            <a:r>
              <a:rPr lang="en-US" dirty="0">
                <a:solidFill>
                  <a:schemeClr val="bg1"/>
                </a:solidFill>
                <a:effectLst/>
                <a:latin typeface="Arial"/>
                <a:ea typeface="Times New Roman"/>
              </a:rPr>
              <a:t>have separate data and instruction caches </a:t>
            </a:r>
            <a:r>
              <a:rPr lang="en-US" dirty="0" smtClean="0">
                <a:solidFill>
                  <a:schemeClr val="bg1"/>
                </a:solidFill>
                <a:effectLst/>
                <a:latin typeface="Arial"/>
                <a:ea typeface="Times New Roman"/>
              </a:rPr>
              <a:t>to </a:t>
            </a:r>
            <a:r>
              <a:rPr lang="en-US" dirty="0">
                <a:solidFill>
                  <a:schemeClr val="bg1"/>
                </a:solidFill>
                <a:effectLst/>
                <a:latin typeface="Arial"/>
                <a:ea typeface="Times New Roman"/>
              </a:rPr>
              <a:t>increase the processor CPU bandwidth by allowing simultaneous instruction and data transfers. These caches are written I-cache and D-cache, respectively. </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endParaRPr lang="en-US" dirty="0" smtClean="0">
              <a:solidFill>
                <a:schemeClr val="bg1"/>
              </a:solidFill>
              <a:effectLst/>
              <a:latin typeface="Arial"/>
              <a:ea typeface="Times New Roman"/>
            </a:endParaRPr>
          </a:p>
          <a:p>
            <a:pPr marL="0" marR="0">
              <a:spcBef>
                <a:spcPts val="0"/>
              </a:spcBef>
              <a:spcAft>
                <a:spcPts val="0"/>
              </a:spcAft>
              <a:tabLst>
                <a:tab pos="228600" algn="l"/>
              </a:tabLst>
            </a:pPr>
            <a:r>
              <a:rPr lang="en-US" dirty="0" smtClean="0">
                <a:solidFill>
                  <a:schemeClr val="bg1"/>
                </a:solidFill>
                <a:effectLst/>
                <a:latin typeface="Arial"/>
                <a:ea typeface="Times New Roman"/>
              </a:rPr>
              <a:t>We also assume a </a:t>
            </a:r>
            <a:r>
              <a:rPr lang="en-US" dirty="0">
                <a:solidFill>
                  <a:schemeClr val="bg1"/>
                </a:solidFill>
                <a:effectLst/>
                <a:latin typeface="Arial"/>
                <a:ea typeface="Times New Roman"/>
              </a:rPr>
              <a:t>simple main memory system with a single access time. In practice, modern high-performance systems with DRAM have rather complex access times because information is often accessed in a burst and the first access of a burst of accesses may be longer than successive accesses.</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r>
              <a:rPr lang="en-US" sz="900" dirty="0">
                <a:effectLst/>
                <a:latin typeface="Arial"/>
                <a:ea typeface="Times New Roman"/>
              </a:rPr>
              <a:t> </a:t>
            </a:r>
            <a:endParaRPr lang="en-US" sz="1000" dirty="0">
              <a:effectLst/>
              <a:latin typeface="Times New Roman"/>
              <a:ea typeface="Times New Roman"/>
            </a:endParaRPr>
          </a:p>
          <a:p>
            <a:pPr marL="0" marR="0">
              <a:spcBef>
                <a:spcPts val="0"/>
              </a:spcBef>
              <a:spcAft>
                <a:spcPts val="0"/>
              </a:spcAf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41906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41434" y="533400"/>
            <a:ext cx="7696200" cy="5940088"/>
          </a:xfrm>
          <a:prstGeom prst="rect">
            <a:avLst/>
          </a:prstGeom>
        </p:spPr>
        <p:txBody>
          <a:bodyPr wrap="square">
            <a:spAutoFit/>
          </a:bodyPr>
          <a:lstStyle/>
          <a:p>
            <a:pPr algn="ctr"/>
            <a:r>
              <a:rPr lang="en-US" sz="2000" b="1" dirty="0" smtClean="0"/>
              <a:t>Quantized Time</a:t>
            </a:r>
          </a:p>
          <a:p>
            <a:endParaRPr lang="en-US" dirty="0"/>
          </a:p>
          <a:p>
            <a:r>
              <a:rPr lang="en-US" dirty="0" smtClean="0"/>
              <a:t>The </a:t>
            </a:r>
            <a:r>
              <a:rPr lang="en-US" dirty="0"/>
              <a:t>speedup ratio achieved by real microprocessors is not as optimistic as the </a:t>
            </a:r>
            <a:r>
              <a:rPr lang="en-US" dirty="0" smtClean="0"/>
              <a:t>equation suggests. </a:t>
            </a:r>
          </a:p>
          <a:p>
            <a:endParaRPr lang="en-US" dirty="0"/>
          </a:p>
          <a:p>
            <a:r>
              <a:rPr lang="en-US" dirty="0" smtClean="0"/>
              <a:t>A </a:t>
            </a:r>
            <a:r>
              <a:rPr lang="en-US" dirty="0"/>
              <a:t>real microprocessor </a:t>
            </a:r>
            <a:r>
              <a:rPr lang="en-US" dirty="0" smtClean="0"/>
              <a:t> uses a clock and all operations take an integer number of clock cycles.</a:t>
            </a:r>
          </a:p>
          <a:p>
            <a:endParaRPr lang="en-US" dirty="0"/>
          </a:p>
          <a:p>
            <a:r>
              <a:rPr lang="en-US" dirty="0" smtClean="0"/>
              <a:t>Consider </a:t>
            </a:r>
            <a:r>
              <a:rPr lang="en-US" dirty="0"/>
              <a:t>the following example.</a:t>
            </a:r>
          </a:p>
          <a:p>
            <a:r>
              <a:rPr lang="en-US" dirty="0"/>
              <a:t> </a:t>
            </a:r>
          </a:p>
          <a:p>
            <a:pPr>
              <a:tabLst>
                <a:tab pos="4308475" algn="l"/>
              </a:tabLst>
            </a:pPr>
            <a:r>
              <a:rPr lang="en-US" dirty="0"/>
              <a:t>Microprocessor clock cycle time	10 ns</a:t>
            </a:r>
          </a:p>
          <a:p>
            <a:pPr>
              <a:tabLst>
                <a:tab pos="4308475" algn="l"/>
              </a:tabLst>
            </a:pPr>
            <a:r>
              <a:rPr lang="en-US" dirty="0"/>
              <a:t>Minimum clock cycles per bus cycle	3</a:t>
            </a:r>
          </a:p>
          <a:p>
            <a:pPr>
              <a:tabLst>
                <a:tab pos="4308475" algn="l"/>
              </a:tabLst>
            </a:pPr>
            <a:r>
              <a:rPr lang="en-US" dirty="0"/>
              <a:t>Memory access time	40 ns</a:t>
            </a:r>
          </a:p>
          <a:p>
            <a:pPr>
              <a:tabLst>
                <a:tab pos="4308475" algn="l"/>
              </a:tabLst>
            </a:pPr>
            <a:r>
              <a:rPr lang="en-US" dirty="0"/>
              <a:t>Wait states introduced by memory	2 clock cycles</a:t>
            </a:r>
          </a:p>
          <a:p>
            <a:pPr>
              <a:tabLst>
                <a:tab pos="4308475" algn="l"/>
              </a:tabLst>
            </a:pPr>
            <a:r>
              <a:rPr lang="en-US" dirty="0"/>
              <a:t>Cache memory access time	10 ns</a:t>
            </a:r>
          </a:p>
          <a:p>
            <a:pPr>
              <a:tabLst>
                <a:tab pos="4308475" algn="l"/>
              </a:tabLst>
            </a:pPr>
            <a:r>
              <a:rPr lang="en-US" dirty="0"/>
              <a:t>Wait states introduced by cache	</a:t>
            </a:r>
            <a:r>
              <a:rPr lang="en-US" dirty="0" smtClean="0"/>
              <a:t>0</a:t>
            </a:r>
          </a:p>
          <a:p>
            <a:pPr>
              <a:tabLst>
                <a:tab pos="4308475" algn="l"/>
              </a:tabLst>
            </a:pPr>
            <a:endParaRPr lang="en-GB" dirty="0"/>
          </a:p>
          <a:p>
            <a:pPr>
              <a:tabLst>
                <a:tab pos="4308475" algn="l"/>
              </a:tabLst>
            </a:pPr>
            <a:r>
              <a:rPr lang="en-US" dirty="0"/>
              <a:t>This data tells us that a memory access takes (3 clock cycles + 2 wait states) x 10 ns = 50 ns, and an access to cache takes 3 x 10 ns = 30 ns. The actual access times of the main memory and the cache don’t appear in this calculation. </a:t>
            </a:r>
          </a:p>
        </p:txBody>
      </p:sp>
    </p:spTree>
    <p:extLst>
      <p:ext uri="{BB962C8B-B14F-4D97-AF65-F5344CB8AC3E}">
        <p14:creationId xmlns:p14="http://schemas.microsoft.com/office/powerpoint/2010/main" val="181142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41434" y="533400"/>
            <a:ext cx="7696200" cy="1508105"/>
          </a:xfrm>
          <a:prstGeom prst="rect">
            <a:avLst/>
          </a:prstGeom>
        </p:spPr>
        <p:txBody>
          <a:bodyPr wrap="square">
            <a:spAutoFit/>
          </a:bodyPr>
          <a:lstStyle/>
          <a:p>
            <a:pPr algn="ctr"/>
            <a:r>
              <a:rPr lang="en-US" sz="2000" b="1" dirty="0" smtClean="0"/>
              <a:t>Quantized Time</a:t>
            </a:r>
          </a:p>
          <a:p>
            <a:endParaRPr lang="en-US" dirty="0"/>
          </a:p>
          <a:p>
            <a:r>
              <a:rPr lang="en-US" dirty="0" smtClean="0"/>
              <a:t>The actual </a:t>
            </a:r>
            <a:r>
              <a:rPr lang="en-US" dirty="0"/>
              <a:t>access times of the main memory and the cache don’t appear in this calculation. The speedup ratio is given by</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438077801"/>
              </p:ext>
            </p:extLst>
          </p:nvPr>
        </p:nvGraphicFramePr>
        <p:xfrm>
          <a:off x="990600" y="1980576"/>
          <a:ext cx="5531005" cy="1219200"/>
        </p:xfrm>
        <a:graphic>
          <a:graphicData uri="http://schemas.openxmlformats.org/presentationml/2006/ole">
            <mc:AlternateContent xmlns:mc="http://schemas.openxmlformats.org/markup-compatibility/2006">
              <mc:Choice xmlns:v="urn:schemas-microsoft-com:vml" Requires="v">
                <p:oleObj spid="_x0000_s47115" name="Equation" r:id="rId3" imgW="1917700" imgH="419100" progId="Equation.3">
                  <p:embed/>
                </p:oleObj>
              </mc:Choice>
              <mc:Fallback>
                <p:oleObj name="Equation" r:id="rId3" imgW="1917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0576"/>
                        <a:ext cx="5531005" cy="1219200"/>
                      </a:xfrm>
                      <a:prstGeom prst="rect">
                        <a:avLst/>
                      </a:prstGeom>
                      <a:solidFill>
                        <a:schemeClr val="accent1"/>
                      </a:solidFill>
                    </p:spPr>
                  </p:pic>
                </p:oleObj>
              </mc:Fallback>
            </mc:AlternateContent>
          </a:graphicData>
        </a:graphic>
      </p:graphicFrame>
      <p:sp>
        <p:nvSpPr>
          <p:cNvPr id="9" name="Rectangle 8"/>
          <p:cNvSpPr/>
          <p:nvPr/>
        </p:nvSpPr>
        <p:spPr>
          <a:xfrm>
            <a:off x="472964" y="3475645"/>
            <a:ext cx="7832835" cy="1754326"/>
          </a:xfrm>
          <a:prstGeom prst="rect">
            <a:avLst/>
          </a:prstGeom>
        </p:spPr>
        <p:txBody>
          <a:bodyPr wrap="square">
            <a:spAutoFit/>
          </a:bodyPr>
          <a:lstStyle/>
          <a:p>
            <a:r>
              <a:rPr lang="en-US" dirty="0"/>
              <a:t>Assuming an average hit ratio of 95%, the speedup ratio is given by 1.61 (i.e., 161%). </a:t>
            </a:r>
            <a:endParaRPr lang="en-US" dirty="0" smtClean="0"/>
          </a:p>
          <a:p>
            <a:endParaRPr lang="en-US" dirty="0"/>
          </a:p>
          <a:p>
            <a:r>
              <a:rPr lang="en-US" dirty="0" smtClean="0"/>
              <a:t>This </a:t>
            </a:r>
            <a:r>
              <a:rPr lang="en-US" dirty="0"/>
              <a:t>figure offers a modest performance improvement, but is less than that provided by calculating a speedup ratio based only on the access time of the cache memory and the main store (i.e., 2.46).</a:t>
            </a:r>
          </a:p>
        </p:txBody>
      </p:sp>
    </p:spTree>
    <p:extLst>
      <p:ext uri="{BB962C8B-B14F-4D97-AF65-F5344CB8AC3E}">
        <p14:creationId xmlns:p14="http://schemas.microsoft.com/office/powerpoint/2010/main" val="22591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304800" y="533400"/>
            <a:ext cx="8305800" cy="6001643"/>
          </a:xfrm>
          <a:prstGeom prst="rect">
            <a:avLst/>
          </a:prstGeom>
        </p:spPr>
        <p:txBody>
          <a:bodyPr wrap="square">
            <a:spAutoFit/>
          </a:bodyPr>
          <a:lstStyle/>
          <a:p>
            <a:r>
              <a:rPr lang="en-US" dirty="0"/>
              <a:t>We have omitted the effect of internal operations that don’t access memory. </a:t>
            </a:r>
            <a:endParaRPr lang="en-US" dirty="0" smtClean="0"/>
          </a:p>
          <a:p>
            <a:endParaRPr lang="en-US" dirty="0"/>
          </a:p>
          <a:p>
            <a:r>
              <a:rPr lang="en-US" dirty="0" smtClean="0"/>
              <a:t>Let’s </a:t>
            </a:r>
            <a:r>
              <a:rPr lang="en-US" dirty="0"/>
              <a:t>look at </a:t>
            </a:r>
            <a:r>
              <a:rPr lang="en-US" dirty="0" smtClean="0"/>
              <a:t>an example that </a:t>
            </a:r>
            <a:r>
              <a:rPr lang="en-US" dirty="0"/>
              <a:t>gives the average cycle time of a microprocessor, taking account of non-memory operations as well as accesses to data in the cache or main memory store</a:t>
            </a:r>
            <a:r>
              <a:rPr lang="en-US" dirty="0" smtClean="0"/>
              <a:t>.</a:t>
            </a:r>
          </a:p>
          <a:p>
            <a:endParaRPr lang="en-GB" dirty="0"/>
          </a:p>
          <a:p>
            <a:r>
              <a:rPr lang="en-US" sz="2400" dirty="0" err="1" smtClean="0"/>
              <a:t>t</a:t>
            </a:r>
            <a:r>
              <a:rPr lang="en-US" sz="2400" baseline="-25000" dirty="0" err="1" smtClean="0"/>
              <a:t>ave</a:t>
            </a:r>
            <a:r>
              <a:rPr lang="en-US" sz="2400" baseline="-25000" dirty="0" smtClean="0"/>
              <a:t> </a:t>
            </a:r>
            <a:r>
              <a:rPr lang="en-US" sz="2400" baseline="-25000" dirty="0"/>
              <a:t>cycle time</a:t>
            </a:r>
            <a:r>
              <a:rPr lang="en-US" sz="2400" dirty="0"/>
              <a:t> = </a:t>
            </a:r>
            <a:r>
              <a:rPr lang="en-US" sz="2400" dirty="0" err="1"/>
              <a:t>F</a:t>
            </a:r>
            <a:r>
              <a:rPr lang="en-US" sz="2400" baseline="-25000" dirty="0" err="1"/>
              <a:t>int</a:t>
            </a:r>
            <a:r>
              <a:rPr lang="en-US" sz="2400" dirty="0" err="1"/>
              <a:t>.t</a:t>
            </a:r>
            <a:r>
              <a:rPr lang="en-US" sz="2400" baseline="-25000" dirty="0" err="1"/>
              <a:t>cyc</a:t>
            </a:r>
            <a:r>
              <a:rPr lang="en-US" sz="2400" dirty="0"/>
              <a:t> + </a:t>
            </a:r>
            <a:r>
              <a:rPr lang="en-US" sz="2400" dirty="0" err="1"/>
              <a:t>F</a:t>
            </a:r>
            <a:r>
              <a:rPr lang="en-US" sz="2400" baseline="-25000" dirty="0" err="1"/>
              <a:t>mem</a:t>
            </a:r>
            <a:r>
              <a:rPr lang="en-US" sz="2400" dirty="0"/>
              <a:t> [</a:t>
            </a:r>
            <a:r>
              <a:rPr lang="en-US" sz="2400" i="1" dirty="0" err="1"/>
              <a:t>h</a:t>
            </a:r>
            <a:r>
              <a:rPr lang="en-US" sz="2400" dirty="0" err="1"/>
              <a:t>.t</a:t>
            </a:r>
            <a:r>
              <a:rPr lang="en-US" sz="2400" baseline="-25000" dirty="0" err="1"/>
              <a:t>cache</a:t>
            </a:r>
            <a:r>
              <a:rPr lang="en-US" sz="2400" dirty="0"/>
              <a:t> + (1 - </a:t>
            </a:r>
            <a:r>
              <a:rPr lang="en-US" sz="2400" i="1" dirty="0"/>
              <a:t>h</a:t>
            </a:r>
            <a:r>
              <a:rPr lang="en-US" sz="2400" dirty="0"/>
              <a:t>)(</a:t>
            </a:r>
            <a:r>
              <a:rPr lang="en-US" sz="2400" dirty="0" err="1"/>
              <a:t>t</a:t>
            </a:r>
            <a:r>
              <a:rPr lang="en-US" sz="2400" baseline="-25000" dirty="0" err="1"/>
              <a:t>cache</a:t>
            </a:r>
            <a:r>
              <a:rPr lang="en-US" sz="2400" dirty="0"/>
              <a:t> + </a:t>
            </a:r>
            <a:r>
              <a:rPr lang="en-US" sz="2400" dirty="0" err="1"/>
              <a:t>t</a:t>
            </a:r>
            <a:r>
              <a:rPr lang="en-US" sz="2400" baseline="-25000" dirty="0" err="1"/>
              <a:t>wait</a:t>
            </a:r>
            <a:r>
              <a:rPr lang="en-US" sz="2400" dirty="0"/>
              <a:t>)]</a:t>
            </a:r>
          </a:p>
          <a:p>
            <a:endParaRPr lang="en-GB" dirty="0" smtClean="0"/>
          </a:p>
          <a:p>
            <a:r>
              <a:rPr lang="en-US" dirty="0"/>
              <a:t>where,</a:t>
            </a:r>
          </a:p>
          <a:p>
            <a:r>
              <a:rPr lang="en-US" dirty="0"/>
              <a:t> </a:t>
            </a:r>
          </a:p>
          <a:p>
            <a:r>
              <a:rPr lang="en-US" dirty="0" err="1"/>
              <a:t>F</a:t>
            </a:r>
            <a:r>
              <a:rPr lang="en-US" baseline="-25000" dirty="0" err="1"/>
              <a:t>int</a:t>
            </a:r>
            <a:r>
              <a:rPr lang="en-US" dirty="0"/>
              <a:t>	= fraction of time the processor spends doing internal operations</a:t>
            </a:r>
          </a:p>
          <a:p>
            <a:r>
              <a:rPr lang="en-US" dirty="0" err="1"/>
              <a:t>F</a:t>
            </a:r>
            <a:r>
              <a:rPr lang="en-US" baseline="-25000" dirty="0" err="1"/>
              <a:t>mem</a:t>
            </a:r>
            <a:r>
              <a:rPr lang="en-US" dirty="0"/>
              <a:t>	= fraction of time processor spends doing memory accesses</a:t>
            </a:r>
          </a:p>
          <a:p>
            <a:r>
              <a:rPr lang="en-US" dirty="0" err="1"/>
              <a:t>t</a:t>
            </a:r>
            <a:r>
              <a:rPr lang="en-US" baseline="-25000" dirty="0" err="1"/>
              <a:t>cyc</a:t>
            </a:r>
            <a:r>
              <a:rPr lang="en-US" dirty="0"/>
              <a:t>	= processor cycle time</a:t>
            </a:r>
          </a:p>
          <a:p>
            <a:r>
              <a:rPr lang="en-US" dirty="0" err="1"/>
              <a:t>t</a:t>
            </a:r>
            <a:r>
              <a:rPr lang="en-US" baseline="-25000" dirty="0" err="1"/>
              <a:t>wait</a:t>
            </a:r>
            <a:r>
              <a:rPr lang="en-US" dirty="0"/>
              <a:t>	= wait-state time caused by cache miss</a:t>
            </a:r>
          </a:p>
          <a:p>
            <a:r>
              <a:rPr lang="en-US" dirty="0" err="1"/>
              <a:t>t</a:t>
            </a:r>
            <a:r>
              <a:rPr lang="en-US" baseline="-25000" dirty="0" err="1"/>
              <a:t>cache</a:t>
            </a:r>
            <a:r>
              <a:rPr lang="en-US" dirty="0"/>
              <a:t>	= cache memory access time</a:t>
            </a:r>
          </a:p>
          <a:p>
            <a:r>
              <a:rPr lang="en-US" i="1" dirty="0"/>
              <a:t>h</a:t>
            </a:r>
            <a:r>
              <a:rPr lang="en-US" dirty="0"/>
              <a:t>	= hit ratio</a:t>
            </a:r>
          </a:p>
          <a:p>
            <a:endParaRPr lang="en-US" dirty="0"/>
          </a:p>
          <a:p>
            <a:r>
              <a:rPr lang="en-US" dirty="0" smtClean="0"/>
              <a:t>For example: </a:t>
            </a:r>
            <a:r>
              <a:rPr lang="en-US" dirty="0" err="1" smtClean="0"/>
              <a:t>t</a:t>
            </a:r>
            <a:r>
              <a:rPr lang="en-US" baseline="-25000" dirty="0" err="1" smtClean="0"/>
              <a:t>ave</a:t>
            </a:r>
            <a:r>
              <a:rPr lang="en-US" baseline="-25000" dirty="0" smtClean="0"/>
              <a:t> </a:t>
            </a:r>
            <a:r>
              <a:rPr lang="en-US" baseline="-25000" dirty="0"/>
              <a:t>cycle </a:t>
            </a:r>
            <a:r>
              <a:rPr lang="en-US" baseline="-25000" dirty="0" smtClean="0"/>
              <a:t>time</a:t>
            </a:r>
            <a:r>
              <a:rPr lang="en-US" dirty="0"/>
              <a:t> </a:t>
            </a:r>
            <a:r>
              <a:rPr lang="en-US" dirty="0" smtClean="0"/>
              <a:t>= </a:t>
            </a:r>
            <a:r>
              <a:rPr lang="en-US" dirty="0"/>
              <a:t>70% x 10ns + 30% x [0.9 x 5ns + 0.1(5ns + 50ns</a:t>
            </a:r>
            <a:r>
              <a:rPr lang="en-US" dirty="0" smtClean="0"/>
              <a:t>)]</a:t>
            </a:r>
          </a:p>
          <a:p>
            <a:endParaRPr lang="en-US" dirty="0"/>
          </a:p>
          <a:p>
            <a:r>
              <a:rPr lang="en-US" dirty="0"/>
              <a:t>= 7ns + 3ns = 10.0ns</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405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304800" y="533400"/>
            <a:ext cx="8305800" cy="6740307"/>
          </a:xfrm>
          <a:prstGeom prst="rect">
            <a:avLst/>
          </a:prstGeom>
        </p:spPr>
        <p:txBody>
          <a:bodyPr wrap="square">
            <a:spAutoFit/>
          </a:bodyPr>
          <a:lstStyle/>
          <a:p>
            <a:r>
              <a:rPr lang="en-US" dirty="0" smtClean="0"/>
              <a:t>Real systems </a:t>
            </a:r>
            <a:r>
              <a:rPr lang="en-US" dirty="0"/>
              <a:t>don’t move data </a:t>
            </a:r>
            <a:r>
              <a:rPr lang="en-US" dirty="0" smtClean="0"/>
              <a:t>to and from cache one word </a:t>
            </a:r>
            <a:r>
              <a:rPr lang="en-US" dirty="0"/>
              <a:t>at a time. </a:t>
            </a:r>
            <a:endParaRPr lang="en-US" dirty="0" smtClean="0"/>
          </a:p>
          <a:p>
            <a:endParaRPr lang="en-US" dirty="0"/>
          </a:p>
          <a:p>
            <a:r>
              <a:rPr lang="en-US" dirty="0" smtClean="0"/>
              <a:t>The </a:t>
            </a:r>
            <a:r>
              <a:rPr lang="en-US" dirty="0"/>
              <a:t>basic unit of cache </a:t>
            </a:r>
            <a:r>
              <a:rPr lang="en-US" dirty="0" smtClean="0"/>
              <a:t>storage  is the </a:t>
            </a:r>
            <a:r>
              <a:rPr lang="en-US" i="1" dirty="0"/>
              <a:t>line</a:t>
            </a:r>
            <a:r>
              <a:rPr lang="en-US" dirty="0"/>
              <a:t> </a:t>
            </a:r>
            <a:r>
              <a:rPr lang="en-US" dirty="0" smtClean="0"/>
              <a:t>composed </a:t>
            </a:r>
            <a:r>
              <a:rPr lang="en-US" dirty="0"/>
              <a:t>of about 4 to 64 bytes. </a:t>
            </a:r>
            <a:endParaRPr lang="en-US" dirty="0" smtClean="0"/>
          </a:p>
          <a:p>
            <a:endParaRPr lang="en-US" dirty="0"/>
          </a:p>
          <a:p>
            <a:r>
              <a:rPr lang="en-US" dirty="0" smtClean="0"/>
              <a:t>A miss  results </a:t>
            </a:r>
            <a:r>
              <a:rPr lang="en-US" dirty="0"/>
              <a:t>in a </a:t>
            </a:r>
            <a:r>
              <a:rPr lang="en-US" i="1" dirty="0"/>
              <a:t>line</a:t>
            </a:r>
            <a:r>
              <a:rPr lang="en-US" dirty="0"/>
              <a:t> of data being transferred from memory to the cache. </a:t>
            </a:r>
            <a:endParaRPr lang="en-US" dirty="0" smtClean="0"/>
          </a:p>
          <a:p>
            <a:endParaRPr lang="en-US" dirty="0"/>
          </a:p>
          <a:p>
            <a:r>
              <a:rPr lang="en-US" dirty="0" smtClean="0"/>
              <a:t>Hence</a:t>
            </a:r>
            <a:r>
              <a:rPr lang="en-US" dirty="0"/>
              <a:t>, there is an additional penalty associated with a miss; that is, the time taken to </a:t>
            </a:r>
            <a:r>
              <a:rPr lang="en-US" dirty="0" smtClean="0"/>
              <a:t>refill </a:t>
            </a:r>
            <a:r>
              <a:rPr lang="en-US" dirty="0"/>
              <a:t>a line</a:t>
            </a:r>
            <a:r>
              <a:rPr lang="en-US" dirty="0" smtClean="0"/>
              <a:t>.</a:t>
            </a:r>
          </a:p>
          <a:p>
            <a:endParaRPr lang="en-US" dirty="0"/>
          </a:p>
          <a:p>
            <a:r>
              <a:rPr lang="en-US" dirty="0" smtClean="0"/>
              <a:t>Suppose </a:t>
            </a:r>
            <a:r>
              <a:rPr lang="en-US" dirty="0"/>
              <a:t>the average time, in cycles, taken by a </a:t>
            </a:r>
            <a:r>
              <a:rPr lang="en-US" dirty="0" smtClean="0"/>
              <a:t>system </a:t>
            </a:r>
            <a:r>
              <a:rPr lang="en-US" dirty="0"/>
              <a:t>is</a:t>
            </a:r>
          </a:p>
          <a:p>
            <a:r>
              <a:rPr lang="en-US" dirty="0"/>
              <a:t> </a:t>
            </a:r>
          </a:p>
          <a:p>
            <a:r>
              <a:rPr lang="en-US" dirty="0" err="1"/>
              <a:t>Time</a:t>
            </a:r>
            <a:r>
              <a:rPr lang="en-US" baseline="-25000" dirty="0" err="1"/>
              <a:t>average</a:t>
            </a:r>
            <a:r>
              <a:rPr lang="en-US" dirty="0"/>
              <a:t> = </a:t>
            </a:r>
            <a:r>
              <a:rPr lang="en-US" dirty="0" err="1"/>
              <a:t>CPU</a:t>
            </a:r>
            <a:r>
              <a:rPr lang="en-US" baseline="-25000" dirty="0" err="1"/>
              <a:t>use</a:t>
            </a:r>
            <a:r>
              <a:rPr lang="en-US" dirty="0" err="1"/>
              <a:t>.t</a:t>
            </a:r>
            <a:r>
              <a:rPr lang="en-US" baseline="-25000" dirty="0" err="1"/>
              <a:t>CPU</a:t>
            </a:r>
            <a:r>
              <a:rPr lang="en-US" dirty="0"/>
              <a:t> + </a:t>
            </a:r>
            <a:r>
              <a:rPr lang="en-US" dirty="0" err="1"/>
              <a:t>Memory</a:t>
            </a:r>
            <a:r>
              <a:rPr lang="en-US" baseline="-25000" dirty="0" err="1"/>
              <a:t>use</a:t>
            </a:r>
            <a:r>
              <a:rPr lang="en-US" dirty="0"/>
              <a:t> [</a:t>
            </a:r>
            <a:r>
              <a:rPr lang="en-US" i="1" dirty="0" err="1"/>
              <a:t>h</a:t>
            </a:r>
            <a:r>
              <a:rPr lang="en-US" dirty="0" err="1"/>
              <a:t>.t</a:t>
            </a:r>
            <a:r>
              <a:rPr lang="en-US" baseline="-25000" dirty="0" err="1"/>
              <a:t>cache</a:t>
            </a:r>
            <a:r>
              <a:rPr lang="en-US" dirty="0"/>
              <a:t> + (1 - </a:t>
            </a:r>
            <a:r>
              <a:rPr lang="en-US" i="1" dirty="0"/>
              <a:t>h</a:t>
            </a:r>
            <a:r>
              <a:rPr lang="en-US" dirty="0"/>
              <a:t>)(</a:t>
            </a:r>
            <a:r>
              <a:rPr lang="en-US" dirty="0" err="1"/>
              <a:t>t</a:t>
            </a:r>
            <a:r>
              <a:rPr lang="en-US" baseline="-25000" dirty="0" err="1"/>
              <a:t>memory</a:t>
            </a:r>
            <a:r>
              <a:rPr lang="en-US" dirty="0" smtClean="0"/>
              <a:t>)]</a:t>
            </a:r>
          </a:p>
          <a:p>
            <a:endParaRPr lang="en-GB" dirty="0"/>
          </a:p>
          <a:p>
            <a:r>
              <a:rPr lang="en-US" dirty="0"/>
              <a:t>If the CPU </a:t>
            </a:r>
            <a:r>
              <a:rPr lang="en-US" dirty="0" smtClean="0"/>
              <a:t>spends </a:t>
            </a:r>
            <a:r>
              <a:rPr lang="en-US" dirty="0"/>
              <a:t>80% of the time accessing non-memory instructions, the CPU time is 1 cycle, the cache access time is 1 cycle, the memory access time is 10 cycles, and the hit ratio is 0.95, we get</a:t>
            </a:r>
          </a:p>
          <a:p>
            <a:r>
              <a:rPr lang="en-US" dirty="0"/>
              <a:t> </a:t>
            </a:r>
          </a:p>
          <a:p>
            <a:r>
              <a:rPr lang="en-US" dirty="0" err="1" smtClean="0"/>
              <a:t>Time</a:t>
            </a:r>
            <a:r>
              <a:rPr lang="en-US" baseline="-25000" dirty="0" err="1" smtClean="0"/>
              <a:t>ave</a:t>
            </a:r>
            <a:r>
              <a:rPr lang="en-US" dirty="0"/>
              <a:t>	= 0.80 · 1 + 0.20 · 0.95 · 1 + 0.20 · (1 – 0.95) · 10 </a:t>
            </a:r>
          </a:p>
          <a:p>
            <a:r>
              <a:rPr lang="en-US" dirty="0"/>
              <a:t>	= 0.80 + 0.19 + 0.10 = 1.09 cycles</a:t>
            </a:r>
          </a:p>
          <a:p>
            <a:endParaRPr lang="en-US" dirty="0" smtClean="0"/>
          </a:p>
          <a:p>
            <a:endParaRPr lang="en-GB" dirty="0"/>
          </a:p>
          <a:p>
            <a:endParaRPr lang="en-GB" dirty="0" smtClean="0"/>
          </a:p>
          <a:p>
            <a:endParaRPr lang="en-US" dirty="0"/>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850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304800" y="533400"/>
            <a:ext cx="8305800" cy="6740307"/>
          </a:xfrm>
          <a:prstGeom prst="rect">
            <a:avLst/>
          </a:prstGeom>
        </p:spPr>
        <p:txBody>
          <a:bodyPr wrap="square">
            <a:spAutoFit/>
          </a:bodyPr>
          <a:lstStyle/>
          <a:p>
            <a:r>
              <a:rPr lang="en-US" dirty="0"/>
              <a:t>Suppose that, over time, the processor speeds up by a factor of ten, while the cache memory speeds up by a factor of five and the DRAM by a factor of two. </a:t>
            </a:r>
            <a:endParaRPr lang="en-US" dirty="0" smtClean="0"/>
          </a:p>
          <a:p>
            <a:endParaRPr lang="en-US" dirty="0"/>
          </a:p>
          <a:p>
            <a:r>
              <a:rPr lang="en-US" dirty="0" smtClean="0"/>
              <a:t>The </a:t>
            </a:r>
            <a:r>
              <a:rPr lang="en-US" dirty="0"/>
              <a:t>ratio of </a:t>
            </a:r>
            <a:r>
              <a:rPr lang="en-US" dirty="0" err="1"/>
              <a:t>CPU:Cache:DRAM</a:t>
            </a:r>
            <a:r>
              <a:rPr lang="en-US" dirty="0"/>
              <a:t> access times is no longer 1:1:10 but 1:2:50</a:t>
            </a:r>
            <a:r>
              <a:rPr lang="en-US" dirty="0" smtClean="0"/>
              <a:t>.</a:t>
            </a:r>
          </a:p>
          <a:p>
            <a:endParaRPr lang="en-US" dirty="0"/>
          </a:p>
          <a:p>
            <a:r>
              <a:rPr lang="en-US" dirty="0" smtClean="0"/>
              <a:t>The </a:t>
            </a:r>
            <a:r>
              <a:rPr lang="en-US" dirty="0"/>
              <a:t>average time is now</a:t>
            </a:r>
          </a:p>
          <a:p>
            <a:r>
              <a:rPr lang="en-US" dirty="0"/>
              <a:t> </a:t>
            </a:r>
          </a:p>
          <a:p>
            <a:r>
              <a:rPr lang="en-US" dirty="0" err="1" smtClean="0"/>
              <a:t>Time</a:t>
            </a:r>
            <a:r>
              <a:rPr lang="en-US" baseline="-25000" dirty="0" err="1" smtClean="0"/>
              <a:t>ave</a:t>
            </a:r>
            <a:r>
              <a:rPr lang="en-US" dirty="0"/>
              <a:t>	= 0.80 · 1 + 0.20 · 0.95 · 2 + 0.20 · (1 – 0.95) · 50 </a:t>
            </a:r>
          </a:p>
          <a:p>
            <a:r>
              <a:rPr lang="en-US" dirty="0"/>
              <a:t>	= 0.80 + 0.38 + 0.50 = 1.68 cycles</a:t>
            </a:r>
          </a:p>
          <a:p>
            <a:r>
              <a:rPr lang="en-US" dirty="0"/>
              <a:t> </a:t>
            </a:r>
          </a:p>
          <a:p>
            <a:r>
              <a:rPr lang="en-US" dirty="0"/>
              <a:t>If we assume that, in the second case, the clock is running at ten times the clock in the first case, the speedup ratio is 10.9/1.68 = 6.488. </a:t>
            </a:r>
            <a:endParaRPr lang="en-US" dirty="0" smtClean="0"/>
          </a:p>
          <a:p>
            <a:endParaRPr lang="en-US" dirty="0"/>
          </a:p>
          <a:p>
            <a:r>
              <a:rPr lang="en-US" dirty="0" smtClean="0"/>
              <a:t>The </a:t>
            </a:r>
            <a:r>
              <a:rPr lang="en-US" dirty="0"/>
              <a:t>clock and CPU are ten times faster, but the throughput has increased by a factor of only 6</a:t>
            </a:r>
            <a:r>
              <a:rPr lang="en-US" dirty="0" smtClean="0"/>
              <a:t>.</a:t>
            </a:r>
          </a:p>
          <a:p>
            <a:endParaRPr lang="en-US" dirty="0"/>
          </a:p>
          <a:p>
            <a:r>
              <a:rPr lang="en-US" dirty="0"/>
              <a:t>We revisit cache memory performance when we include the effect of write misses on the cache and when we look at the effect of misses on cache performance.</a:t>
            </a:r>
          </a:p>
          <a:p>
            <a:endParaRPr lang="en-US" dirty="0" smtClean="0"/>
          </a:p>
          <a:p>
            <a:endParaRPr lang="en-GB" dirty="0"/>
          </a:p>
          <a:p>
            <a:endParaRPr lang="en-GB" dirty="0" smtClean="0"/>
          </a:p>
          <a:p>
            <a:endParaRPr lang="en-US" dirty="0"/>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5956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4" name="Text Box 226"/>
          <p:cNvSpPr txBox="1">
            <a:spLocks noChangeArrowheads="1"/>
          </p:cNvSpPr>
          <p:nvPr/>
        </p:nvSpPr>
        <p:spPr bwMode="auto">
          <a:xfrm>
            <a:off x="381000" y="714375"/>
            <a:ext cx="7772400" cy="5429250"/>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rPr>
              <a:t>Other Ways of Looking at Performance</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pPr>
            <a:r>
              <a:rPr lang="en-US" dirty="0">
                <a:solidFill>
                  <a:schemeClr val="bg1"/>
                </a:solidFill>
                <a:effectLst/>
                <a:latin typeface="Arial"/>
                <a:ea typeface="Calibri"/>
              </a:rPr>
              <a:t>There are several ways of expressing the performance of cache memories. </a:t>
            </a:r>
            <a:endParaRPr lang="en-US" dirty="0" smtClean="0">
              <a:solidFill>
                <a:schemeClr val="bg1"/>
              </a:solidFill>
              <a:effectLst/>
              <a:latin typeface="Arial"/>
              <a:ea typeface="Calibri"/>
            </a:endParaRPr>
          </a:p>
          <a:p>
            <a:pPr marL="0" marR="0">
              <a:spcBef>
                <a:spcPts val="0"/>
              </a:spcBef>
              <a:spcAft>
                <a:spcPts val="0"/>
              </a:spcAft>
            </a:pPr>
            <a:r>
              <a:rPr lang="en-US" dirty="0" smtClean="0">
                <a:solidFill>
                  <a:schemeClr val="bg1"/>
                </a:solidFill>
                <a:effectLst/>
                <a:latin typeface="Arial"/>
                <a:ea typeface="Calibri"/>
              </a:rPr>
              <a:t>Some </a:t>
            </a:r>
            <a:r>
              <a:rPr lang="en-US" dirty="0">
                <a:solidFill>
                  <a:schemeClr val="bg1"/>
                </a:solidFill>
                <a:effectLst/>
                <a:latin typeface="Arial"/>
                <a:ea typeface="Calibri"/>
              </a:rPr>
              <a:t>writers express performance in terms of miss rates and penalties. </a:t>
            </a:r>
            <a:endParaRPr lang="en-US" dirty="0" smtClean="0">
              <a:solidFill>
                <a:schemeClr val="bg1"/>
              </a:solidFill>
              <a:effectLst/>
              <a:latin typeface="Arial"/>
              <a:ea typeface="Calibri"/>
            </a:endParaRPr>
          </a:p>
          <a:p>
            <a:pPr marL="0" marR="0">
              <a:spcBef>
                <a:spcPts val="0"/>
              </a:spcBef>
              <a:spcAft>
                <a:spcPts val="0"/>
              </a:spcAft>
            </a:pPr>
            <a:endParaRPr lang="en-US" dirty="0">
              <a:solidFill>
                <a:schemeClr val="bg1"/>
              </a:solidFill>
              <a:latin typeface="Arial"/>
              <a:ea typeface="Calibri"/>
            </a:endParaRPr>
          </a:p>
          <a:p>
            <a:pPr marL="0" marR="0">
              <a:spcBef>
                <a:spcPts val="0"/>
              </a:spcBef>
              <a:spcAft>
                <a:spcPts val="0"/>
              </a:spcAft>
            </a:pPr>
            <a:r>
              <a:rPr lang="en-US" dirty="0" smtClean="0">
                <a:solidFill>
                  <a:schemeClr val="bg1"/>
                </a:solidFill>
                <a:effectLst/>
                <a:latin typeface="Arial"/>
                <a:ea typeface="Calibri"/>
              </a:rPr>
              <a:t>Some </a:t>
            </a:r>
            <a:r>
              <a:rPr lang="en-US" dirty="0">
                <a:solidFill>
                  <a:schemeClr val="bg1"/>
                </a:solidFill>
                <a:effectLst/>
                <a:latin typeface="Arial"/>
                <a:ea typeface="Calibri"/>
              </a:rPr>
              <a:t>include CPU performance in the equations. </a:t>
            </a:r>
            <a:endParaRPr lang="en-US" dirty="0" smtClean="0">
              <a:solidFill>
                <a:schemeClr val="bg1"/>
              </a:solidFill>
              <a:effectLst/>
              <a:latin typeface="Arial"/>
              <a:ea typeface="Calibri"/>
            </a:endParaRPr>
          </a:p>
          <a:p>
            <a:pPr marL="0" marR="0">
              <a:spcBef>
                <a:spcPts val="0"/>
              </a:spcBef>
              <a:spcAft>
                <a:spcPts val="0"/>
              </a:spcAft>
            </a:pPr>
            <a:endParaRPr lang="en-US" dirty="0">
              <a:solidFill>
                <a:schemeClr val="bg1"/>
              </a:solidFill>
              <a:latin typeface="Arial"/>
              <a:ea typeface="Calibri"/>
            </a:endParaRPr>
          </a:p>
          <a:p>
            <a:pPr marL="0" marR="0">
              <a:spcBef>
                <a:spcPts val="0"/>
              </a:spcBef>
              <a:spcAft>
                <a:spcPts val="0"/>
              </a:spcAft>
            </a:pPr>
            <a:r>
              <a:rPr lang="en-US" dirty="0" smtClean="0">
                <a:solidFill>
                  <a:schemeClr val="bg1"/>
                </a:solidFill>
                <a:effectLst/>
                <a:latin typeface="Arial"/>
                <a:ea typeface="Calibri"/>
              </a:rPr>
              <a:t>Sometimes </a:t>
            </a:r>
            <a:r>
              <a:rPr lang="en-US" dirty="0">
                <a:solidFill>
                  <a:schemeClr val="bg1"/>
                </a:solidFill>
                <a:effectLst/>
                <a:latin typeface="Arial"/>
                <a:ea typeface="Calibri"/>
              </a:rPr>
              <a:t>difference in the way in which cache equations are expressed depends on the assumptions made about the system. </a:t>
            </a:r>
            <a:endParaRPr lang="en-US" dirty="0" smtClean="0">
              <a:solidFill>
                <a:schemeClr val="bg1"/>
              </a:solidFill>
              <a:effectLst/>
              <a:latin typeface="Arial"/>
              <a:ea typeface="Calibri"/>
            </a:endParaRPr>
          </a:p>
          <a:p>
            <a:pPr marL="0" marR="0">
              <a:spcBef>
                <a:spcPts val="0"/>
              </a:spcBef>
              <a:spcAft>
                <a:spcPts val="0"/>
              </a:spcAft>
            </a:pPr>
            <a:endParaRPr lang="en-US" dirty="0">
              <a:solidFill>
                <a:schemeClr val="bg1"/>
              </a:solidFill>
              <a:latin typeface="Arial"/>
              <a:ea typeface="Calibri"/>
            </a:endParaRPr>
          </a:p>
          <a:p>
            <a:pPr marL="0" marR="0">
              <a:spcBef>
                <a:spcPts val="0"/>
              </a:spcBef>
              <a:spcAft>
                <a:spcPts val="0"/>
              </a:spcAft>
            </a:pPr>
            <a:r>
              <a:rPr lang="en-US" dirty="0" smtClean="0">
                <a:solidFill>
                  <a:schemeClr val="bg1"/>
                </a:solidFill>
                <a:effectLst/>
                <a:latin typeface="Arial"/>
                <a:ea typeface="Calibri"/>
              </a:rPr>
              <a:t>Below </a:t>
            </a:r>
            <a:r>
              <a:rPr lang="en-US" dirty="0">
                <a:solidFill>
                  <a:schemeClr val="bg1"/>
                </a:solidFill>
                <a:effectLst/>
                <a:latin typeface="Arial"/>
                <a:ea typeface="Calibri"/>
              </a:rPr>
              <a:t>are several cache equations. </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Calibri"/>
              </a:rPr>
              <a:t> </a:t>
            </a:r>
            <a:endParaRPr lang="en-US" dirty="0">
              <a:solidFill>
                <a:schemeClr val="bg1"/>
              </a:solidFill>
              <a:effectLst/>
              <a:latin typeface="Times New Roman"/>
              <a:ea typeface="Times New Roman"/>
            </a:endParaRPr>
          </a:p>
          <a:p>
            <a:pPr marL="228600" marR="0" indent="-171450">
              <a:spcBef>
                <a:spcPts val="0"/>
              </a:spcBef>
              <a:spcAft>
                <a:spcPts val="0"/>
              </a:spcAft>
            </a:pPr>
            <a:r>
              <a:rPr lang="en-US" dirty="0">
                <a:solidFill>
                  <a:schemeClr val="bg1"/>
                </a:solidFill>
                <a:effectLst/>
                <a:latin typeface="Arial"/>
                <a:ea typeface="Calibri"/>
              </a:rPr>
              <a:t>Memory stall cycles = Memory accesses x miss rate x miss </a:t>
            </a:r>
            <a:r>
              <a:rPr lang="en-US" dirty="0" smtClean="0">
                <a:solidFill>
                  <a:schemeClr val="bg1"/>
                </a:solidFill>
                <a:effectLst/>
                <a:latin typeface="Arial"/>
                <a:ea typeface="Calibri"/>
              </a:rPr>
              <a:t>penalty</a:t>
            </a:r>
          </a:p>
          <a:p>
            <a:pPr marL="228600" marR="0" indent="-171450">
              <a:spcBef>
                <a:spcPts val="0"/>
              </a:spcBef>
              <a:spcAft>
                <a:spcPts val="0"/>
              </a:spcAft>
            </a:pPr>
            <a:endParaRPr lang="en-US" dirty="0">
              <a:solidFill>
                <a:schemeClr val="bg1"/>
              </a:solidFill>
              <a:effectLst/>
              <a:latin typeface="Times New Roman"/>
              <a:ea typeface="Times New Roman"/>
            </a:endParaRPr>
          </a:p>
          <a:p>
            <a:pPr marL="228600" marR="0" indent="-171450">
              <a:spcBef>
                <a:spcPts val="0"/>
              </a:spcBef>
              <a:spcAft>
                <a:spcPts val="0"/>
              </a:spcAft>
            </a:pPr>
            <a:r>
              <a:rPr lang="en-US" dirty="0" err="1">
                <a:solidFill>
                  <a:schemeClr val="bg1"/>
                </a:solidFill>
                <a:effectLst/>
                <a:latin typeface="Arial"/>
                <a:ea typeface="Calibri"/>
              </a:rPr>
              <a:t>t</a:t>
            </a:r>
            <a:r>
              <a:rPr lang="en-US" baseline="-25000" dirty="0" err="1">
                <a:solidFill>
                  <a:schemeClr val="bg1"/>
                </a:solidFill>
                <a:effectLst/>
                <a:latin typeface="Arial"/>
                <a:ea typeface="Calibri"/>
              </a:rPr>
              <a:t>CPU</a:t>
            </a:r>
            <a:r>
              <a:rPr lang="en-US" dirty="0">
                <a:solidFill>
                  <a:schemeClr val="bg1"/>
                </a:solidFill>
                <a:effectLst/>
                <a:latin typeface="Arial"/>
                <a:ea typeface="Calibri"/>
              </a:rPr>
              <a:t> = (CPU execution cycles + Memory stall cycles) x </a:t>
            </a:r>
            <a:r>
              <a:rPr lang="en-US" dirty="0" err="1">
                <a:solidFill>
                  <a:schemeClr val="bg1"/>
                </a:solidFill>
                <a:effectLst/>
                <a:latin typeface="Arial"/>
                <a:ea typeface="Calibri"/>
              </a:rPr>
              <a:t>t</a:t>
            </a:r>
            <a:r>
              <a:rPr lang="en-US" baseline="-25000" dirty="0" err="1">
                <a:solidFill>
                  <a:schemeClr val="bg1"/>
                </a:solidFill>
                <a:effectLst/>
                <a:latin typeface="Arial"/>
                <a:ea typeface="Calibri"/>
              </a:rPr>
              <a:t>cyc</a:t>
            </a:r>
            <a:endParaRPr lang="en-US" dirty="0">
              <a:solidFill>
                <a:schemeClr val="bg1"/>
              </a:solidFill>
              <a:effectLst/>
              <a:latin typeface="Times New Roman"/>
              <a:ea typeface="Times New Roman"/>
            </a:endParaRPr>
          </a:p>
          <a:p>
            <a:pPr marL="228600" marR="0" indent="-171450">
              <a:spcBef>
                <a:spcPts val="0"/>
              </a:spcBef>
              <a:spcAft>
                <a:spcPts val="0"/>
              </a:spcAft>
            </a:pPr>
            <a:endParaRPr lang="en-US" dirty="0" smtClean="0">
              <a:solidFill>
                <a:schemeClr val="bg1"/>
              </a:solidFill>
              <a:effectLst/>
              <a:latin typeface="Arial"/>
              <a:ea typeface="Times New Roman"/>
            </a:endParaRPr>
          </a:p>
          <a:p>
            <a:pPr marL="228600" marR="0" indent="-171450">
              <a:spcBef>
                <a:spcPts val="0"/>
              </a:spcBef>
              <a:spcAft>
                <a:spcPts val="0"/>
              </a:spcAft>
            </a:pPr>
            <a:r>
              <a:rPr lang="en-US" dirty="0" smtClean="0">
                <a:solidFill>
                  <a:schemeClr val="bg1"/>
                </a:solidFill>
                <a:effectLst/>
                <a:latin typeface="Arial"/>
                <a:ea typeface="Times New Roman"/>
              </a:rPr>
              <a:t>AMAT </a:t>
            </a:r>
            <a:r>
              <a:rPr lang="en-US" dirty="0">
                <a:solidFill>
                  <a:schemeClr val="bg1"/>
                </a:solidFill>
                <a:effectLst/>
                <a:latin typeface="Arial"/>
                <a:ea typeface="Times New Roman"/>
              </a:rPr>
              <a:t>= average </a:t>
            </a:r>
            <a:r>
              <a:rPr lang="en-US" dirty="0" smtClean="0">
                <a:solidFill>
                  <a:schemeClr val="bg1"/>
                </a:solidFill>
                <a:effectLst/>
                <a:latin typeface="Arial"/>
                <a:ea typeface="Times New Roman"/>
              </a:rPr>
              <a:t>access </a:t>
            </a:r>
            <a:r>
              <a:rPr lang="en-US" dirty="0">
                <a:solidFill>
                  <a:schemeClr val="bg1"/>
                </a:solidFill>
                <a:effectLst/>
                <a:latin typeface="Arial"/>
                <a:ea typeface="Times New Roman"/>
              </a:rPr>
              <a:t>time = Hit time + (miss rate x miss penalty)</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Calibri"/>
              </a:rPr>
              <a:t> </a:t>
            </a: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32044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4" name="Rectangle 3"/>
          <p:cNvSpPr/>
          <p:nvPr/>
        </p:nvSpPr>
        <p:spPr>
          <a:xfrm>
            <a:off x="838200" y="1133356"/>
            <a:ext cx="7010400" cy="5170646"/>
          </a:xfrm>
          <a:prstGeom prst="rect">
            <a:avLst/>
          </a:prstGeom>
        </p:spPr>
        <p:txBody>
          <a:bodyPr wrap="square">
            <a:spAutoFit/>
          </a:bodyPr>
          <a:lstStyle/>
          <a:p>
            <a:pPr algn="ctr"/>
            <a:r>
              <a:rPr lang="en-GB" sz="2400" b="1" dirty="0" smtClean="0"/>
              <a:t>Cache Memory</a:t>
            </a:r>
          </a:p>
          <a:p>
            <a:endParaRPr lang="en-GB" dirty="0"/>
          </a:p>
          <a:p>
            <a:r>
              <a:rPr lang="en-GB" dirty="0" smtClean="0"/>
              <a:t>Cache memory is one of the simplest notions in computing. </a:t>
            </a:r>
          </a:p>
          <a:p>
            <a:endParaRPr lang="en-GB" dirty="0"/>
          </a:p>
          <a:p>
            <a:r>
              <a:rPr lang="en-GB" dirty="0" smtClean="0"/>
              <a:t>You place your most-frequently accessed data in very fast memory, the cache.</a:t>
            </a:r>
          </a:p>
          <a:p>
            <a:endParaRPr lang="en-GB" dirty="0"/>
          </a:p>
          <a:p>
            <a:r>
              <a:rPr lang="en-GB" dirty="0" smtClean="0"/>
              <a:t>When the computer accesses this data, it retrieves it far more rapidly than data in the main store.</a:t>
            </a:r>
          </a:p>
          <a:p>
            <a:endParaRPr lang="en-GB" dirty="0"/>
          </a:p>
          <a:p>
            <a:r>
              <a:rPr lang="en-GB" dirty="0" smtClean="0"/>
              <a:t>Cache memory is located within microprocessors or on the motherboard. It is managed automatically by the electronics of the motherboard.</a:t>
            </a:r>
          </a:p>
          <a:p>
            <a:endParaRPr lang="en-GB" dirty="0"/>
          </a:p>
          <a:p>
            <a:r>
              <a:rPr lang="en-GB" dirty="0" smtClean="0"/>
              <a:t>However, users need to be aware of the consequences of using cache memory (i.e., how to optimize its use).</a:t>
            </a:r>
          </a:p>
          <a:p>
            <a:endParaRPr lang="en-GB" dirty="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598574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289034" y="297267"/>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522890" y="914400"/>
            <a:ext cx="8001000" cy="4247317"/>
          </a:xfrm>
          <a:prstGeom prst="rect">
            <a:avLst/>
          </a:prstGeom>
        </p:spPr>
        <p:txBody>
          <a:bodyPr wrap="square">
            <a:spAutoFit/>
          </a:bodyPr>
          <a:lstStyle/>
          <a:p>
            <a:pPr algn="ctr"/>
            <a:r>
              <a:rPr lang="en-US" b="1" dirty="0"/>
              <a:t>Cache Organization</a:t>
            </a:r>
            <a:endParaRPr lang="en-US" dirty="0"/>
          </a:p>
          <a:p>
            <a:r>
              <a:rPr lang="en-US" dirty="0"/>
              <a:t> </a:t>
            </a:r>
          </a:p>
          <a:p>
            <a:r>
              <a:rPr lang="en-US" dirty="0" smtClean="0"/>
              <a:t>If </a:t>
            </a:r>
            <a:r>
              <a:rPr lang="en-US" dirty="0"/>
              <a:t>a cache holds only a tiny fraction of the available memory space, what data goes into it and where do you put it? </a:t>
            </a:r>
            <a:endParaRPr lang="en-US" dirty="0" smtClean="0"/>
          </a:p>
          <a:p>
            <a:endParaRPr lang="en-US" dirty="0"/>
          </a:p>
          <a:p>
            <a:r>
              <a:rPr lang="en-US" dirty="0" smtClean="0"/>
              <a:t>The </a:t>
            </a:r>
            <a:r>
              <a:rPr lang="en-US" dirty="0"/>
              <a:t>fundamental problem of cache memory design is how to create a memory that contains a set of data elements that can come from anywhere within a much larger main store. </a:t>
            </a:r>
            <a:endParaRPr lang="en-US" dirty="0" smtClean="0"/>
          </a:p>
          <a:p>
            <a:endParaRPr lang="en-US" dirty="0"/>
          </a:p>
          <a:p>
            <a:r>
              <a:rPr lang="en-US" dirty="0" smtClean="0"/>
              <a:t>There </a:t>
            </a:r>
            <a:r>
              <a:rPr lang="en-US" dirty="0"/>
              <a:t>are many ways of solving this mapping problem, although all practical cache systems use a </a:t>
            </a:r>
            <a:r>
              <a:rPr lang="en-US" i="1" dirty="0"/>
              <a:t>set associative</a:t>
            </a:r>
            <a:r>
              <a:rPr lang="en-US" dirty="0"/>
              <a:t> organization. </a:t>
            </a:r>
            <a:endParaRPr lang="en-US" dirty="0" smtClean="0"/>
          </a:p>
          <a:p>
            <a:endParaRPr lang="en-GB" dirty="0"/>
          </a:p>
          <a:p>
            <a:r>
              <a:rPr lang="en-US" dirty="0"/>
              <a:t>Before we describe this, we look at two possible cache organizations that will help us to understand the operation of the set associative cache.</a:t>
            </a:r>
          </a:p>
          <a:p>
            <a:endParaRPr lang="en-US" dirty="0"/>
          </a:p>
        </p:txBody>
      </p:sp>
    </p:spTree>
    <p:extLst>
      <p:ext uri="{BB962C8B-B14F-4D97-AF65-F5344CB8AC3E}">
        <p14:creationId xmlns:p14="http://schemas.microsoft.com/office/powerpoint/2010/main" val="157122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289034" y="297267"/>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522890" y="914400"/>
            <a:ext cx="8001000" cy="5663089"/>
          </a:xfrm>
          <a:prstGeom prst="rect">
            <a:avLst/>
          </a:prstGeom>
        </p:spPr>
        <p:txBody>
          <a:bodyPr wrap="square">
            <a:spAutoFit/>
          </a:bodyPr>
          <a:lstStyle/>
          <a:p>
            <a:pPr algn="ctr"/>
            <a:r>
              <a:rPr lang="en-US" sz="2000" b="1" dirty="0"/>
              <a:t>Fully Associative Mapped Cache</a:t>
            </a:r>
          </a:p>
          <a:p>
            <a:r>
              <a:rPr lang="en-US" dirty="0"/>
              <a:t> </a:t>
            </a:r>
          </a:p>
          <a:p>
            <a:r>
              <a:rPr lang="en-US" dirty="0"/>
              <a:t>The first question we need to ask when designing any memory system is, </a:t>
            </a:r>
            <a:r>
              <a:rPr lang="en-US" i="1" dirty="0"/>
              <a:t>How large or small should be the basic unit of data be?</a:t>
            </a:r>
            <a:r>
              <a:rPr lang="en-US" dirty="0"/>
              <a:t> </a:t>
            </a:r>
            <a:endParaRPr lang="en-US" dirty="0" smtClean="0"/>
          </a:p>
          <a:p>
            <a:endParaRPr lang="en-US" dirty="0"/>
          </a:p>
          <a:p>
            <a:r>
              <a:rPr lang="en-US" dirty="0" smtClean="0"/>
              <a:t>Main </a:t>
            </a:r>
            <a:r>
              <a:rPr lang="en-US" dirty="0"/>
              <a:t>memories handle data in units that are equal to the fundamental </a:t>
            </a:r>
            <a:r>
              <a:rPr lang="en-US" dirty="0" err="1"/>
              <a:t>wordlength</a:t>
            </a:r>
            <a:r>
              <a:rPr lang="en-US" dirty="0"/>
              <a:t> of the machine; for example, a 64-bit machine with 64-bit registers uses 64-bit memory. If the computer wishes to read less than a full word, it reads a word and then ignores the bits it doesn’t want</a:t>
            </a:r>
            <a:r>
              <a:rPr lang="en-US" dirty="0" smtClean="0"/>
              <a:t>.</a:t>
            </a:r>
          </a:p>
          <a:p>
            <a:endParaRPr lang="en-GB" dirty="0"/>
          </a:p>
          <a:p>
            <a:r>
              <a:rPr lang="en-GB" dirty="0" smtClean="0"/>
              <a:t>A</a:t>
            </a:r>
            <a:r>
              <a:rPr lang="en-US" dirty="0" err="1"/>
              <a:t>lthough</a:t>
            </a:r>
            <a:r>
              <a:rPr lang="en-US" dirty="0"/>
              <a:t> the computer can read a word from a cache memory, the word is not the basic unit of storage in a cache. </a:t>
            </a:r>
            <a:endParaRPr lang="en-US" dirty="0" smtClean="0"/>
          </a:p>
          <a:p>
            <a:endParaRPr lang="en-US" dirty="0"/>
          </a:p>
          <a:p>
            <a:r>
              <a:rPr lang="en-US" dirty="0" smtClean="0"/>
              <a:t>The </a:t>
            </a:r>
            <a:r>
              <a:rPr lang="en-US" dirty="0"/>
              <a:t>unit of storage is the </a:t>
            </a:r>
            <a:r>
              <a:rPr lang="en-US" i="1" dirty="0"/>
              <a:t>line</a:t>
            </a:r>
            <a:r>
              <a:rPr lang="en-US" dirty="0"/>
              <a:t> that contains several consecutive words. Suppose a cache were organized at the </a:t>
            </a:r>
            <a:r>
              <a:rPr lang="en-US" i="1" dirty="0"/>
              <a:t>granularity</a:t>
            </a:r>
            <a:r>
              <a:rPr lang="en-US" dirty="0"/>
              <a:t> of a word. If an instruction were accessed, and it wasn’t currently in the cache, it would have to be fetched from the main store. However, the next instruction would probably cause a miss too. We need a bigger unit than the word.</a:t>
            </a:r>
          </a:p>
          <a:p>
            <a:endParaRPr lang="en-US" dirty="0"/>
          </a:p>
          <a:p>
            <a:endParaRPr lang="en-US" dirty="0"/>
          </a:p>
        </p:txBody>
      </p:sp>
    </p:spTree>
    <p:extLst>
      <p:ext uri="{BB962C8B-B14F-4D97-AF65-F5344CB8AC3E}">
        <p14:creationId xmlns:p14="http://schemas.microsoft.com/office/powerpoint/2010/main" val="3936289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289034" y="297267"/>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522890" y="914400"/>
            <a:ext cx="8001000" cy="4555093"/>
          </a:xfrm>
          <a:prstGeom prst="rect">
            <a:avLst/>
          </a:prstGeom>
        </p:spPr>
        <p:txBody>
          <a:bodyPr wrap="square">
            <a:spAutoFit/>
          </a:bodyPr>
          <a:lstStyle/>
          <a:p>
            <a:pPr algn="ctr"/>
            <a:r>
              <a:rPr lang="en-US" sz="2000" b="1" dirty="0"/>
              <a:t>Fully Associative Mapped Cache</a:t>
            </a:r>
          </a:p>
          <a:p>
            <a:r>
              <a:rPr lang="en-US" dirty="0"/>
              <a:t> </a:t>
            </a:r>
          </a:p>
          <a:p>
            <a:r>
              <a:rPr lang="en-US" dirty="0"/>
              <a:t>A </a:t>
            </a:r>
            <a:r>
              <a:rPr lang="en-US" i="1" dirty="0"/>
              <a:t>cache line</a:t>
            </a:r>
            <a:r>
              <a:rPr lang="en-US" dirty="0"/>
              <a:t> consists of a sequence of consecutive words, allowing several consecutive instructions to be read from the cache without causing a miss</a:t>
            </a:r>
            <a:r>
              <a:rPr lang="en-US" dirty="0" smtClean="0"/>
              <a:t>.</a:t>
            </a:r>
          </a:p>
          <a:p>
            <a:endParaRPr lang="en-US" dirty="0"/>
          </a:p>
          <a:p>
            <a:r>
              <a:rPr lang="en-US" dirty="0" smtClean="0"/>
              <a:t>When </a:t>
            </a:r>
            <a:r>
              <a:rPr lang="en-US" dirty="0"/>
              <a:t>a miss does occur, the </a:t>
            </a:r>
            <a:r>
              <a:rPr lang="en-US" i="1" dirty="0"/>
              <a:t>entire line</a:t>
            </a:r>
            <a:r>
              <a:rPr lang="en-US" dirty="0"/>
              <a:t> containing the word being accessed is transferred from memory to the cache and a miss will not occur until all the words in this line have been accessed (unless an instruction is a branch and the computer has to access an instruction that hasn’t yet been cached). </a:t>
            </a:r>
            <a:endParaRPr lang="en-US" dirty="0" smtClean="0"/>
          </a:p>
          <a:p>
            <a:endParaRPr lang="en-US" dirty="0"/>
          </a:p>
          <a:p>
            <a:r>
              <a:rPr lang="en-US" dirty="0" smtClean="0"/>
              <a:t>The </a:t>
            </a:r>
            <a:r>
              <a:rPr lang="en-US" dirty="0"/>
              <a:t>optimum line size for any system depends on the total size of the cache, the nature of the code, and the structure of the data</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447987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289034" y="297267"/>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522890" y="914400"/>
            <a:ext cx="8001000" cy="2893100"/>
          </a:xfrm>
          <a:prstGeom prst="rect">
            <a:avLst/>
          </a:prstGeom>
        </p:spPr>
        <p:txBody>
          <a:bodyPr wrap="square">
            <a:spAutoFit/>
          </a:bodyPr>
          <a:lstStyle/>
          <a:p>
            <a:pPr algn="ctr"/>
            <a:r>
              <a:rPr lang="en-US" sz="2000" b="1" dirty="0"/>
              <a:t>Fully Associative Mapped Cache</a:t>
            </a:r>
          </a:p>
          <a:p>
            <a:r>
              <a:rPr lang="en-US" dirty="0"/>
              <a:t> </a:t>
            </a:r>
          </a:p>
          <a:p>
            <a:r>
              <a:rPr lang="en-US" dirty="0"/>
              <a:t>We would like a cache that places no restrictions on what data it can contain; that is, data in the cache can come from anywhere within the main store. </a:t>
            </a:r>
            <a:endParaRPr lang="en-US" dirty="0" smtClean="0"/>
          </a:p>
          <a:p>
            <a:endParaRPr lang="en-US" dirty="0"/>
          </a:p>
          <a:p>
            <a:r>
              <a:rPr lang="en-US" dirty="0" smtClean="0"/>
              <a:t>Such </a:t>
            </a:r>
            <a:r>
              <a:rPr lang="en-US" dirty="0"/>
              <a:t>a cache uses </a:t>
            </a:r>
            <a:r>
              <a:rPr lang="en-US" i="1" dirty="0"/>
              <a:t>associative memor</a:t>
            </a:r>
            <a:r>
              <a:rPr lang="en-US" dirty="0"/>
              <a:t>y that can store data anywhere in it because data is accessed by its</a:t>
            </a:r>
            <a:r>
              <a:rPr lang="en-US" i="1" dirty="0"/>
              <a:t> value</a:t>
            </a:r>
            <a:r>
              <a:rPr lang="en-US" dirty="0"/>
              <a:t> and not its </a:t>
            </a:r>
            <a:r>
              <a:rPr lang="en-US" i="1" dirty="0"/>
              <a:t>address</a:t>
            </a:r>
            <a:r>
              <a:rPr lang="en-US" dirty="0"/>
              <a:t> (location).</a:t>
            </a:r>
          </a:p>
          <a:p>
            <a:endParaRPr lang="en-US" dirty="0"/>
          </a:p>
          <a:p>
            <a:endParaRPr lang="en-US" dirty="0"/>
          </a:p>
        </p:txBody>
      </p:sp>
    </p:spTree>
    <p:extLst>
      <p:ext uri="{BB962C8B-B14F-4D97-AF65-F5344CB8AC3E}">
        <p14:creationId xmlns:p14="http://schemas.microsoft.com/office/powerpoint/2010/main" val="2042912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09\87046-09-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51673"/>
            <a:ext cx="7467600" cy="43176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609600"/>
            <a:ext cx="8077200" cy="1261884"/>
          </a:xfrm>
          <a:prstGeom prst="rect">
            <a:avLst/>
          </a:prstGeom>
        </p:spPr>
        <p:txBody>
          <a:bodyPr wrap="square">
            <a:spAutoFit/>
          </a:bodyPr>
          <a:lstStyle/>
          <a:p>
            <a:r>
              <a:rPr lang="en-US" dirty="0"/>
              <a:t>Figure 9.7 illustrates the concept of an </a:t>
            </a:r>
            <a:r>
              <a:rPr lang="en-US" i="1" dirty="0"/>
              <a:t>associative memory</a:t>
            </a:r>
            <a:r>
              <a:rPr lang="en-US" dirty="0"/>
              <a:t>. </a:t>
            </a:r>
            <a:endParaRPr lang="en-US" dirty="0" smtClean="0"/>
          </a:p>
          <a:p>
            <a:endParaRPr lang="en-US" dirty="0"/>
          </a:p>
          <a:p>
            <a:r>
              <a:rPr lang="en-US" dirty="0" smtClean="0"/>
              <a:t>Each </a:t>
            </a:r>
            <a:r>
              <a:rPr lang="en-US" dirty="0"/>
              <a:t>entry has two values, a </a:t>
            </a:r>
            <a:r>
              <a:rPr lang="en-US" sz="2000" b="1" dirty="0">
                <a:solidFill>
                  <a:srgbClr val="FF0000"/>
                </a:solidFill>
              </a:rPr>
              <a:t>key</a:t>
            </a:r>
            <a:r>
              <a:rPr lang="en-US" dirty="0"/>
              <a:t> and a data element; for example, the top line contains the </a:t>
            </a:r>
            <a:r>
              <a:rPr lang="en-US" sz="2000" b="1" dirty="0">
                <a:solidFill>
                  <a:srgbClr val="FF0000"/>
                </a:solidFill>
              </a:rPr>
              <a:t>key</a:t>
            </a:r>
            <a:r>
              <a:rPr lang="en-US" dirty="0"/>
              <a:t> 52B1 and the data F0000. </a:t>
            </a:r>
          </a:p>
        </p:txBody>
      </p:sp>
    </p:spTree>
    <p:extLst>
      <p:ext uri="{BB962C8B-B14F-4D97-AF65-F5344CB8AC3E}">
        <p14:creationId xmlns:p14="http://schemas.microsoft.com/office/powerpoint/2010/main" val="1845529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09\87046-09-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7467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5897" y="474345"/>
            <a:ext cx="8077200" cy="1785104"/>
          </a:xfrm>
          <a:prstGeom prst="rect">
            <a:avLst/>
          </a:prstGeom>
        </p:spPr>
        <p:txBody>
          <a:bodyPr wrap="square">
            <a:spAutoFit/>
          </a:bodyPr>
          <a:lstStyle/>
          <a:p>
            <a:r>
              <a:rPr lang="en-US" dirty="0"/>
              <a:t>The data is not ordered </a:t>
            </a:r>
            <a:r>
              <a:rPr lang="en-US" dirty="0" smtClean="0"/>
              <a:t> and an </a:t>
            </a:r>
            <a:r>
              <a:rPr lang="en-US" dirty="0"/>
              <a:t>entry can go anywhere in the </a:t>
            </a:r>
            <a:r>
              <a:rPr lang="en-US" dirty="0" smtClean="0"/>
              <a:t>memory. The </a:t>
            </a:r>
            <a:r>
              <a:rPr lang="en-US" sz="2000" b="1" dirty="0">
                <a:solidFill>
                  <a:srgbClr val="FF0000"/>
                </a:solidFill>
              </a:rPr>
              <a:t>key</a:t>
            </a:r>
            <a:r>
              <a:rPr lang="en-US" dirty="0"/>
              <a:t> is the primary means of retrieving the data. </a:t>
            </a:r>
            <a:endParaRPr lang="en-US" dirty="0" smtClean="0"/>
          </a:p>
          <a:p>
            <a:endParaRPr lang="en-US" dirty="0"/>
          </a:p>
          <a:p>
            <a:r>
              <a:rPr lang="en-US" dirty="0" smtClean="0"/>
              <a:t>An </a:t>
            </a:r>
            <a:r>
              <a:rPr lang="en-US" dirty="0"/>
              <a:t>associative memory is accessed by applying a key to the memory’s input and </a:t>
            </a:r>
            <a:r>
              <a:rPr lang="en-US" i="1" dirty="0"/>
              <a:t>matching</a:t>
            </a:r>
            <a:r>
              <a:rPr lang="en-US" dirty="0"/>
              <a:t> it with all keys in the memory in parallel. If the key is found, the data at that location </a:t>
            </a:r>
            <a:r>
              <a:rPr lang="en-US" dirty="0" smtClean="0"/>
              <a:t>is retrieved</a:t>
            </a:r>
            <a:endParaRPr lang="en-US" dirty="0"/>
          </a:p>
        </p:txBody>
      </p:sp>
    </p:spTree>
    <p:extLst>
      <p:ext uri="{BB962C8B-B14F-4D97-AF65-F5344CB8AC3E}">
        <p14:creationId xmlns:p14="http://schemas.microsoft.com/office/powerpoint/2010/main" val="590535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09\87046-09-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51673"/>
            <a:ext cx="7467600" cy="43176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609600"/>
            <a:ext cx="8077200" cy="1200329"/>
          </a:xfrm>
          <a:prstGeom prst="rect">
            <a:avLst/>
          </a:prstGeom>
        </p:spPr>
        <p:txBody>
          <a:bodyPr wrap="square">
            <a:spAutoFit/>
          </a:bodyPr>
          <a:lstStyle/>
          <a:p>
            <a:r>
              <a:rPr lang="en-US" dirty="0" smtClean="0"/>
              <a:t>Suppose the </a:t>
            </a:r>
            <a:r>
              <a:rPr lang="en-US" dirty="0"/>
              <a:t>computer applies the key </a:t>
            </a:r>
            <a:r>
              <a:rPr lang="en-US" dirty="0" smtClean="0"/>
              <a:t>F001. </a:t>
            </a:r>
            <a:r>
              <a:rPr lang="en-US" dirty="0"/>
              <a:t>This key is applied to all locations in the memory </a:t>
            </a:r>
            <a:r>
              <a:rPr lang="en-US" i="1" dirty="0"/>
              <a:t>simultaneously</a:t>
            </a:r>
            <a:r>
              <a:rPr lang="en-US" dirty="0"/>
              <a:t>. Because a match </a:t>
            </a:r>
            <a:r>
              <a:rPr lang="en-US" dirty="0" smtClean="0"/>
              <a:t>takes place </a:t>
            </a:r>
            <a:r>
              <a:rPr lang="en-US" dirty="0"/>
              <a:t>with this </a:t>
            </a:r>
            <a:r>
              <a:rPr lang="en-US" dirty="0" smtClean="0"/>
              <a:t>key, </a:t>
            </a:r>
            <a:r>
              <a:rPr lang="en-US" dirty="0"/>
              <a:t>the memory responds by indicating a match and supplying the value 42220 at its data terminals.</a:t>
            </a:r>
            <a:r>
              <a:rPr lang="en-US" dirty="0" smtClean="0"/>
              <a:t> </a:t>
            </a:r>
            <a:endParaRPr lang="en-US" dirty="0"/>
          </a:p>
        </p:txBody>
      </p:sp>
    </p:spTree>
    <p:extLst>
      <p:ext uri="{BB962C8B-B14F-4D97-AF65-F5344CB8AC3E}">
        <p14:creationId xmlns:p14="http://schemas.microsoft.com/office/powerpoint/2010/main" val="1442640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8" name="Picture 2" descr="E:\CengageBook\CengageLectureNotesWebsite\Clements 1e JPG_files\ch09\87046-09-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68" y="2057400"/>
            <a:ext cx="6213635" cy="4492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3268" y="659011"/>
            <a:ext cx="8032531" cy="1200329"/>
          </a:xfrm>
          <a:prstGeom prst="rect">
            <a:avLst/>
          </a:prstGeom>
        </p:spPr>
        <p:txBody>
          <a:bodyPr wrap="square">
            <a:spAutoFit/>
          </a:bodyPr>
          <a:lstStyle/>
          <a:p>
            <a:r>
              <a:rPr lang="en-US" dirty="0" smtClean="0"/>
              <a:t>Figure </a:t>
            </a:r>
            <a:r>
              <a:rPr lang="en-US" dirty="0"/>
              <a:t>9.8 describes the associative cache that allows any line in the cache to hold data from any line in the main store. </a:t>
            </a:r>
            <a:endParaRPr lang="en-US" dirty="0" smtClean="0"/>
          </a:p>
          <a:p>
            <a:endParaRPr lang="en-US" dirty="0"/>
          </a:p>
          <a:p>
            <a:r>
              <a:rPr lang="en-US" dirty="0" smtClean="0"/>
              <a:t>The </a:t>
            </a:r>
            <a:r>
              <a:rPr lang="en-US" dirty="0"/>
              <a:t>memory is divided into lines of two </a:t>
            </a:r>
            <a:r>
              <a:rPr lang="en-US" dirty="0" smtClean="0"/>
              <a:t>words.</a:t>
            </a:r>
            <a:endParaRPr lang="en-US" dirty="0"/>
          </a:p>
        </p:txBody>
      </p:sp>
    </p:spTree>
    <p:extLst>
      <p:ext uri="{BB962C8B-B14F-4D97-AF65-F5344CB8AC3E}">
        <p14:creationId xmlns:p14="http://schemas.microsoft.com/office/powerpoint/2010/main" val="11640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73268" y="659011"/>
            <a:ext cx="8032531" cy="1200329"/>
          </a:xfrm>
          <a:prstGeom prst="rect">
            <a:avLst/>
          </a:prstGeom>
        </p:spPr>
        <p:txBody>
          <a:bodyPr wrap="square">
            <a:spAutoFit/>
          </a:bodyPr>
          <a:lstStyle/>
          <a:p>
            <a:r>
              <a:rPr lang="en-US" dirty="0" smtClean="0"/>
              <a:t>How do we build associative memory? Consider Figure 9.9 that uses a look-up table to obtain the address of a line in cache.</a:t>
            </a:r>
          </a:p>
          <a:p>
            <a:endParaRPr lang="en-GB" dirty="0"/>
          </a:p>
          <a:p>
            <a:endParaRPr lang="en-US" dirty="0" smtClean="0"/>
          </a:p>
        </p:txBody>
      </p:sp>
      <p:pic>
        <p:nvPicPr>
          <p:cNvPr id="8" name="Picture 2" descr="E:\CengageBook\CengageLectureNotesWebsite\Clements 1e JPG_files\ch09\87046-09-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5342"/>
            <a:ext cx="5310188" cy="52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69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73268" y="659011"/>
            <a:ext cx="8032531" cy="1200329"/>
          </a:xfrm>
          <a:prstGeom prst="rect">
            <a:avLst/>
          </a:prstGeom>
        </p:spPr>
        <p:txBody>
          <a:bodyPr wrap="square">
            <a:spAutoFit/>
          </a:bodyPr>
          <a:lstStyle/>
          <a:p>
            <a:r>
              <a:rPr lang="en-US" dirty="0" smtClean="0"/>
              <a:t>Unfortunately, the look-up table may be larger than the memory system itself! This scheme is impossible.</a:t>
            </a:r>
          </a:p>
          <a:p>
            <a:endParaRPr lang="en-GB" dirty="0"/>
          </a:p>
          <a:p>
            <a:endParaRPr lang="en-US" dirty="0" smtClean="0"/>
          </a:p>
        </p:txBody>
      </p:sp>
      <p:pic>
        <p:nvPicPr>
          <p:cNvPr id="8" name="Picture 2" descr="E:\CengageBook\CengageLectureNotesWebsite\Clements 1e JPG_files\ch09\87046-09-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5342"/>
            <a:ext cx="5310188" cy="52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81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4" name="Rectangle 3"/>
          <p:cNvSpPr/>
          <p:nvPr/>
        </p:nvSpPr>
        <p:spPr>
          <a:xfrm>
            <a:off x="838200" y="1305342"/>
            <a:ext cx="7010400" cy="4616648"/>
          </a:xfrm>
          <a:prstGeom prst="rect">
            <a:avLst/>
          </a:prstGeom>
        </p:spPr>
        <p:txBody>
          <a:bodyPr wrap="square">
            <a:spAutoFit/>
          </a:bodyPr>
          <a:lstStyle/>
          <a:p>
            <a:pPr algn="ctr"/>
            <a:r>
              <a:rPr lang="en-GB" sz="2400" b="1" dirty="0" smtClean="0"/>
              <a:t>Virtual Memory</a:t>
            </a:r>
          </a:p>
          <a:p>
            <a:endParaRPr lang="en-GB" dirty="0"/>
          </a:p>
          <a:p>
            <a:endParaRPr lang="en-GB" dirty="0" smtClean="0"/>
          </a:p>
          <a:p>
            <a:r>
              <a:rPr lang="en-GB" dirty="0" smtClean="0"/>
              <a:t>Virtual memory systems map addresses generated by the VPU onto the available memory space and free the programmer from worrying about where to put data.</a:t>
            </a:r>
          </a:p>
          <a:p>
            <a:endParaRPr lang="en-GB" dirty="0"/>
          </a:p>
          <a:p>
            <a:r>
              <a:rPr lang="en-GB" dirty="0" smtClean="0"/>
              <a:t>When a request is made for data that is not in memory, the virtual memory system locates it on disk and moves it to memory. As in the case of cache, this process is invisible to the programmer.</a:t>
            </a:r>
          </a:p>
          <a:p>
            <a:endParaRPr lang="en-GB" dirty="0"/>
          </a:p>
          <a:p>
            <a:r>
              <a:rPr lang="en-GB" dirty="0" smtClean="0"/>
              <a:t>The translation of CPU addresses into actual memory addresses is performed by hardware within the CPU. The management of virtual memory is one of the principle functions of the operating system.</a:t>
            </a:r>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575215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73268" y="659011"/>
            <a:ext cx="8032531" cy="4801314"/>
          </a:xfrm>
          <a:prstGeom prst="rect">
            <a:avLst/>
          </a:prstGeom>
        </p:spPr>
        <p:txBody>
          <a:bodyPr wrap="square">
            <a:spAutoFit/>
          </a:bodyPr>
          <a:lstStyle/>
          <a:p>
            <a:r>
              <a:rPr lang="en-US" dirty="0" smtClean="0"/>
              <a:t>True associative memory requires that we access all elements in parallel to locate the line with the matching key.</a:t>
            </a:r>
          </a:p>
          <a:p>
            <a:endParaRPr lang="en-GB" dirty="0"/>
          </a:p>
          <a:p>
            <a:r>
              <a:rPr lang="en-GB" dirty="0" smtClean="0"/>
              <a:t>This requires parallel access. If we have a million locations, we need to perform a million comparisons in parallel.</a:t>
            </a:r>
          </a:p>
          <a:p>
            <a:endParaRPr lang="en-GB" dirty="0"/>
          </a:p>
          <a:p>
            <a:r>
              <a:rPr lang="en-GB" dirty="0" smtClean="0"/>
              <a:t>Current technology does not permit this (other than for very small associative memories).</a:t>
            </a:r>
          </a:p>
          <a:p>
            <a:endParaRPr lang="en-GB" dirty="0"/>
          </a:p>
          <a:p>
            <a:r>
              <a:rPr lang="en-GB" dirty="0" smtClean="0"/>
              <a:t>Consequently, fully-associative memory cannot be economically constructed.</a:t>
            </a:r>
          </a:p>
          <a:p>
            <a:endParaRPr lang="en-GB" dirty="0"/>
          </a:p>
          <a:p>
            <a:r>
              <a:rPr lang="en-GB" dirty="0" smtClean="0"/>
              <a:t>Furthermore, associative memories require data replacement algorithms because when the cache is full, it is necessary to determine which old entry is ejected when new data is accepted.</a:t>
            </a:r>
            <a:endParaRPr lang="en-US" dirty="0" smtClean="0"/>
          </a:p>
          <a:p>
            <a:endParaRPr lang="en-GB" dirty="0"/>
          </a:p>
          <a:p>
            <a:endParaRPr lang="en-US" dirty="0" smtClean="0"/>
          </a:p>
        </p:txBody>
      </p:sp>
    </p:spTree>
    <p:extLst>
      <p:ext uri="{BB962C8B-B14F-4D97-AF65-F5344CB8AC3E}">
        <p14:creationId xmlns:p14="http://schemas.microsoft.com/office/powerpoint/2010/main" val="21834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09\87046-09-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5310188" cy="52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146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49469" y="457200"/>
            <a:ext cx="8032531" cy="5940088"/>
          </a:xfrm>
          <a:prstGeom prst="rect">
            <a:avLst/>
          </a:prstGeom>
        </p:spPr>
        <p:txBody>
          <a:bodyPr wrap="square">
            <a:spAutoFit/>
          </a:bodyPr>
          <a:lstStyle/>
          <a:p>
            <a:pPr algn="ctr"/>
            <a:r>
              <a:rPr lang="en-US" sz="2000" b="1" dirty="0"/>
              <a:t>Direct Mapped Cache</a:t>
            </a:r>
          </a:p>
          <a:p>
            <a:r>
              <a:rPr lang="en-US" dirty="0"/>
              <a:t> </a:t>
            </a:r>
          </a:p>
          <a:p>
            <a:r>
              <a:rPr lang="en-US" dirty="0"/>
              <a:t>The easiest way organize a cache memory employs </a:t>
            </a:r>
            <a:r>
              <a:rPr lang="en-US" i="1" dirty="0"/>
              <a:t>direct mapping</a:t>
            </a:r>
            <a:r>
              <a:rPr lang="en-US" dirty="0"/>
              <a:t> that relies on a simple algorithm to map data block </a:t>
            </a:r>
            <a:r>
              <a:rPr lang="en-US" i="1" dirty="0" err="1"/>
              <a:t>i</a:t>
            </a:r>
            <a:r>
              <a:rPr lang="en-US" dirty="0"/>
              <a:t> from the main memory into data block </a:t>
            </a:r>
            <a:r>
              <a:rPr lang="en-US" i="1" dirty="0" err="1"/>
              <a:t>i</a:t>
            </a:r>
            <a:r>
              <a:rPr lang="en-US" dirty="0"/>
              <a:t> in the cache. </a:t>
            </a:r>
            <a:endParaRPr lang="en-US" dirty="0" smtClean="0"/>
          </a:p>
          <a:p>
            <a:endParaRPr lang="en-US" dirty="0"/>
          </a:p>
          <a:p>
            <a:r>
              <a:rPr lang="en-US" dirty="0" smtClean="0"/>
              <a:t>In </a:t>
            </a:r>
            <a:r>
              <a:rPr lang="en-US" dirty="0"/>
              <a:t>a direct mapped cache, the lines are arranged into units called </a:t>
            </a:r>
            <a:r>
              <a:rPr lang="en-US" i="1" dirty="0"/>
              <a:t>sets,</a:t>
            </a:r>
            <a:r>
              <a:rPr lang="en-US" dirty="0"/>
              <a:t> where the size of a set is the same size as the cache. </a:t>
            </a:r>
            <a:endParaRPr lang="en-US" dirty="0" smtClean="0"/>
          </a:p>
          <a:p>
            <a:endParaRPr lang="en-GB" dirty="0" smtClean="0"/>
          </a:p>
          <a:p>
            <a:r>
              <a:rPr lang="en-US" dirty="0" smtClean="0"/>
              <a:t>For example</a:t>
            </a:r>
            <a:r>
              <a:rPr lang="en-US" dirty="0"/>
              <a:t>, a computer with a 16 MB memory and a 64 KB cache would divide the memory into 16 MB/64 KB = 256 sets. </a:t>
            </a:r>
            <a:endParaRPr lang="en-US" dirty="0" smtClean="0"/>
          </a:p>
          <a:p>
            <a:endParaRPr lang="en-GB" dirty="0"/>
          </a:p>
          <a:p>
            <a:r>
              <a:rPr lang="en-US" dirty="0"/>
              <a:t>To illustrate how direct-mapped cache works, we’ll create a memory with 32 words accessed by a 5-bit address that has a cache holding 8 words. </a:t>
            </a:r>
            <a:endParaRPr lang="en-US" dirty="0" smtClean="0"/>
          </a:p>
          <a:p>
            <a:endParaRPr lang="en-US" dirty="0"/>
          </a:p>
          <a:p>
            <a:r>
              <a:rPr lang="en-US" dirty="0" smtClean="0"/>
              <a:t>The </a:t>
            </a:r>
            <a:r>
              <a:rPr lang="en-US" dirty="0"/>
              <a:t>line size will be two words. </a:t>
            </a:r>
            <a:endParaRPr lang="en-US" dirty="0" smtClean="0"/>
          </a:p>
          <a:p>
            <a:endParaRPr lang="en-US" dirty="0"/>
          </a:p>
          <a:p>
            <a:r>
              <a:rPr lang="en-US" dirty="0" smtClean="0"/>
              <a:t>The </a:t>
            </a:r>
            <a:r>
              <a:rPr lang="en-US" dirty="0"/>
              <a:t>set size is memory size/cache size = 32/8 = 4. </a:t>
            </a:r>
            <a:endParaRPr lang="en-US" dirty="0" smtClean="0"/>
          </a:p>
          <a:p>
            <a:endParaRPr lang="en-US" dirty="0"/>
          </a:p>
          <a:p>
            <a:r>
              <a:rPr lang="en-US" dirty="0" smtClean="0"/>
              <a:t>A </a:t>
            </a:r>
            <a:r>
              <a:rPr lang="en-US" dirty="0"/>
              <a:t>5-bit address is </a:t>
            </a:r>
            <a:r>
              <a:rPr lang="en-US" i="1" dirty="0"/>
              <a:t>s</a:t>
            </a:r>
            <a:r>
              <a:rPr lang="en-US" i="1" baseline="-25000" dirty="0"/>
              <a:t>1</a:t>
            </a:r>
            <a:r>
              <a:rPr lang="en-US" i="1" dirty="0"/>
              <a:t>,s</a:t>
            </a:r>
            <a:r>
              <a:rPr lang="en-US" i="1" baseline="-25000" dirty="0"/>
              <a:t>0</a:t>
            </a:r>
            <a:r>
              <a:rPr lang="en-US" i="1" dirty="0"/>
              <a:t>,l</a:t>
            </a:r>
            <a:r>
              <a:rPr lang="en-US" i="1" baseline="-25000" dirty="0"/>
              <a:t>1</a:t>
            </a:r>
            <a:r>
              <a:rPr lang="en-US" i="1" dirty="0"/>
              <a:t>,l</a:t>
            </a:r>
            <a:r>
              <a:rPr lang="en-US" i="1" baseline="-25000" dirty="0"/>
              <a:t>0</a:t>
            </a:r>
            <a:r>
              <a:rPr lang="en-US" i="1" dirty="0"/>
              <a:t>,w</a:t>
            </a:r>
            <a:r>
              <a:rPr lang="en-US" dirty="0"/>
              <a:t> where the </a:t>
            </a:r>
            <a:r>
              <a:rPr lang="en-US" i="1" dirty="0"/>
              <a:t>s</a:t>
            </a:r>
            <a:r>
              <a:rPr lang="en-US" dirty="0"/>
              <a:t> bits define the set, the </a:t>
            </a:r>
            <a:r>
              <a:rPr lang="en-US" i="1" dirty="0"/>
              <a:t>l</a:t>
            </a:r>
            <a:r>
              <a:rPr lang="en-US" dirty="0"/>
              <a:t> bits define the line and the </a:t>
            </a:r>
            <a:r>
              <a:rPr lang="en-US" i="1" dirty="0"/>
              <a:t>w</a:t>
            </a:r>
            <a:r>
              <a:rPr lang="en-US" dirty="0"/>
              <a:t> bit defines the word. </a:t>
            </a:r>
            <a:endParaRPr lang="en-US" dirty="0" smtClean="0"/>
          </a:p>
        </p:txBody>
      </p:sp>
    </p:spTree>
    <p:extLst>
      <p:ext uri="{BB962C8B-B14F-4D97-AF65-F5344CB8AC3E}">
        <p14:creationId xmlns:p14="http://schemas.microsoft.com/office/powerpoint/2010/main" val="2651249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09\87046-09-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8057"/>
            <a:ext cx="5181600" cy="5035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57200"/>
            <a:ext cx="8229600" cy="923330"/>
          </a:xfrm>
          <a:prstGeom prst="rect">
            <a:avLst/>
          </a:prstGeom>
        </p:spPr>
        <p:txBody>
          <a:bodyPr wrap="square">
            <a:spAutoFit/>
          </a:bodyPr>
          <a:lstStyle/>
          <a:p>
            <a:r>
              <a:rPr lang="en-US" dirty="0"/>
              <a:t>Figure 9.10 demonstrates how the word currently addressed by the processor is accessed in memory via its set address, its line address, and its word address. </a:t>
            </a:r>
            <a:endParaRPr lang="en-US" dirty="0" smtClean="0"/>
          </a:p>
        </p:txBody>
      </p:sp>
    </p:spTree>
    <p:extLst>
      <p:ext uri="{BB962C8B-B14F-4D97-AF65-F5344CB8AC3E}">
        <p14:creationId xmlns:p14="http://schemas.microsoft.com/office/powerpoint/2010/main" val="1391939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09\87046-09-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8057"/>
            <a:ext cx="5181600" cy="5035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57200"/>
            <a:ext cx="8229600" cy="646331"/>
          </a:xfrm>
          <a:prstGeom prst="rect">
            <a:avLst/>
          </a:prstGeom>
        </p:spPr>
        <p:txBody>
          <a:bodyPr wrap="square">
            <a:spAutoFit/>
          </a:bodyPr>
          <a:lstStyle/>
          <a:p>
            <a:r>
              <a:rPr lang="en-US" dirty="0" smtClean="0"/>
              <a:t>This is a </a:t>
            </a:r>
            <a:r>
              <a:rPr lang="en-US" i="1" dirty="0"/>
              <a:t>direct mapped cache</a:t>
            </a:r>
            <a:r>
              <a:rPr lang="en-US" dirty="0"/>
              <a:t> because there is a direct relationship between the location of a line in cache and the location of the </a:t>
            </a:r>
            <a:r>
              <a:rPr lang="en-US" dirty="0" smtClean="0"/>
              <a:t>same line </a:t>
            </a:r>
            <a:r>
              <a:rPr lang="en-US" dirty="0"/>
              <a:t>in memory. </a:t>
            </a:r>
            <a:endParaRPr lang="en-US" dirty="0" smtClean="0"/>
          </a:p>
        </p:txBody>
      </p:sp>
    </p:spTree>
    <p:extLst>
      <p:ext uri="{BB962C8B-B14F-4D97-AF65-F5344CB8AC3E}">
        <p14:creationId xmlns:p14="http://schemas.microsoft.com/office/powerpoint/2010/main" val="682395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09\87046-09-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420"/>
            <a:ext cx="4724400" cy="45909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57200"/>
            <a:ext cx="8229600" cy="1477328"/>
          </a:xfrm>
          <a:prstGeom prst="rect">
            <a:avLst/>
          </a:prstGeom>
        </p:spPr>
        <p:txBody>
          <a:bodyPr wrap="square">
            <a:spAutoFit/>
          </a:bodyPr>
          <a:lstStyle/>
          <a:p>
            <a:r>
              <a:rPr lang="en-US" dirty="0"/>
              <a:t>When the processor generates an address, the appropriate line in the cache is accessed. </a:t>
            </a:r>
            <a:endParaRPr lang="en-US" dirty="0" smtClean="0"/>
          </a:p>
          <a:p>
            <a:endParaRPr lang="en-US" dirty="0"/>
          </a:p>
          <a:p>
            <a:r>
              <a:rPr lang="en-US" dirty="0" smtClean="0"/>
              <a:t>If the address is 01100</a:t>
            </a:r>
            <a:r>
              <a:rPr lang="en-US" dirty="0"/>
              <a:t>, line 2 is accessed. </a:t>
            </a:r>
            <a:r>
              <a:rPr lang="en-US" dirty="0" smtClean="0"/>
              <a:t>There </a:t>
            </a:r>
            <a:r>
              <a:rPr lang="en-US" dirty="0"/>
              <a:t>are four </a:t>
            </a:r>
            <a:r>
              <a:rPr lang="en-US" dirty="0" smtClean="0"/>
              <a:t>lines </a:t>
            </a:r>
            <a:r>
              <a:rPr lang="en-US" dirty="0"/>
              <a:t>numbered two—a line 2 in set 0, a line 2 in set 1, a line 2 in set 2, and a line 2 in set 3. </a:t>
            </a:r>
            <a:endParaRPr lang="en-US" dirty="0" smtClean="0"/>
          </a:p>
        </p:txBody>
      </p:sp>
    </p:spTree>
    <p:extLst>
      <p:ext uri="{BB962C8B-B14F-4D97-AF65-F5344CB8AC3E}">
        <p14:creationId xmlns:p14="http://schemas.microsoft.com/office/powerpoint/2010/main" val="166768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09\87046-09-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420"/>
            <a:ext cx="4724400" cy="45909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57200"/>
            <a:ext cx="8229600" cy="1200329"/>
          </a:xfrm>
          <a:prstGeom prst="rect">
            <a:avLst/>
          </a:prstGeom>
        </p:spPr>
        <p:txBody>
          <a:bodyPr wrap="square">
            <a:spAutoFit/>
          </a:bodyPr>
          <a:lstStyle/>
          <a:p>
            <a:r>
              <a:rPr lang="en-US" dirty="0"/>
              <a:t>Suppose </a:t>
            </a:r>
            <a:r>
              <a:rPr lang="en-US" dirty="0" smtClean="0"/>
              <a:t>that the </a:t>
            </a:r>
            <a:r>
              <a:rPr lang="en-US" dirty="0"/>
              <a:t>processor accesses line 2 in set </a:t>
            </a:r>
            <a:r>
              <a:rPr lang="en-US" dirty="0" smtClean="0"/>
              <a:t>1</a:t>
            </a:r>
          </a:p>
          <a:p>
            <a:endParaRPr lang="en-US" dirty="0"/>
          </a:p>
          <a:p>
            <a:r>
              <a:rPr lang="en-US" dirty="0" smtClean="0"/>
              <a:t>‘</a:t>
            </a:r>
            <a:r>
              <a:rPr lang="en-US" dirty="0"/>
              <a:t>How does the system know whether the line 2 accessed in the cache is the line 2 from set 1 in the main memory</a:t>
            </a:r>
            <a:r>
              <a:rPr lang="en-US" dirty="0" smtClean="0"/>
              <a:t>?</a:t>
            </a:r>
            <a:endParaRPr lang="en-US" dirty="0"/>
          </a:p>
        </p:txBody>
      </p:sp>
    </p:spTree>
    <p:extLst>
      <p:ext uri="{BB962C8B-B14F-4D97-AF65-F5344CB8AC3E}">
        <p14:creationId xmlns:p14="http://schemas.microsoft.com/office/powerpoint/2010/main" val="2541574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09\87046-09-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2" y="2023866"/>
            <a:ext cx="5023288" cy="4469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786" y="533400"/>
            <a:ext cx="8385613" cy="1477328"/>
          </a:xfrm>
          <a:prstGeom prst="rect">
            <a:avLst/>
          </a:prstGeom>
        </p:spPr>
        <p:txBody>
          <a:bodyPr wrap="square">
            <a:spAutoFit/>
          </a:bodyPr>
          <a:lstStyle/>
          <a:p>
            <a:r>
              <a:rPr lang="en-US" dirty="0"/>
              <a:t>Figure 9.11 demonstrates how the ambiguity between lines is resolved by a direct mapped cache. </a:t>
            </a:r>
            <a:endParaRPr lang="en-US" dirty="0" smtClean="0"/>
          </a:p>
          <a:p>
            <a:endParaRPr lang="en-US" dirty="0"/>
          </a:p>
          <a:p>
            <a:r>
              <a:rPr lang="en-US" dirty="0" smtClean="0"/>
              <a:t>Each </a:t>
            </a:r>
            <a:r>
              <a:rPr lang="en-US" dirty="0"/>
              <a:t>line in the cache memory has a tag or label that identifies which set that particular line belongs to. </a:t>
            </a:r>
          </a:p>
        </p:txBody>
      </p:sp>
    </p:spTree>
    <p:extLst>
      <p:ext uri="{BB962C8B-B14F-4D97-AF65-F5344CB8AC3E}">
        <p14:creationId xmlns:p14="http://schemas.microsoft.com/office/powerpoint/2010/main" val="3916283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09\87046-09-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2" y="2023866"/>
            <a:ext cx="5023288" cy="4469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786" y="533400"/>
            <a:ext cx="8385613" cy="1477328"/>
          </a:xfrm>
          <a:prstGeom prst="rect">
            <a:avLst/>
          </a:prstGeom>
        </p:spPr>
        <p:txBody>
          <a:bodyPr wrap="square">
            <a:spAutoFit/>
          </a:bodyPr>
          <a:lstStyle/>
          <a:p>
            <a:r>
              <a:rPr lang="en-US" dirty="0"/>
              <a:t>When the processor accesses a memory location whose line address is 3, the tag belonging to line 3 in the cache is sent to a comparator. At the same time the set field from the processor is also sent to the comparator. If they are the same, the line in the cache is the requested line and a hit occurs. If they are not the same, a miss occurs and the cache must be updated.</a:t>
            </a:r>
          </a:p>
        </p:txBody>
      </p:sp>
    </p:spTree>
    <p:extLst>
      <p:ext uri="{BB962C8B-B14F-4D97-AF65-F5344CB8AC3E}">
        <p14:creationId xmlns:p14="http://schemas.microsoft.com/office/powerpoint/2010/main" val="986604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4" name="Rectangle 3"/>
          <p:cNvSpPr/>
          <p:nvPr/>
        </p:nvSpPr>
        <p:spPr>
          <a:xfrm>
            <a:off x="304800" y="511076"/>
            <a:ext cx="8077200" cy="2031325"/>
          </a:xfrm>
          <a:prstGeom prst="rect">
            <a:avLst/>
          </a:prstGeom>
        </p:spPr>
        <p:txBody>
          <a:bodyPr wrap="square">
            <a:spAutoFit/>
          </a:bodyPr>
          <a:lstStyle/>
          <a:p>
            <a:r>
              <a:rPr lang="en-US" dirty="0"/>
              <a:t>Another way of viewing a direct-mapped cache is provided by Figure 9.12 where the main store is depicted as a matrix of dimension </a:t>
            </a:r>
            <a:r>
              <a:rPr lang="en-US" i="1" dirty="0"/>
              <a:t>set </a:t>
            </a:r>
            <a:r>
              <a:rPr lang="en-US" dirty="0"/>
              <a:t>x</a:t>
            </a:r>
            <a:r>
              <a:rPr lang="en-US" i="1" dirty="0"/>
              <a:t> line</a:t>
            </a:r>
            <a:r>
              <a:rPr lang="en-US" dirty="0"/>
              <a:t>, in this case 4 lines x 4 sets. Alongside this matrix is the cache memory that has the same number of lines as the main memory. Lines currently in the cache corresponding to lines in the main store are shaded. This diagram demonstrates how a line in the cache can come from any one of the sets with the same line number in the main store.</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3314" name="Picture 2" descr="E:\CengageBook\CengageLectureNotesWebsite\Clements 1e JPG_files\ch09\87046-09-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34" y="2819400"/>
            <a:ext cx="6949966" cy="36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4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09\87046-0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56258"/>
            <a:ext cx="5029200" cy="4128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609600"/>
            <a:ext cx="7010400" cy="1846659"/>
          </a:xfrm>
          <a:prstGeom prst="rect">
            <a:avLst/>
          </a:prstGeom>
        </p:spPr>
        <p:txBody>
          <a:bodyPr wrap="square">
            <a:spAutoFit/>
          </a:bodyPr>
          <a:lstStyle/>
          <a:p>
            <a:pPr algn="ctr"/>
            <a:r>
              <a:rPr lang="en-GB" sz="2400" b="1" dirty="0" smtClean="0"/>
              <a:t>Memory Hierarchy</a:t>
            </a:r>
          </a:p>
          <a:p>
            <a:endParaRPr lang="en-GB" dirty="0" smtClean="0"/>
          </a:p>
          <a:p>
            <a:r>
              <a:rPr lang="en-GB" dirty="0" smtClean="0"/>
              <a:t>No aspect of a computer is as wide-ranging as memory. The access time of the slowest memory is 10</a:t>
            </a:r>
            <a:r>
              <a:rPr lang="en-GB" baseline="30000" dirty="0" smtClean="0"/>
              <a:t>12</a:t>
            </a:r>
            <a:r>
              <a:rPr lang="en-GB" dirty="0" smtClean="0"/>
              <a:t> times slower than that of the fastest.  Similarly, the cost per bit and the density of memory technologies also cover very wide ranges.</a:t>
            </a:r>
            <a:endParaRPr lang="en-GB" dirty="0"/>
          </a:p>
        </p:txBody>
      </p:sp>
    </p:spTree>
    <p:extLst>
      <p:ext uri="{BB962C8B-B14F-4D97-AF65-F5344CB8AC3E}">
        <p14:creationId xmlns:p14="http://schemas.microsoft.com/office/powerpoint/2010/main" val="2380424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4338" name="Picture 2" descr="E:\CengageBook\CengageLectureNotesWebsite\Clements 1e JPG_files\ch09\87046-09-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34" y="2227674"/>
            <a:ext cx="6635366" cy="4201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457200"/>
            <a:ext cx="8229600" cy="1477328"/>
          </a:xfrm>
          <a:prstGeom prst="rect">
            <a:avLst/>
          </a:prstGeom>
        </p:spPr>
        <p:txBody>
          <a:bodyPr wrap="square">
            <a:spAutoFit/>
          </a:bodyPr>
          <a:lstStyle/>
          <a:p>
            <a:r>
              <a:rPr lang="en-US" dirty="0"/>
              <a:t>Figure 9.13 provides the skeleton structure of a direct-mapped cache memory system. </a:t>
            </a:r>
            <a:endParaRPr lang="en-US" dirty="0" smtClean="0"/>
          </a:p>
          <a:p>
            <a:endParaRPr lang="en-US" dirty="0"/>
          </a:p>
          <a:p>
            <a:r>
              <a:rPr lang="en-US" dirty="0" smtClean="0"/>
              <a:t>The </a:t>
            </a:r>
            <a:r>
              <a:rPr lang="en-US" i="1" dirty="0"/>
              <a:t>cache tag RAM</a:t>
            </a:r>
            <a:r>
              <a:rPr lang="en-US" dirty="0"/>
              <a:t> is a special device that contains a high-speed random access memory and a data comparator. </a:t>
            </a:r>
          </a:p>
        </p:txBody>
      </p:sp>
    </p:spTree>
    <p:extLst>
      <p:ext uri="{BB962C8B-B14F-4D97-AF65-F5344CB8AC3E}">
        <p14:creationId xmlns:p14="http://schemas.microsoft.com/office/powerpoint/2010/main" val="3487065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4338" name="Picture 2" descr="E:\CengageBook\CengageLectureNotesWebsite\Clements 1e JPG_files\ch09\87046-09-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92" y="2057399"/>
            <a:ext cx="6906007" cy="4372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457200"/>
            <a:ext cx="8229600" cy="1477328"/>
          </a:xfrm>
          <a:prstGeom prst="rect">
            <a:avLst/>
          </a:prstGeom>
        </p:spPr>
        <p:txBody>
          <a:bodyPr wrap="square">
            <a:spAutoFit/>
          </a:bodyPr>
          <a:lstStyle/>
          <a:p>
            <a:r>
              <a:rPr lang="en-US" dirty="0"/>
              <a:t>The cache tag RAM’s address input is the </a:t>
            </a:r>
            <a:r>
              <a:rPr lang="en-US" i="1" dirty="0"/>
              <a:t>line address</a:t>
            </a:r>
            <a:r>
              <a:rPr lang="en-US" dirty="0"/>
              <a:t> from the processor that </a:t>
            </a:r>
            <a:r>
              <a:rPr lang="en-US" dirty="0" smtClean="0"/>
              <a:t>accesses the </a:t>
            </a:r>
            <a:r>
              <a:rPr lang="en-US" dirty="0"/>
              <a:t>location in the tag RAM containing the tag for this set. The data in the cache tag RAM at this location is </a:t>
            </a:r>
            <a:r>
              <a:rPr lang="en-US" dirty="0" smtClean="0"/>
              <a:t>matched </a:t>
            </a:r>
            <a:r>
              <a:rPr lang="en-US" dirty="0"/>
              <a:t>with the set address on the address bus. If the set field from the processor matches the tag of the line being accessed, the cache tag RAM returns a </a:t>
            </a:r>
            <a:r>
              <a:rPr lang="en-US" dirty="0" smtClean="0"/>
              <a:t>hit.</a:t>
            </a:r>
            <a:endParaRPr lang="en-US" dirty="0"/>
          </a:p>
        </p:txBody>
      </p:sp>
    </p:spTree>
    <p:extLst>
      <p:ext uri="{BB962C8B-B14F-4D97-AF65-F5344CB8AC3E}">
        <p14:creationId xmlns:p14="http://schemas.microsoft.com/office/powerpoint/2010/main" val="2844006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457200"/>
            <a:ext cx="8229600" cy="6186309"/>
          </a:xfrm>
          <a:prstGeom prst="rect">
            <a:avLst/>
          </a:prstGeom>
        </p:spPr>
        <p:txBody>
          <a:bodyPr wrap="square">
            <a:spAutoFit/>
          </a:bodyPr>
          <a:lstStyle/>
          <a:p>
            <a:r>
              <a:rPr lang="en-US" dirty="0"/>
              <a:t>The direct mapped cache requires no complex line replacement algorithm. If line </a:t>
            </a:r>
            <a:r>
              <a:rPr lang="en-US" i="1" dirty="0"/>
              <a:t>x</a:t>
            </a:r>
            <a:r>
              <a:rPr lang="en-US" dirty="0"/>
              <a:t> in set </a:t>
            </a:r>
            <a:r>
              <a:rPr lang="en-US" i="1" dirty="0"/>
              <a:t>y</a:t>
            </a:r>
            <a:r>
              <a:rPr lang="en-US" dirty="0"/>
              <a:t> is accessed and a miss takes place, line </a:t>
            </a:r>
            <a:r>
              <a:rPr lang="en-US" i="1" dirty="0"/>
              <a:t>x</a:t>
            </a:r>
            <a:r>
              <a:rPr lang="en-US" dirty="0"/>
              <a:t> from set </a:t>
            </a:r>
            <a:r>
              <a:rPr lang="en-US" i="1" dirty="0"/>
              <a:t>y</a:t>
            </a:r>
            <a:r>
              <a:rPr lang="en-US" dirty="0"/>
              <a:t> in the main store is loaded into the frame for line </a:t>
            </a:r>
            <a:r>
              <a:rPr lang="en-US" i="1" dirty="0"/>
              <a:t>x</a:t>
            </a:r>
            <a:r>
              <a:rPr lang="en-US" dirty="0"/>
              <a:t> in the cache memory. No decision concerning which line from the cache is to be rejected has to be made when a new line is to be loaded</a:t>
            </a:r>
            <a:r>
              <a:rPr lang="en-US" dirty="0" smtClean="0"/>
              <a:t>.</a:t>
            </a:r>
          </a:p>
          <a:p>
            <a:endParaRPr lang="en-US" dirty="0"/>
          </a:p>
          <a:p>
            <a:r>
              <a:rPr lang="en-US" dirty="0"/>
              <a:t>An advantage of direct-mapped cache is its inherent parallelism. Since the cache memory holding the data and the cache tag RAM are independent, they can both be accessed simultaneously. Once the tag field from the address bus has been matched with the tag field from the cache tag RAM and a hit has occurred, the data from the cache will also be valid</a:t>
            </a:r>
            <a:r>
              <a:rPr lang="en-US" dirty="0" smtClean="0"/>
              <a:t>.</a:t>
            </a:r>
          </a:p>
          <a:p>
            <a:endParaRPr lang="en-US" dirty="0"/>
          </a:p>
          <a:p>
            <a:r>
              <a:rPr lang="en-US" dirty="0"/>
              <a:t>The disadvantage of direct-mapped cache is its sensitivity to the location of the data to be cached. We can relate this to the domestic address book that has, say, half a dozen slots for each letter of the alphabet. If you make six friends whose surname begins with </a:t>
            </a:r>
            <a:r>
              <a:rPr lang="en-US" i="1" dirty="0"/>
              <a:t>S</a:t>
            </a:r>
            <a:r>
              <a:rPr lang="en-US" dirty="0"/>
              <a:t>, you have a problem the next time you meet someone whose name also begins with </a:t>
            </a:r>
            <a:r>
              <a:rPr lang="en-US" i="1" dirty="0"/>
              <a:t>S</a:t>
            </a:r>
            <a:r>
              <a:rPr lang="en-US" dirty="0"/>
              <a:t>. It’s annoying because the </a:t>
            </a:r>
            <a:r>
              <a:rPr lang="en-US" i="1" dirty="0"/>
              <a:t>Q</a:t>
            </a:r>
            <a:r>
              <a:rPr lang="en-US" dirty="0"/>
              <a:t> and </a:t>
            </a:r>
            <a:r>
              <a:rPr lang="en-US" i="1" dirty="0"/>
              <a:t>X</a:t>
            </a:r>
            <a:r>
              <a:rPr lang="en-US" dirty="0"/>
              <a:t> slots are entirely empty. Because only one line with the number </a:t>
            </a:r>
            <a:r>
              <a:rPr lang="en-US" i="1" dirty="0"/>
              <a:t>x</a:t>
            </a:r>
            <a:r>
              <a:rPr lang="en-US" dirty="0"/>
              <a:t> may be in the cache at any instant, accessing data from a different set but with the same line number will always flush the current occupant of line </a:t>
            </a:r>
            <a:r>
              <a:rPr lang="en-US" i="1" dirty="0"/>
              <a:t>x</a:t>
            </a:r>
            <a:r>
              <a:rPr lang="en-US" dirty="0"/>
              <a:t> in the cache. </a:t>
            </a:r>
          </a:p>
          <a:p>
            <a:endParaRPr lang="en-US" dirty="0"/>
          </a:p>
        </p:txBody>
      </p:sp>
    </p:spTree>
    <p:extLst>
      <p:ext uri="{BB962C8B-B14F-4D97-AF65-F5344CB8AC3E}">
        <p14:creationId xmlns:p14="http://schemas.microsoft.com/office/powerpoint/2010/main" val="1720411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57200" y="307777"/>
            <a:ext cx="7848600" cy="5355312"/>
          </a:xfrm>
          <a:prstGeom prst="rect">
            <a:avLst/>
          </a:prstGeom>
        </p:spPr>
        <p:txBody>
          <a:bodyPr wrap="square">
            <a:spAutoFit/>
          </a:bodyPr>
          <a:lstStyle/>
          <a:p>
            <a:r>
              <a:rPr lang="en-US" dirty="0"/>
              <a:t>Figure 9.14 illustrates the operation of very simple hypothetical direct-mapped cache in a system with a 16-word main store and an 8-word direct mapped cache. </a:t>
            </a:r>
            <a:endParaRPr lang="en-US" dirty="0" smtClean="0"/>
          </a:p>
          <a:p>
            <a:endParaRPr lang="en-US" dirty="0" smtClean="0"/>
          </a:p>
          <a:p>
            <a:r>
              <a:rPr lang="en-US" dirty="0" smtClean="0"/>
              <a:t>Only </a:t>
            </a:r>
            <a:r>
              <a:rPr lang="en-US" dirty="0"/>
              <a:t>accesses to instructions are included to simplify the diagram. This cache can hold lines from one of two sets</a:t>
            </a:r>
            <a:r>
              <a:rPr lang="en-US" dirty="0" smtClean="0"/>
              <a:t>.</a:t>
            </a:r>
          </a:p>
          <a:p>
            <a:r>
              <a:rPr lang="en-US" dirty="0" smtClean="0"/>
              <a:t>We’ve </a:t>
            </a:r>
            <a:r>
              <a:rPr lang="en-US" dirty="0"/>
              <a:t>labeled cache lines 0 to 7 on the left in black. </a:t>
            </a:r>
            <a:endParaRPr lang="en-US" dirty="0" smtClean="0"/>
          </a:p>
          <a:p>
            <a:endParaRPr lang="en-US" dirty="0"/>
          </a:p>
          <a:p>
            <a:r>
              <a:rPr lang="en-US" dirty="0" smtClean="0"/>
              <a:t>On </a:t>
            </a:r>
            <a:r>
              <a:rPr lang="en-US" dirty="0"/>
              <a:t>the right we’ve put labels 8 to 15 in blue to demonstrate where lines 8 to 15 from memory locations are cached. The line size is equal to the </a:t>
            </a:r>
            <a:r>
              <a:rPr lang="en-US" dirty="0" err="1"/>
              <a:t>wordlength</a:t>
            </a:r>
            <a:r>
              <a:rPr lang="en-US" dirty="0"/>
              <a:t> and we run the following code. </a:t>
            </a:r>
            <a:endParaRPr lang="en-US" dirty="0" smtClean="0"/>
          </a:p>
          <a:p>
            <a:endParaRPr lang="en-US" dirty="0"/>
          </a:p>
          <a:p>
            <a:pPr defTabSz="893763">
              <a:tabLst>
                <a:tab pos="809625" algn="l"/>
                <a:tab pos="2417763" algn="l"/>
              </a:tabLst>
            </a:pPr>
            <a:r>
              <a:rPr lang="en-US" dirty="0" smtClean="0"/>
              <a:t>	LDR  </a:t>
            </a:r>
            <a:r>
              <a:rPr lang="en-US" b="1" dirty="0"/>
              <a:t>r1</a:t>
            </a:r>
            <a:r>
              <a:rPr lang="en-US" dirty="0"/>
              <a:t>,(r3)	;Load r1 from memory location pointed at by r3</a:t>
            </a:r>
          </a:p>
          <a:p>
            <a:pPr defTabSz="893763">
              <a:tabLst>
                <a:tab pos="809625" algn="l"/>
                <a:tab pos="2417763" algn="l"/>
              </a:tabLst>
            </a:pPr>
            <a:r>
              <a:rPr lang="en-US" dirty="0" smtClean="0"/>
              <a:t>	LDR  </a:t>
            </a:r>
            <a:r>
              <a:rPr lang="en-US" b="1" dirty="0"/>
              <a:t>r2</a:t>
            </a:r>
            <a:r>
              <a:rPr lang="en-US" dirty="0"/>
              <a:t>,(r4)	;Load r2 from memory location pointed at by r4</a:t>
            </a:r>
          </a:p>
          <a:p>
            <a:pPr defTabSz="893763">
              <a:tabLst>
                <a:tab pos="809625" algn="l"/>
                <a:tab pos="2417763" algn="l"/>
              </a:tabLst>
            </a:pPr>
            <a:r>
              <a:rPr lang="en-US" dirty="0" smtClean="0"/>
              <a:t>	BL     Adder</a:t>
            </a:r>
            <a:r>
              <a:rPr lang="en-US" dirty="0"/>
              <a:t>	;Call a subroutine</a:t>
            </a:r>
          </a:p>
          <a:p>
            <a:pPr defTabSz="893763">
              <a:tabLst>
                <a:tab pos="809625" algn="l"/>
                <a:tab pos="2417763" algn="l"/>
              </a:tabLst>
            </a:pPr>
            <a:r>
              <a:rPr lang="en-US" dirty="0" smtClean="0"/>
              <a:t>	B        </a:t>
            </a:r>
            <a:r>
              <a:rPr lang="en-US" dirty="0"/>
              <a:t>XYZ	;</a:t>
            </a:r>
          </a:p>
          <a:p>
            <a:pPr defTabSz="893763">
              <a:tabLst>
                <a:tab pos="809625" algn="l"/>
                <a:tab pos="2417763" algn="l"/>
              </a:tabLst>
            </a:pPr>
            <a:r>
              <a:rPr lang="en-US" dirty="0"/>
              <a:t> </a:t>
            </a:r>
          </a:p>
          <a:p>
            <a:pPr defTabSz="893763">
              <a:tabLst>
                <a:tab pos="809625" algn="l"/>
                <a:tab pos="2417763" algn="l"/>
              </a:tabLst>
            </a:pPr>
            <a:r>
              <a:rPr lang="en-US" dirty="0" smtClean="0"/>
              <a:t>Adder	ADD  </a:t>
            </a:r>
            <a:r>
              <a:rPr lang="en-US" b="1" dirty="0"/>
              <a:t>r1</a:t>
            </a:r>
            <a:r>
              <a:rPr lang="en-US" dirty="0"/>
              <a:t>,r2,r1	;Add r1 to r2</a:t>
            </a:r>
          </a:p>
          <a:p>
            <a:pPr defTabSz="893763">
              <a:tabLst>
                <a:tab pos="809625" algn="l"/>
                <a:tab pos="2417763" algn="l"/>
              </a:tabLst>
            </a:pPr>
            <a:r>
              <a:rPr lang="en-US" dirty="0" smtClean="0"/>
              <a:t>	MOV  </a:t>
            </a:r>
            <a:r>
              <a:rPr lang="en-US" b="1" dirty="0" err="1"/>
              <a:t>pc</a:t>
            </a:r>
            <a:r>
              <a:rPr lang="en-US" dirty="0" err="1"/>
              <a:t>,lr</a:t>
            </a:r>
            <a:r>
              <a:rPr lang="en-US" dirty="0"/>
              <a:t>	;Return </a:t>
            </a:r>
          </a:p>
        </p:txBody>
      </p:sp>
    </p:spTree>
    <p:extLst>
      <p:ext uri="{BB962C8B-B14F-4D97-AF65-F5344CB8AC3E}">
        <p14:creationId xmlns:p14="http://schemas.microsoft.com/office/powerpoint/2010/main" val="4034201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09\87046-09-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7315200" cy="59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17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57200" y="307777"/>
            <a:ext cx="7848600" cy="4801314"/>
          </a:xfrm>
          <a:prstGeom prst="rect">
            <a:avLst/>
          </a:prstGeom>
        </p:spPr>
        <p:txBody>
          <a:bodyPr wrap="square">
            <a:spAutoFit/>
          </a:bodyPr>
          <a:lstStyle/>
          <a:p>
            <a:r>
              <a:rPr lang="en-US" dirty="0"/>
              <a:t>Figure 9.14 shows only instruction fetch cycles. </a:t>
            </a:r>
            <a:endParaRPr lang="en-US" dirty="0" smtClean="0"/>
          </a:p>
          <a:p>
            <a:endParaRPr lang="en-US" dirty="0"/>
          </a:p>
          <a:p>
            <a:r>
              <a:rPr lang="en-US" dirty="0" smtClean="0"/>
              <a:t>Figure </a:t>
            </a:r>
            <a:r>
              <a:rPr lang="en-US" dirty="0"/>
              <a:t>9.14(a) shows the initial state of the system. </a:t>
            </a:r>
            <a:endParaRPr lang="en-US" dirty="0" smtClean="0"/>
          </a:p>
          <a:p>
            <a:endParaRPr lang="en-US" dirty="0"/>
          </a:p>
          <a:p>
            <a:r>
              <a:rPr lang="en-US" dirty="0" smtClean="0"/>
              <a:t>Figures </a:t>
            </a:r>
            <a:r>
              <a:rPr lang="en-US" dirty="0"/>
              <a:t>9.14(b) to (d) show the fetching of the first three instructions, each of which is loaded into a consecutive cache location. </a:t>
            </a:r>
            <a:endParaRPr lang="en-US" dirty="0" smtClean="0"/>
          </a:p>
          <a:p>
            <a:endParaRPr lang="en-US" dirty="0"/>
          </a:p>
          <a:p>
            <a:r>
              <a:rPr lang="en-US" dirty="0" smtClean="0"/>
              <a:t>When </a:t>
            </a:r>
            <a:r>
              <a:rPr lang="en-US" dirty="0"/>
              <a:t>the subroutine is called in Figure 9.14(d), a branch is made to the instruction at location 10. </a:t>
            </a:r>
            <a:endParaRPr lang="en-US" dirty="0" smtClean="0"/>
          </a:p>
          <a:p>
            <a:endParaRPr lang="en-US" dirty="0"/>
          </a:p>
          <a:p>
            <a:r>
              <a:rPr lang="en-US" dirty="0" smtClean="0"/>
              <a:t>In </a:t>
            </a:r>
            <a:r>
              <a:rPr lang="en-US" dirty="0"/>
              <a:t>this direct-mapped cache, line 10 is the same as line 2. </a:t>
            </a:r>
            <a:endParaRPr lang="en-US" dirty="0" smtClean="0"/>
          </a:p>
          <a:p>
            <a:endParaRPr lang="en-US" dirty="0"/>
          </a:p>
          <a:p>
            <a:r>
              <a:rPr lang="en-US" dirty="0" smtClean="0"/>
              <a:t>Consequently</a:t>
            </a:r>
            <a:r>
              <a:rPr lang="en-US" dirty="0"/>
              <a:t>, in Figure 9.14(e) the ADD overwrites the B instruction in line 2 of the cache. </a:t>
            </a:r>
            <a:endParaRPr lang="en-US" dirty="0" smtClean="0"/>
          </a:p>
          <a:p>
            <a:endParaRPr lang="en-US" dirty="0"/>
          </a:p>
          <a:p>
            <a:r>
              <a:rPr lang="en-US" dirty="0" smtClean="0"/>
              <a:t>This </a:t>
            </a:r>
            <a:r>
              <a:rPr lang="en-US" dirty="0"/>
              <a:t>is called a </a:t>
            </a:r>
            <a:r>
              <a:rPr lang="en-US" i="1" dirty="0"/>
              <a:t>conflict miss</a:t>
            </a:r>
            <a:r>
              <a:rPr lang="en-US" dirty="0"/>
              <a:t> because it occurs when data can’t be loaded into a cache because its target location is already </a:t>
            </a:r>
            <a:r>
              <a:rPr lang="en-US" dirty="0" smtClean="0"/>
              <a:t>occupied.</a:t>
            </a:r>
            <a:endParaRPr lang="en-US" dirty="0"/>
          </a:p>
        </p:txBody>
      </p:sp>
    </p:spTree>
    <p:extLst>
      <p:ext uri="{BB962C8B-B14F-4D97-AF65-F5344CB8AC3E}">
        <p14:creationId xmlns:p14="http://schemas.microsoft.com/office/powerpoint/2010/main" val="664245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09\87046-09-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7315200" cy="59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33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57200" y="705177"/>
            <a:ext cx="7848600" cy="3693319"/>
          </a:xfrm>
          <a:prstGeom prst="rect">
            <a:avLst/>
          </a:prstGeom>
        </p:spPr>
        <p:txBody>
          <a:bodyPr wrap="square">
            <a:spAutoFit/>
          </a:bodyPr>
          <a:lstStyle/>
          <a:p>
            <a:r>
              <a:rPr lang="en-US" dirty="0"/>
              <a:t>In Figure 9.14(f) the MOV </a:t>
            </a:r>
            <a:r>
              <a:rPr lang="en-US" b="1" dirty="0" err="1"/>
              <a:t>pc</a:t>
            </a:r>
            <a:r>
              <a:rPr lang="en-US" dirty="0" err="1"/>
              <a:t>,lr</a:t>
            </a:r>
            <a:r>
              <a:rPr lang="en-US" dirty="0"/>
              <a:t> instruction in line 11 is loaded into line 3 of the cache. </a:t>
            </a:r>
            <a:endParaRPr lang="en-US" dirty="0" smtClean="0"/>
          </a:p>
          <a:p>
            <a:endParaRPr lang="en-US" dirty="0"/>
          </a:p>
          <a:p>
            <a:r>
              <a:rPr lang="en-US" dirty="0" smtClean="0"/>
              <a:t>Finally</a:t>
            </a:r>
            <a:r>
              <a:rPr lang="en-US" dirty="0"/>
              <a:t>, in Figure 9.14(g) the return is made and the B XYZ instruction in line 3 is loaded in line 3 of the cache, displacing the previous cached value</a:t>
            </a:r>
            <a:r>
              <a:rPr lang="en-US" dirty="0" smtClean="0"/>
              <a:t>.</a:t>
            </a:r>
          </a:p>
          <a:p>
            <a:endParaRPr lang="en-US" dirty="0" smtClean="0"/>
          </a:p>
          <a:p>
            <a:r>
              <a:rPr lang="en-US" dirty="0"/>
              <a:t>Figure 9.14 demonstrates that even in a trivial system, elements in a direct mapped cache can be easily displaced. </a:t>
            </a:r>
            <a:endParaRPr lang="en-US" dirty="0" smtClean="0"/>
          </a:p>
          <a:p>
            <a:endParaRPr lang="en-US" dirty="0"/>
          </a:p>
          <a:p>
            <a:r>
              <a:rPr lang="en-US" dirty="0" smtClean="0"/>
              <a:t>If </a:t>
            </a:r>
            <a:r>
              <a:rPr lang="en-US" dirty="0"/>
              <a:t>this fragment of code were running in a loop, the repeated displacement of elements in the cache would degrade the performance.</a:t>
            </a:r>
          </a:p>
          <a:p>
            <a:endParaRPr lang="en-US" dirty="0"/>
          </a:p>
        </p:txBody>
      </p:sp>
    </p:spTree>
    <p:extLst>
      <p:ext uri="{BB962C8B-B14F-4D97-AF65-F5344CB8AC3E}">
        <p14:creationId xmlns:p14="http://schemas.microsoft.com/office/powerpoint/2010/main" val="3092721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10"/>
          <p:cNvSpPr txBox="1">
            <a:spLocks noChangeArrowheads="1"/>
          </p:cNvSpPr>
          <p:nvPr/>
        </p:nvSpPr>
        <p:spPr bwMode="auto">
          <a:xfrm>
            <a:off x="457200" y="762000"/>
            <a:ext cx="7924800" cy="5029200"/>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000" b="1" dirty="0">
                <a:solidFill>
                  <a:schemeClr val="bg1"/>
                </a:solidFill>
                <a:effectLst/>
                <a:latin typeface="Arial"/>
                <a:ea typeface="Times New Roman"/>
              </a:rPr>
              <a:t>Example – Cache Size</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0" marR="0">
              <a:spcBef>
                <a:spcPts val="0"/>
              </a:spcBef>
              <a:spcAft>
                <a:spcPts val="0"/>
              </a:spcAft>
            </a:pPr>
            <a:r>
              <a:rPr lang="en-US" dirty="0">
                <a:solidFill>
                  <a:schemeClr val="bg1"/>
                </a:solidFill>
                <a:effectLst/>
                <a:latin typeface="Arial"/>
                <a:ea typeface="Calibri"/>
              </a:rPr>
              <a:t>A 4-way set associative cache uses 64-bit words. Each cache line is composed of 4 words. There are 8192 sets. How big is the cache?</a:t>
            </a:r>
            <a:endParaRPr lang="en-US" dirty="0">
              <a:solidFill>
                <a:schemeClr val="bg1"/>
              </a:solidFill>
              <a:effectLst/>
              <a:latin typeface="Times New Roman"/>
              <a:ea typeface="Times New Roman"/>
            </a:endParaRPr>
          </a:p>
          <a:p>
            <a:pPr marL="228600" marR="0" indent="-228600">
              <a:spcBef>
                <a:spcPts val="0"/>
              </a:spcBef>
              <a:spcAft>
                <a:spcPts val="0"/>
              </a:spcAft>
              <a:tabLst>
                <a:tab pos="228600" algn="l"/>
              </a:tabLst>
            </a:pPr>
            <a:r>
              <a:rPr lang="en-US" dirty="0">
                <a:solidFill>
                  <a:schemeClr val="bg1"/>
                </a:solidFill>
                <a:effectLst/>
                <a:latin typeface="Arial"/>
                <a:ea typeface="Calibri"/>
              </a:rPr>
              <a:t> </a:t>
            </a:r>
            <a:endParaRPr lang="en-US" dirty="0">
              <a:solidFill>
                <a:schemeClr val="bg1"/>
              </a:solidFill>
              <a:effectLst/>
              <a:latin typeface="Times New Roman"/>
              <a:ea typeface="Times New Roman"/>
            </a:endParaRPr>
          </a:p>
          <a:p>
            <a:pPr marL="342900" marR="0" indent="-342900">
              <a:spcBef>
                <a:spcPts val="0"/>
              </a:spcBef>
              <a:spcAft>
                <a:spcPts val="0"/>
              </a:spcAft>
              <a:buAutoNum type="arabicPeriod"/>
              <a:tabLst>
                <a:tab pos="228600" algn="l"/>
              </a:tabLst>
            </a:pPr>
            <a:r>
              <a:rPr lang="en-US" dirty="0" smtClean="0">
                <a:solidFill>
                  <a:schemeClr val="bg1"/>
                </a:solidFill>
                <a:effectLst/>
                <a:latin typeface="Arial"/>
                <a:ea typeface="Calibri"/>
              </a:rPr>
              <a:t>The </a:t>
            </a:r>
            <a:r>
              <a:rPr lang="en-US" dirty="0">
                <a:solidFill>
                  <a:schemeClr val="bg1"/>
                </a:solidFill>
                <a:effectLst/>
                <a:latin typeface="Arial"/>
                <a:ea typeface="Calibri"/>
              </a:rPr>
              <a:t>cache has lines of four 64-bit words; that is, 32 bytes/line</a:t>
            </a:r>
            <a:r>
              <a:rPr lang="en-US" dirty="0" smtClean="0">
                <a:solidFill>
                  <a:schemeClr val="bg1"/>
                </a:solidFill>
                <a:effectLst/>
                <a:latin typeface="Arial"/>
                <a:ea typeface="Calibri"/>
              </a:rPr>
              <a:t>.</a:t>
            </a:r>
          </a:p>
          <a:p>
            <a:pPr marR="0">
              <a:spcBef>
                <a:spcPts val="0"/>
              </a:spcBef>
              <a:spcAft>
                <a:spcPts val="0"/>
              </a:spcAft>
              <a:tabLst>
                <a:tab pos="228600" algn="l"/>
              </a:tabLst>
            </a:pPr>
            <a:endParaRPr lang="en-US" dirty="0">
              <a:solidFill>
                <a:schemeClr val="bg1"/>
              </a:solidFill>
              <a:effectLst/>
              <a:latin typeface="Times New Roman"/>
              <a:ea typeface="Times New Roman"/>
            </a:endParaRPr>
          </a:p>
          <a:p>
            <a:pPr marL="342900" marR="0" indent="-342900">
              <a:spcBef>
                <a:spcPts val="0"/>
              </a:spcBef>
              <a:spcAft>
                <a:spcPts val="0"/>
              </a:spcAft>
              <a:buAutoNum type="arabicPeriod" startAt="2"/>
              <a:tabLst>
                <a:tab pos="228600" algn="l"/>
              </a:tabLst>
            </a:pPr>
            <a:r>
              <a:rPr lang="en-US" dirty="0" smtClean="0">
                <a:solidFill>
                  <a:schemeClr val="bg1"/>
                </a:solidFill>
                <a:effectLst/>
                <a:latin typeface="Arial"/>
                <a:ea typeface="Calibri"/>
              </a:rPr>
              <a:t>There </a:t>
            </a:r>
            <a:r>
              <a:rPr lang="en-US" dirty="0">
                <a:solidFill>
                  <a:schemeClr val="bg1"/>
                </a:solidFill>
                <a:effectLst/>
                <a:latin typeface="Arial"/>
                <a:ea typeface="Calibri"/>
              </a:rPr>
              <a:t>are 8192 sets giving 8192 x 32 = 2</a:t>
            </a:r>
            <a:r>
              <a:rPr lang="en-US" baseline="30000" dirty="0">
                <a:solidFill>
                  <a:schemeClr val="bg1"/>
                </a:solidFill>
                <a:effectLst/>
                <a:latin typeface="Arial"/>
                <a:ea typeface="Calibri"/>
              </a:rPr>
              <a:t>18</a:t>
            </a:r>
            <a:r>
              <a:rPr lang="en-US" dirty="0">
                <a:solidFill>
                  <a:schemeClr val="bg1"/>
                </a:solidFill>
                <a:effectLst/>
                <a:latin typeface="Arial"/>
                <a:ea typeface="Calibri"/>
              </a:rPr>
              <a:t> bytes per direct-mapped cache (256 KBs</a:t>
            </a:r>
            <a:r>
              <a:rPr lang="en-US" dirty="0" smtClean="0">
                <a:solidFill>
                  <a:schemeClr val="bg1"/>
                </a:solidFill>
                <a:effectLst/>
                <a:latin typeface="Arial"/>
                <a:ea typeface="Calibri"/>
              </a:rPr>
              <a:t>).</a:t>
            </a:r>
          </a:p>
          <a:p>
            <a:pPr marR="0">
              <a:spcBef>
                <a:spcPts val="0"/>
              </a:spcBef>
              <a:spcAft>
                <a:spcPts val="0"/>
              </a:spcAft>
              <a:tabLst>
                <a:tab pos="228600" algn="l"/>
              </a:tabLst>
            </a:pPr>
            <a:endParaRPr lang="en-US" dirty="0">
              <a:solidFill>
                <a:schemeClr val="bg1"/>
              </a:solidFill>
              <a:effectLst/>
              <a:latin typeface="Times New Roman"/>
              <a:ea typeface="Times New Roman"/>
            </a:endParaRPr>
          </a:p>
          <a:p>
            <a:pPr marL="228600" marR="0" indent="-228600">
              <a:spcBef>
                <a:spcPts val="0"/>
              </a:spcBef>
              <a:spcAft>
                <a:spcPts val="0"/>
              </a:spcAft>
              <a:tabLst>
                <a:tab pos="228600" algn="l"/>
              </a:tabLst>
            </a:pPr>
            <a:r>
              <a:rPr lang="en-US" dirty="0">
                <a:solidFill>
                  <a:schemeClr val="bg1"/>
                </a:solidFill>
                <a:effectLst/>
                <a:latin typeface="Arial"/>
                <a:ea typeface="Calibri"/>
              </a:rPr>
              <a:t>3.	The associatively is four which means there are four direct-mapped caches in parallel, giving 4 x 256K = 1Mbyte of cache memory.</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spcBef>
                <a:spcPts val="0"/>
              </a:spcBef>
              <a:spcAft>
                <a:spcPts val="0"/>
              </a:spcAft>
              <a:tabLst>
                <a:tab pos="228600" algn="l"/>
              </a:tabLs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	</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2049026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457200" y="705177"/>
            <a:ext cx="7848600" cy="5632311"/>
          </a:xfrm>
          <a:prstGeom prst="rect">
            <a:avLst/>
          </a:prstGeom>
        </p:spPr>
        <p:txBody>
          <a:bodyPr wrap="square">
            <a:spAutoFit/>
          </a:bodyPr>
          <a:lstStyle/>
          <a:p>
            <a:pPr algn="ctr"/>
            <a:r>
              <a:rPr lang="en-US" sz="2000" b="1" dirty="0" smtClean="0"/>
              <a:t>Set-associative </a:t>
            </a:r>
            <a:r>
              <a:rPr lang="en-US" sz="2000" b="1" dirty="0"/>
              <a:t>Cache</a:t>
            </a:r>
          </a:p>
          <a:p>
            <a:r>
              <a:rPr lang="en-US" dirty="0"/>
              <a:t> </a:t>
            </a:r>
          </a:p>
          <a:p>
            <a:r>
              <a:rPr lang="en-US" dirty="0"/>
              <a:t>The direct-mapped cache we’ve just described is easy to implement and doesn’t require a line-replacement algorithm. </a:t>
            </a:r>
            <a:endParaRPr lang="en-US" dirty="0" smtClean="0"/>
          </a:p>
          <a:p>
            <a:endParaRPr lang="en-US" dirty="0"/>
          </a:p>
          <a:p>
            <a:r>
              <a:rPr lang="en-US" dirty="0" smtClean="0"/>
              <a:t>However</a:t>
            </a:r>
            <a:r>
              <a:rPr lang="en-US" dirty="0"/>
              <a:t>, it, doesn't allow two lines with the same number from different sets to be cached at the same time. </a:t>
            </a:r>
            <a:endParaRPr lang="en-US" dirty="0" smtClean="0"/>
          </a:p>
          <a:p>
            <a:endParaRPr lang="en-US" dirty="0"/>
          </a:p>
          <a:p>
            <a:r>
              <a:rPr lang="en-US" dirty="0" smtClean="0"/>
              <a:t>The </a:t>
            </a:r>
            <a:r>
              <a:rPr lang="en-US" dirty="0"/>
              <a:t>fully associative cache places no restriction on where data can be located, but it requires a means of choosing which line to eject once the cache is full. Moreover, any reasonably large associative cache would be too expensive to construct. The </a:t>
            </a:r>
            <a:r>
              <a:rPr lang="en-US" i="1" dirty="0"/>
              <a:t>set-associative</a:t>
            </a:r>
            <a:r>
              <a:rPr lang="en-US" dirty="0"/>
              <a:t> cache combines the best features of both these types of cache and is not expensive to construct. Consequently, it is the form of cache found in all computers</a:t>
            </a:r>
            <a:r>
              <a:rPr lang="en-US" dirty="0" smtClean="0"/>
              <a:t>.</a:t>
            </a:r>
          </a:p>
          <a:p>
            <a:endParaRPr lang="en-US" dirty="0"/>
          </a:p>
          <a:p>
            <a:r>
              <a:rPr lang="en-US" dirty="0"/>
              <a:t>A direct mapped cache has only one location for each line </a:t>
            </a:r>
            <a:r>
              <a:rPr lang="en-US" i="1" dirty="0" err="1"/>
              <a:t>i</a:t>
            </a:r>
            <a:r>
              <a:rPr lang="en-US" dirty="0"/>
              <a:t>. If you operate two direct mapped caches in </a:t>
            </a:r>
            <a:r>
              <a:rPr lang="en-US" i="1" dirty="0"/>
              <a:t>parallel</a:t>
            </a:r>
            <a:r>
              <a:rPr lang="en-US" dirty="0"/>
              <a:t>, line </a:t>
            </a:r>
            <a:r>
              <a:rPr lang="en-US" i="1" dirty="0" err="1"/>
              <a:t>i</a:t>
            </a:r>
            <a:r>
              <a:rPr lang="en-US" dirty="0"/>
              <a:t> can go in either cache. If you have </a:t>
            </a:r>
            <a:r>
              <a:rPr lang="en-US" i="1" dirty="0"/>
              <a:t>n</a:t>
            </a:r>
            <a:r>
              <a:rPr lang="en-US" dirty="0"/>
              <a:t> direct mapped caches operating in parallel, line </a:t>
            </a:r>
            <a:r>
              <a:rPr lang="en-US" i="1" dirty="0" err="1"/>
              <a:t>i</a:t>
            </a:r>
            <a:r>
              <a:rPr lang="en-US" dirty="0"/>
              <a:t> can go in one of </a:t>
            </a:r>
            <a:r>
              <a:rPr lang="en-US" i="1" dirty="0" err="1"/>
              <a:t>i</a:t>
            </a:r>
            <a:r>
              <a:rPr lang="en-US" dirty="0"/>
              <a:t> locations. That is an </a:t>
            </a:r>
            <a:r>
              <a:rPr lang="en-US" i="1" dirty="0"/>
              <a:t>n</a:t>
            </a:r>
            <a:r>
              <a:rPr lang="en-US" dirty="0"/>
              <a:t>-way set-associative cache.</a:t>
            </a:r>
          </a:p>
          <a:p>
            <a:endParaRPr lang="en-US" dirty="0"/>
          </a:p>
        </p:txBody>
      </p:sp>
    </p:spTree>
    <p:extLst>
      <p:ext uri="{BB962C8B-B14F-4D97-AF65-F5344CB8AC3E}">
        <p14:creationId xmlns:p14="http://schemas.microsoft.com/office/powerpoint/2010/main" val="373389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09\87046-0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56258"/>
            <a:ext cx="5029200" cy="41288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609600"/>
            <a:ext cx="7543800" cy="923330"/>
          </a:xfrm>
          <a:prstGeom prst="rect">
            <a:avLst/>
          </a:prstGeom>
        </p:spPr>
        <p:txBody>
          <a:bodyPr wrap="square">
            <a:spAutoFit/>
          </a:bodyPr>
          <a:lstStyle/>
          <a:p>
            <a:r>
              <a:rPr lang="en-GB" dirty="0" smtClean="0"/>
              <a:t>Figure 9.1 illustrates the memory hierarchy in a computer, with fast, expensive and low quantity registers at the top and large, slow, cheap mass storage at the bottom.</a:t>
            </a:r>
            <a:endParaRPr lang="en-GB" dirty="0"/>
          </a:p>
        </p:txBody>
      </p:sp>
    </p:spTree>
    <p:extLst>
      <p:ext uri="{BB962C8B-B14F-4D97-AF65-F5344CB8AC3E}">
        <p14:creationId xmlns:p14="http://schemas.microsoft.com/office/powerpoint/2010/main" val="38323063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398079" y="381000"/>
            <a:ext cx="7848600" cy="6494085"/>
          </a:xfrm>
          <a:prstGeom prst="rect">
            <a:avLst/>
          </a:prstGeom>
        </p:spPr>
        <p:txBody>
          <a:bodyPr wrap="square">
            <a:spAutoFit/>
          </a:bodyPr>
          <a:lstStyle/>
          <a:p>
            <a:pPr algn="ctr"/>
            <a:r>
              <a:rPr lang="en-US" sz="2000" b="1" dirty="0" smtClean="0"/>
              <a:t>Set-associative </a:t>
            </a:r>
            <a:r>
              <a:rPr lang="en-US" sz="2000" b="1" dirty="0"/>
              <a:t>Cache</a:t>
            </a:r>
          </a:p>
          <a:p>
            <a:r>
              <a:rPr lang="en-US" dirty="0"/>
              <a:t> </a:t>
            </a:r>
          </a:p>
          <a:p>
            <a:r>
              <a:rPr lang="en-US" dirty="0"/>
              <a:t>In an </a:t>
            </a:r>
            <a:r>
              <a:rPr lang="en-US" i="1" dirty="0"/>
              <a:t>n</a:t>
            </a:r>
            <a:r>
              <a:rPr lang="en-US" dirty="0"/>
              <a:t>-way set-associative cache there are </a:t>
            </a:r>
            <a:r>
              <a:rPr lang="en-US" i="1" dirty="0"/>
              <a:t>n</a:t>
            </a:r>
            <a:r>
              <a:rPr lang="en-US" dirty="0"/>
              <a:t> possible cache locations that a given line can be loaded into. </a:t>
            </a:r>
            <a:endParaRPr lang="en-US" dirty="0" smtClean="0"/>
          </a:p>
          <a:p>
            <a:endParaRPr lang="en-US" dirty="0" smtClean="0"/>
          </a:p>
          <a:p>
            <a:r>
              <a:rPr lang="en-US" dirty="0" smtClean="0"/>
              <a:t>Typically</a:t>
            </a:r>
            <a:r>
              <a:rPr lang="en-US" dirty="0"/>
              <a:t>, </a:t>
            </a:r>
            <a:r>
              <a:rPr lang="en-US" i="1" dirty="0"/>
              <a:t>n</a:t>
            </a:r>
            <a:r>
              <a:rPr lang="en-US" dirty="0"/>
              <a:t> is in the range 2 to 8. </a:t>
            </a:r>
            <a:endParaRPr lang="en-US" dirty="0" smtClean="0"/>
          </a:p>
          <a:p>
            <a:endParaRPr lang="en-US" dirty="0"/>
          </a:p>
          <a:p>
            <a:r>
              <a:rPr lang="en-US" dirty="0" smtClean="0"/>
              <a:t>Figure </a:t>
            </a:r>
            <a:r>
              <a:rPr lang="en-US" dirty="0"/>
              <a:t>9.15 illustrates the structure of a four-way set-associative cache that consists of four direct-mapped caches operated in parallel. In this arrangement line </a:t>
            </a:r>
            <a:r>
              <a:rPr lang="en-US" i="1" dirty="0" err="1"/>
              <a:t>i</a:t>
            </a:r>
            <a:r>
              <a:rPr lang="en-US" dirty="0"/>
              <a:t> can be located in any of the four direct-mapped caches. </a:t>
            </a:r>
            <a:endParaRPr lang="en-US" dirty="0" smtClean="0"/>
          </a:p>
          <a:p>
            <a:endParaRPr lang="en-US" dirty="0"/>
          </a:p>
          <a:p>
            <a:r>
              <a:rPr lang="en-US" dirty="0" smtClean="0"/>
              <a:t>Consequently</a:t>
            </a:r>
            <a:r>
              <a:rPr lang="en-US" dirty="0"/>
              <a:t>, the chance of multiple lines with the same line number leading to a conflict is considerably reduced. This arrangement is </a:t>
            </a:r>
            <a:r>
              <a:rPr lang="en-US" i="1" dirty="0"/>
              <a:t>associative</a:t>
            </a:r>
            <a:r>
              <a:rPr lang="en-US" dirty="0"/>
              <a:t> because the address from the processor is fed to each direct-mapped cache in parallel. </a:t>
            </a:r>
            <a:endParaRPr lang="en-US" dirty="0" smtClean="0"/>
          </a:p>
          <a:p>
            <a:endParaRPr lang="en-US" dirty="0"/>
          </a:p>
          <a:p>
            <a:r>
              <a:rPr lang="en-US" dirty="0" smtClean="0"/>
              <a:t>However</a:t>
            </a:r>
            <a:r>
              <a:rPr lang="en-US" dirty="0"/>
              <a:t>, instead of having to perform a simultaneous search of thousands of memory locations, only two to eight direct-mapped caches have to be accessed in parallel. The response from each cache (i.e., a hit) is fed to an OR gate that produces a hit output if any cache indicates a hit.</a:t>
            </a:r>
          </a:p>
          <a:p>
            <a:endParaRPr lang="en-US" dirty="0"/>
          </a:p>
        </p:txBody>
      </p:sp>
    </p:spTree>
    <p:extLst>
      <p:ext uri="{BB962C8B-B14F-4D97-AF65-F5344CB8AC3E}">
        <p14:creationId xmlns:p14="http://schemas.microsoft.com/office/powerpoint/2010/main" val="3106847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09\87046-09-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7315200" cy="59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44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398079" y="381000"/>
            <a:ext cx="7848600" cy="6494085"/>
          </a:xfrm>
          <a:prstGeom prst="rect">
            <a:avLst/>
          </a:prstGeom>
        </p:spPr>
        <p:txBody>
          <a:bodyPr wrap="square">
            <a:spAutoFit/>
          </a:bodyPr>
          <a:lstStyle/>
          <a:p>
            <a:pPr algn="ctr"/>
            <a:r>
              <a:rPr lang="en-US" sz="2000" b="1" dirty="0" smtClean="0"/>
              <a:t>Set-associative </a:t>
            </a:r>
            <a:r>
              <a:rPr lang="en-US" sz="2000" b="1" dirty="0"/>
              <a:t>Cache</a:t>
            </a:r>
          </a:p>
          <a:p>
            <a:r>
              <a:rPr lang="en-US" dirty="0"/>
              <a:t> </a:t>
            </a:r>
          </a:p>
          <a:p>
            <a:r>
              <a:rPr lang="en-US" dirty="0"/>
              <a:t>In an </a:t>
            </a:r>
            <a:r>
              <a:rPr lang="en-US" i="1" dirty="0"/>
              <a:t>n</a:t>
            </a:r>
            <a:r>
              <a:rPr lang="en-US" dirty="0"/>
              <a:t>-way set-associative cache there are </a:t>
            </a:r>
            <a:r>
              <a:rPr lang="en-US" i="1" dirty="0"/>
              <a:t>n</a:t>
            </a:r>
            <a:r>
              <a:rPr lang="en-US" dirty="0"/>
              <a:t> possible cache locations that a given line can be loaded into. </a:t>
            </a:r>
            <a:endParaRPr lang="en-US" dirty="0" smtClean="0"/>
          </a:p>
          <a:p>
            <a:endParaRPr lang="en-US" dirty="0" smtClean="0"/>
          </a:p>
          <a:p>
            <a:r>
              <a:rPr lang="en-US" dirty="0" smtClean="0"/>
              <a:t>Typically</a:t>
            </a:r>
            <a:r>
              <a:rPr lang="en-US" dirty="0"/>
              <a:t>, </a:t>
            </a:r>
            <a:r>
              <a:rPr lang="en-US" i="1" dirty="0"/>
              <a:t>n</a:t>
            </a:r>
            <a:r>
              <a:rPr lang="en-US" dirty="0"/>
              <a:t> is in the range 2 to 8. </a:t>
            </a:r>
            <a:endParaRPr lang="en-US" dirty="0" smtClean="0"/>
          </a:p>
          <a:p>
            <a:endParaRPr lang="en-US" dirty="0"/>
          </a:p>
          <a:p>
            <a:r>
              <a:rPr lang="en-US" dirty="0" smtClean="0"/>
              <a:t>Figure </a:t>
            </a:r>
            <a:r>
              <a:rPr lang="en-US" dirty="0"/>
              <a:t>9.15 illustrates the structure of a four-way set-associative cache that consists of four direct-mapped caches operated in parallel. In this arrangement line </a:t>
            </a:r>
            <a:r>
              <a:rPr lang="en-US" i="1" dirty="0" err="1"/>
              <a:t>i</a:t>
            </a:r>
            <a:r>
              <a:rPr lang="en-US" dirty="0"/>
              <a:t> can be located in any of the four direct-mapped caches. </a:t>
            </a:r>
            <a:endParaRPr lang="en-US" dirty="0" smtClean="0"/>
          </a:p>
          <a:p>
            <a:endParaRPr lang="en-US" dirty="0"/>
          </a:p>
          <a:p>
            <a:r>
              <a:rPr lang="en-US" dirty="0" smtClean="0"/>
              <a:t>Consequently</a:t>
            </a:r>
            <a:r>
              <a:rPr lang="en-US" dirty="0"/>
              <a:t>, the chance of multiple lines with the same line number leading to a conflict is considerably reduced. This arrangement is </a:t>
            </a:r>
            <a:r>
              <a:rPr lang="en-US" i="1" dirty="0"/>
              <a:t>associative</a:t>
            </a:r>
            <a:r>
              <a:rPr lang="en-US" dirty="0"/>
              <a:t> because the address from the processor is fed to each direct-mapped cache in parallel. </a:t>
            </a:r>
            <a:endParaRPr lang="en-US" dirty="0" smtClean="0"/>
          </a:p>
          <a:p>
            <a:endParaRPr lang="en-US" dirty="0"/>
          </a:p>
          <a:p>
            <a:r>
              <a:rPr lang="en-US" dirty="0" smtClean="0"/>
              <a:t>However</a:t>
            </a:r>
            <a:r>
              <a:rPr lang="en-US" dirty="0"/>
              <a:t>, instead of having to perform a simultaneous search of thousands of memory locations, only two to eight direct-mapped caches have to be accessed in parallel. The response from each cache (i.e., a hit) is fed to an OR gate that produces a hit output if any cache indicates a hit.</a:t>
            </a:r>
          </a:p>
          <a:p>
            <a:endParaRPr lang="en-US" dirty="0"/>
          </a:p>
        </p:txBody>
      </p:sp>
    </p:spTree>
    <p:extLst>
      <p:ext uri="{BB962C8B-B14F-4D97-AF65-F5344CB8AC3E}">
        <p14:creationId xmlns:p14="http://schemas.microsoft.com/office/powerpoint/2010/main" val="934161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E:\CengageBook\CengageLectureNotesWebsite\Clements 1e JPG_files\ch09\87046-09-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79" y="2971800"/>
            <a:ext cx="5736021" cy="36052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751344"/>
            <a:ext cx="8001000" cy="2031325"/>
          </a:xfrm>
          <a:prstGeom prst="rect">
            <a:avLst/>
          </a:prstGeom>
        </p:spPr>
        <p:txBody>
          <a:bodyPr wrap="square">
            <a:spAutoFit/>
          </a:bodyPr>
          <a:lstStyle/>
          <a:p>
            <a:r>
              <a:rPr lang="en-US" dirty="0"/>
              <a:t>In an </a:t>
            </a:r>
            <a:r>
              <a:rPr lang="en-US" i="1" dirty="0"/>
              <a:t>n</a:t>
            </a:r>
            <a:r>
              <a:rPr lang="en-US" dirty="0"/>
              <a:t>-way set-associative cache there are </a:t>
            </a:r>
            <a:r>
              <a:rPr lang="en-US" i="1" dirty="0"/>
              <a:t>n</a:t>
            </a:r>
            <a:r>
              <a:rPr lang="en-US" dirty="0"/>
              <a:t> possible cache locations that a given line can be loaded into. </a:t>
            </a:r>
            <a:endParaRPr lang="en-US" dirty="0" smtClean="0"/>
          </a:p>
          <a:p>
            <a:endParaRPr lang="en-US" dirty="0"/>
          </a:p>
          <a:p>
            <a:r>
              <a:rPr lang="en-US" dirty="0" smtClean="0"/>
              <a:t>Typically</a:t>
            </a:r>
            <a:r>
              <a:rPr lang="en-US" dirty="0"/>
              <a:t>, </a:t>
            </a:r>
            <a:r>
              <a:rPr lang="en-US" i="1" dirty="0"/>
              <a:t>n</a:t>
            </a:r>
            <a:r>
              <a:rPr lang="en-US" dirty="0"/>
              <a:t> is in the range 2 to 8. </a:t>
            </a:r>
            <a:endParaRPr lang="en-US" dirty="0" smtClean="0"/>
          </a:p>
          <a:p>
            <a:endParaRPr lang="en-US" dirty="0"/>
          </a:p>
          <a:p>
            <a:r>
              <a:rPr lang="en-US" dirty="0" smtClean="0"/>
              <a:t>Figure </a:t>
            </a:r>
            <a:r>
              <a:rPr lang="en-US" dirty="0"/>
              <a:t>9.15 illustrates the structure of a four-way set-associative cache that consists of four direct-mapped caches operated in parallel. </a:t>
            </a:r>
          </a:p>
        </p:txBody>
      </p:sp>
    </p:spTree>
    <p:extLst>
      <p:ext uri="{BB962C8B-B14F-4D97-AF65-F5344CB8AC3E}">
        <p14:creationId xmlns:p14="http://schemas.microsoft.com/office/powerpoint/2010/main" val="3200966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E:\CengageBook\CengageLectureNotesWebsite\Clements 1e JPG_files\ch09\87046-09-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5181600" cy="32567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457200"/>
            <a:ext cx="8153400" cy="2585323"/>
          </a:xfrm>
          <a:prstGeom prst="rect">
            <a:avLst/>
          </a:prstGeom>
        </p:spPr>
        <p:txBody>
          <a:bodyPr wrap="square">
            <a:spAutoFit/>
          </a:bodyPr>
          <a:lstStyle/>
          <a:p>
            <a:r>
              <a:rPr lang="en-US" dirty="0" smtClean="0"/>
              <a:t>In </a:t>
            </a:r>
            <a:r>
              <a:rPr lang="en-US" dirty="0"/>
              <a:t>this arrangement line </a:t>
            </a:r>
            <a:r>
              <a:rPr lang="en-US" i="1" dirty="0" err="1"/>
              <a:t>i</a:t>
            </a:r>
            <a:r>
              <a:rPr lang="en-US" dirty="0"/>
              <a:t> can be located in any of the </a:t>
            </a:r>
            <a:r>
              <a:rPr lang="en-US" dirty="0" smtClean="0"/>
              <a:t>direct-mapped </a:t>
            </a:r>
            <a:r>
              <a:rPr lang="en-US" dirty="0"/>
              <a:t>caches. </a:t>
            </a:r>
            <a:r>
              <a:rPr lang="en-US" dirty="0" smtClean="0"/>
              <a:t>The </a:t>
            </a:r>
            <a:r>
              <a:rPr lang="en-US" dirty="0"/>
              <a:t>chance of multiple lines with the same </a:t>
            </a:r>
            <a:r>
              <a:rPr lang="en-US" dirty="0" smtClean="0"/>
              <a:t>line </a:t>
            </a:r>
            <a:r>
              <a:rPr lang="en-US" dirty="0"/>
              <a:t>number leading to a conflict is considerably reduced. This </a:t>
            </a:r>
            <a:r>
              <a:rPr lang="en-US" dirty="0" smtClean="0"/>
              <a:t>cache  </a:t>
            </a:r>
            <a:r>
              <a:rPr lang="en-US" dirty="0"/>
              <a:t>is </a:t>
            </a:r>
            <a:r>
              <a:rPr lang="en-US" i="1" dirty="0"/>
              <a:t>associative</a:t>
            </a:r>
            <a:r>
              <a:rPr lang="en-US" dirty="0"/>
              <a:t> because the address from the processor is fed to each direct-mapped cache in parallel. </a:t>
            </a:r>
            <a:endParaRPr lang="en-US" dirty="0" smtClean="0"/>
          </a:p>
          <a:p>
            <a:endParaRPr lang="en-US" dirty="0"/>
          </a:p>
          <a:p>
            <a:r>
              <a:rPr lang="en-US" dirty="0" smtClean="0"/>
              <a:t>Instead </a:t>
            </a:r>
            <a:r>
              <a:rPr lang="en-US" dirty="0"/>
              <a:t>of </a:t>
            </a:r>
            <a:r>
              <a:rPr lang="en-US" dirty="0" smtClean="0"/>
              <a:t>performing </a:t>
            </a:r>
            <a:r>
              <a:rPr lang="en-US" dirty="0"/>
              <a:t>a simultaneous search of </a:t>
            </a:r>
            <a:r>
              <a:rPr lang="en-US" dirty="0" smtClean="0"/>
              <a:t>many memory </a:t>
            </a:r>
            <a:r>
              <a:rPr lang="en-US" dirty="0"/>
              <a:t>locations, only two to eight direct-mapped caches </a:t>
            </a:r>
            <a:r>
              <a:rPr lang="en-US" dirty="0" smtClean="0"/>
              <a:t>are accessed </a:t>
            </a:r>
            <a:r>
              <a:rPr lang="en-US" dirty="0"/>
              <a:t>in parallel. The response from each cache </a:t>
            </a:r>
            <a:r>
              <a:rPr lang="en-US" dirty="0" smtClean="0"/>
              <a:t>(hit/miss) </a:t>
            </a:r>
            <a:r>
              <a:rPr lang="en-US" dirty="0"/>
              <a:t>is fed to an OR gate that </a:t>
            </a:r>
            <a:r>
              <a:rPr lang="en-US" dirty="0" smtClean="0"/>
              <a:t>signals </a:t>
            </a:r>
            <a:r>
              <a:rPr lang="en-US" dirty="0"/>
              <a:t>a hit </a:t>
            </a:r>
            <a:r>
              <a:rPr lang="en-US" dirty="0" smtClean="0"/>
              <a:t>if </a:t>
            </a:r>
            <a:r>
              <a:rPr lang="en-US" dirty="0"/>
              <a:t>any cache indicates a hit.</a:t>
            </a:r>
          </a:p>
        </p:txBody>
      </p:sp>
    </p:spTree>
    <p:extLst>
      <p:ext uri="{BB962C8B-B14F-4D97-AF65-F5344CB8AC3E}">
        <p14:creationId xmlns:p14="http://schemas.microsoft.com/office/powerpoint/2010/main" val="4198342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81000" y="457200"/>
            <a:ext cx="8153400" cy="1200329"/>
          </a:xfrm>
          <a:prstGeom prst="rect">
            <a:avLst/>
          </a:prstGeom>
        </p:spPr>
        <p:txBody>
          <a:bodyPr wrap="square">
            <a:spAutoFit/>
          </a:bodyPr>
          <a:lstStyle/>
          <a:p>
            <a:r>
              <a:rPr lang="en-US" dirty="0"/>
              <a:t>Figure 9.16 repeats the </a:t>
            </a:r>
            <a:r>
              <a:rPr lang="en-US" dirty="0" smtClean="0"/>
              <a:t>previous example  with </a:t>
            </a:r>
            <a:r>
              <a:rPr lang="en-US" dirty="0"/>
              <a:t>a set-associative </a:t>
            </a:r>
            <a:r>
              <a:rPr lang="en-US" dirty="0" smtClean="0"/>
              <a:t>cache that has 4 lines/cache, or 8 </a:t>
            </a:r>
            <a:r>
              <a:rPr lang="en-US" dirty="0"/>
              <a:t>lines </a:t>
            </a:r>
            <a:r>
              <a:rPr lang="en-US" dirty="0" smtClean="0"/>
              <a:t>in total. </a:t>
            </a:r>
          </a:p>
          <a:p>
            <a:r>
              <a:rPr lang="en-US" dirty="0" smtClean="0"/>
              <a:t>A </a:t>
            </a:r>
            <a:r>
              <a:rPr lang="en-US" dirty="0"/>
              <a:t>a line may be cached in the upper (light blue) or lower (dark blue) direct-mapped cache.</a:t>
            </a:r>
          </a:p>
        </p:txBody>
      </p:sp>
      <p:pic>
        <p:nvPicPr>
          <p:cNvPr id="8" name="Picture 2" descr="E:\CengageBook\CengageLectureNotesWebsite\Clements 1e JPG_files\ch09\87046-09-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62666"/>
            <a:ext cx="5187950" cy="475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51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81000" y="457200"/>
            <a:ext cx="8153400" cy="3139321"/>
          </a:xfrm>
          <a:prstGeom prst="rect">
            <a:avLst/>
          </a:prstGeom>
        </p:spPr>
        <p:txBody>
          <a:bodyPr wrap="square">
            <a:spAutoFit/>
          </a:bodyPr>
          <a:lstStyle/>
          <a:p>
            <a:r>
              <a:rPr lang="en-US" dirty="0"/>
              <a:t>Everything is the same until </a:t>
            </a:r>
            <a:r>
              <a:rPr lang="en-US" dirty="0" smtClean="0"/>
              <a:t>9.16(e</a:t>
            </a:r>
            <a:r>
              <a:rPr lang="en-US" dirty="0"/>
              <a:t>) when </a:t>
            </a:r>
            <a:r>
              <a:rPr lang="en-US" dirty="0" smtClean="0"/>
              <a:t>ADD </a:t>
            </a:r>
            <a:r>
              <a:rPr lang="en-US" b="1" dirty="0"/>
              <a:t>r1</a:t>
            </a:r>
            <a:r>
              <a:rPr lang="en-US" dirty="0"/>
              <a:t>,r2,r1 at address 10 is mapped onto line 2 (set size 4) </a:t>
            </a:r>
            <a:r>
              <a:rPr lang="en-US" dirty="0" smtClean="0"/>
              <a:t>currently </a:t>
            </a:r>
            <a:r>
              <a:rPr lang="en-US" dirty="0"/>
              <a:t>occupied by </a:t>
            </a:r>
            <a:r>
              <a:rPr lang="en-US" dirty="0" smtClean="0"/>
              <a:t>BL </a:t>
            </a:r>
            <a:r>
              <a:rPr lang="en-US" dirty="0"/>
              <a:t>Adder. </a:t>
            </a:r>
            <a:endParaRPr lang="en-US" dirty="0" smtClean="0"/>
          </a:p>
          <a:p>
            <a:endParaRPr lang="en-US" dirty="0"/>
          </a:p>
          <a:p>
            <a:r>
              <a:rPr lang="en-US" dirty="0" smtClean="0"/>
              <a:t>The </a:t>
            </a:r>
            <a:r>
              <a:rPr lang="en-US" dirty="0"/>
              <a:t>corresponding location in the </a:t>
            </a:r>
            <a:r>
              <a:rPr lang="en-US" i="1" dirty="0"/>
              <a:t>second</a:t>
            </a:r>
            <a:r>
              <a:rPr lang="en-US" dirty="0"/>
              <a:t> cache in the associative pair is free and, therefore, the instruction can be cached in location 2 of the lower cache without ejecting line 2 from the upper cache. </a:t>
            </a:r>
            <a:endParaRPr lang="en-US" dirty="0" smtClean="0"/>
          </a:p>
          <a:p>
            <a:endParaRPr lang="en-US" dirty="0"/>
          </a:p>
          <a:p>
            <a:r>
              <a:rPr lang="en-US" dirty="0" smtClean="0"/>
              <a:t>In 9.16(f</a:t>
            </a:r>
            <a:r>
              <a:rPr lang="en-US" dirty="0"/>
              <a:t>) the MOV </a:t>
            </a:r>
            <a:r>
              <a:rPr lang="en-US" b="1" dirty="0" err="1"/>
              <a:t>pc</a:t>
            </a:r>
            <a:r>
              <a:rPr lang="en-US" dirty="0" err="1"/>
              <a:t>,lr</a:t>
            </a:r>
            <a:r>
              <a:rPr lang="en-US" dirty="0"/>
              <a:t> has a line 3 address and is cached in the upper cache. However, when the B XYZ instruction in line 3 of the main memory is executed, line 3 in the upper cache is taken and it is placed in line 3 in the lower cache. </a:t>
            </a:r>
          </a:p>
        </p:txBody>
      </p:sp>
      <p:pic>
        <p:nvPicPr>
          <p:cNvPr id="8" name="Picture 2" descr="E:\CengageBook\CengageLectureNotesWebsite\Clements 1e JPG_files\ch09\87046-09-016.jpg"/>
          <p:cNvPicPr>
            <a:picLocks noChangeAspect="1" noChangeArrowheads="1"/>
          </p:cNvPicPr>
          <p:nvPr/>
        </p:nvPicPr>
        <p:blipFill rotWithShape="1">
          <a:blip r:embed="rId2">
            <a:extLst>
              <a:ext uri="{28A0092B-C50C-407E-A947-70E740481C1C}">
                <a14:useLocalDpi xmlns:a14="http://schemas.microsoft.com/office/drawing/2010/main" val="0"/>
              </a:ext>
            </a:extLst>
          </a:blip>
          <a:srcRect b="34425"/>
          <a:stretch/>
        </p:blipFill>
        <p:spPr bwMode="auto">
          <a:xfrm>
            <a:off x="2634374" y="3505200"/>
            <a:ext cx="5187950" cy="311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93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7410" name="Picture 2" descr="E:\CengageBook\CengageLectureNotesWebsite\Clements 1e JPG_files\ch09\87046-09-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0999"/>
            <a:ext cx="6705600" cy="614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73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81000" y="457200"/>
            <a:ext cx="8153400" cy="2339102"/>
          </a:xfrm>
          <a:prstGeom prst="rect">
            <a:avLst/>
          </a:prstGeom>
        </p:spPr>
        <p:txBody>
          <a:bodyPr wrap="square">
            <a:spAutoFit/>
          </a:bodyPr>
          <a:lstStyle/>
          <a:p>
            <a:pPr algn="ctr"/>
            <a:r>
              <a:rPr lang="en-GB" sz="2000" b="1" dirty="0" smtClean="0"/>
              <a:t>Associativity</a:t>
            </a:r>
          </a:p>
          <a:p>
            <a:endParaRPr lang="en-GB" dirty="0"/>
          </a:p>
          <a:p>
            <a:r>
              <a:rPr lang="en-US" dirty="0"/>
              <a:t>Table 9.1 from IDT </a:t>
            </a:r>
            <a:r>
              <a:rPr lang="en-US" dirty="0" smtClean="0"/>
              <a:t> demonstrates </a:t>
            </a:r>
            <a:r>
              <a:rPr lang="en-US" dirty="0"/>
              <a:t>the effect of cache organization on the miss ratio. The miss ratio has been normalized by dividing it by the miss ratio of a direct-mapped cache, to demonstrate the results relative to a direct mapped-cache. A four-way set associative cache is about 30% better than a direct-mapped cache. Increasing the associatively has little further improvement on the cache’s performance</a:t>
            </a:r>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57013084"/>
              </p:ext>
            </p:extLst>
          </p:nvPr>
        </p:nvGraphicFramePr>
        <p:xfrm>
          <a:off x="533400" y="2971800"/>
          <a:ext cx="6629400" cy="3058984"/>
        </p:xfrm>
        <a:graphic>
          <a:graphicData uri="http://schemas.openxmlformats.org/drawingml/2006/table">
            <a:tbl>
              <a:tblPr firstRow="1" firstCol="1" bandRow="1" bandCol="1">
                <a:tableStyleId>{5C22544A-7EE6-4342-B048-85BDC9FD1C3A}</a:tableStyleId>
              </a:tblPr>
              <a:tblGrid>
                <a:gridCol w="3251041"/>
                <a:gridCol w="3378359"/>
              </a:tblGrid>
              <a:tr h="631568">
                <a:tc>
                  <a:txBody>
                    <a:bodyPr/>
                    <a:lstStyle/>
                    <a:p>
                      <a:pPr marL="0" marR="0" algn="just">
                        <a:spcBef>
                          <a:spcPts val="0"/>
                        </a:spcBef>
                        <a:spcAft>
                          <a:spcPts val="0"/>
                        </a:spcAft>
                      </a:pPr>
                      <a:r>
                        <a:rPr lang="en-US" sz="1800">
                          <a:effectLst/>
                        </a:rPr>
                        <a:t>Cache organization</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Normalized miss ratio</a:t>
                      </a:r>
                      <a:endParaRPr lang="en-US" sz="1800">
                        <a:effectLst/>
                        <a:latin typeface="Times New Roman"/>
                        <a:ea typeface="Times New Roman"/>
                      </a:endParaRPr>
                    </a:p>
                  </a:txBody>
                  <a:tcPr marL="68580" marR="68580" marT="0" marB="0"/>
                </a:tc>
              </a:tr>
              <a:tr h="347362">
                <a:tc>
                  <a:txBody>
                    <a:bodyPr/>
                    <a:lstStyle/>
                    <a:p>
                      <a:pPr marL="0" marR="0" algn="just">
                        <a:spcBef>
                          <a:spcPts val="0"/>
                        </a:spcBef>
                        <a:spcAft>
                          <a:spcPts val="0"/>
                        </a:spcAft>
                      </a:pPr>
                      <a:r>
                        <a:rPr lang="en-US" sz="1800" dirty="0">
                          <a:effectLst/>
                        </a:rPr>
                        <a:t> </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 </a:t>
                      </a:r>
                      <a:endParaRPr lang="en-US" sz="1800">
                        <a:effectLst/>
                        <a:latin typeface="Times New Roman"/>
                        <a:ea typeface="Times New Roman"/>
                      </a:endParaRPr>
                    </a:p>
                  </a:txBody>
                  <a:tcPr marL="68580" marR="68580" marT="0" marB="0"/>
                </a:tc>
              </a:tr>
              <a:tr h="315784">
                <a:tc>
                  <a:txBody>
                    <a:bodyPr/>
                    <a:lstStyle/>
                    <a:p>
                      <a:pPr marL="0" marR="0" algn="just">
                        <a:spcBef>
                          <a:spcPts val="0"/>
                        </a:spcBef>
                        <a:spcAft>
                          <a:spcPts val="0"/>
                        </a:spcAft>
                      </a:pPr>
                      <a:r>
                        <a:rPr lang="en-US" sz="1800">
                          <a:effectLst/>
                        </a:rPr>
                        <a:t>Direct-mapped</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1.0</a:t>
                      </a:r>
                      <a:endParaRPr lang="en-US" sz="1800">
                        <a:effectLst/>
                        <a:latin typeface="Times New Roman"/>
                        <a:ea typeface="Times New Roman"/>
                      </a:endParaRPr>
                    </a:p>
                  </a:txBody>
                  <a:tcPr marL="68580" marR="68580" marT="0" marB="0"/>
                </a:tc>
              </a:tr>
              <a:tr h="534086">
                <a:tc>
                  <a:txBody>
                    <a:bodyPr/>
                    <a:lstStyle/>
                    <a:p>
                      <a:pPr marL="0" marR="0" algn="just">
                        <a:spcBef>
                          <a:spcPts val="0"/>
                        </a:spcBef>
                        <a:spcAft>
                          <a:spcPts val="0"/>
                        </a:spcAft>
                      </a:pPr>
                      <a:r>
                        <a:rPr lang="en-US" sz="1800" dirty="0">
                          <a:effectLst/>
                        </a:rPr>
                        <a:t>2-way set associative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0.78</a:t>
                      </a:r>
                      <a:endParaRPr lang="en-US" sz="1800" dirty="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800">
                          <a:effectLst/>
                        </a:rPr>
                        <a:t>4-way set associative</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0.70</a:t>
                      </a:r>
                      <a:endParaRPr lang="en-US" sz="1800">
                        <a:effectLst/>
                        <a:latin typeface="Times New Roman"/>
                        <a:ea typeface="Times New Roman"/>
                      </a:endParaRPr>
                    </a:p>
                  </a:txBody>
                  <a:tcPr marL="68580" marR="68580" marT="0" marB="0"/>
                </a:tc>
              </a:tr>
              <a:tr h="457200">
                <a:tc>
                  <a:txBody>
                    <a:bodyPr/>
                    <a:lstStyle/>
                    <a:p>
                      <a:pPr marL="0" marR="0" algn="just">
                        <a:spcBef>
                          <a:spcPts val="0"/>
                        </a:spcBef>
                        <a:spcAft>
                          <a:spcPts val="0"/>
                        </a:spcAft>
                      </a:pPr>
                      <a:r>
                        <a:rPr lang="en-US" sz="1800" dirty="0">
                          <a:effectLst/>
                        </a:rPr>
                        <a:t>8-way set associative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0.67</a:t>
                      </a:r>
                      <a:endParaRPr lang="en-US" sz="1800" dirty="0">
                        <a:effectLst/>
                        <a:latin typeface="Times New Roman"/>
                        <a:ea typeface="Times New Roman"/>
                      </a:endParaRPr>
                    </a:p>
                  </a:txBody>
                  <a:tcPr marL="68580" marR="68580" marT="0" marB="0"/>
                </a:tc>
              </a:tr>
              <a:tr h="315784">
                <a:tc>
                  <a:txBody>
                    <a:bodyPr/>
                    <a:lstStyle/>
                    <a:p>
                      <a:pPr marL="0" marR="0" algn="just">
                        <a:spcBef>
                          <a:spcPts val="0"/>
                        </a:spcBef>
                        <a:spcAft>
                          <a:spcPts val="0"/>
                        </a:spcAft>
                      </a:pPr>
                      <a:r>
                        <a:rPr lang="en-US" sz="1800" dirty="0">
                          <a:effectLst/>
                        </a:rPr>
                        <a:t>Fully associative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0.66</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512542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8434" name="Picture 2" descr="E:\CengageBook\CengageLectureNotesWebsite\Clements 1e JPG_files\ch09\87046-09-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6" y="2438400"/>
            <a:ext cx="6489154" cy="40298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6446" y="533400"/>
            <a:ext cx="8241753" cy="1754326"/>
          </a:xfrm>
          <a:prstGeom prst="rect">
            <a:avLst/>
          </a:prstGeom>
        </p:spPr>
        <p:txBody>
          <a:bodyPr wrap="square">
            <a:spAutoFit/>
          </a:bodyPr>
          <a:lstStyle/>
          <a:p>
            <a:r>
              <a:rPr lang="en-US" dirty="0"/>
              <a:t>Figure 9.17 from a </a:t>
            </a:r>
            <a:r>
              <a:rPr lang="en-US" dirty="0" err="1" smtClean="0"/>
              <a:t>Freescale</a:t>
            </a:r>
            <a:r>
              <a:rPr lang="en-US" dirty="0"/>
              <a:t> </a:t>
            </a:r>
            <a:r>
              <a:rPr lang="en-US" dirty="0" smtClean="0"/>
              <a:t>Semiconductor </a:t>
            </a:r>
            <a:r>
              <a:rPr lang="en-US" dirty="0"/>
              <a:t>application note demonstrates the relationship between associativity and hit rate for varying cache sizes for a GCC complier. </a:t>
            </a:r>
            <a:endParaRPr lang="en-US" dirty="0" smtClean="0"/>
          </a:p>
          <a:p>
            <a:endParaRPr lang="en-US" dirty="0"/>
          </a:p>
          <a:p>
            <a:r>
              <a:rPr lang="en-US" dirty="0" smtClean="0"/>
              <a:t>The </a:t>
            </a:r>
            <a:r>
              <a:rPr lang="en-US" dirty="0"/>
              <a:t>degree of associativity is a factor at only very small cache sizes. Once caches reach 256 KB, the effect of associativity becomes insignificant.</a:t>
            </a:r>
          </a:p>
        </p:txBody>
      </p:sp>
    </p:spTree>
    <p:extLst>
      <p:ext uri="{BB962C8B-B14F-4D97-AF65-F5344CB8AC3E}">
        <p14:creationId xmlns:p14="http://schemas.microsoft.com/office/powerpoint/2010/main" val="183736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09\87046-0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4" y="1305342"/>
            <a:ext cx="6406055" cy="52591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609600"/>
            <a:ext cx="7543800" cy="646331"/>
          </a:xfrm>
          <a:prstGeom prst="rect">
            <a:avLst/>
          </a:prstGeom>
        </p:spPr>
        <p:txBody>
          <a:bodyPr wrap="square">
            <a:spAutoFit/>
          </a:bodyPr>
          <a:lstStyle/>
          <a:p>
            <a:r>
              <a:rPr lang="en-GB" dirty="0" smtClean="0"/>
              <a:t>Cache and virtual memory is all about making the memory hierarchy appear as a large fast memory.</a:t>
            </a:r>
            <a:endParaRPr lang="en-GB" dirty="0"/>
          </a:p>
        </p:txBody>
      </p:sp>
    </p:spTree>
    <p:extLst>
      <p:ext uri="{BB962C8B-B14F-4D97-AF65-F5344CB8AC3E}">
        <p14:creationId xmlns:p14="http://schemas.microsoft.com/office/powerpoint/2010/main" val="4686761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44"/>
          <p:cNvSpPr txBox="1">
            <a:spLocks noChangeArrowheads="1"/>
          </p:cNvSpPr>
          <p:nvPr/>
        </p:nvSpPr>
        <p:spPr bwMode="auto">
          <a:xfrm>
            <a:off x="317938" y="533400"/>
            <a:ext cx="8208645" cy="5181600"/>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solidFill>
                  <a:schemeClr val="bg1"/>
                </a:solidFill>
                <a:effectLst/>
                <a:latin typeface="Calibri" pitchFamily="34" charset="0"/>
                <a:ea typeface="Times New Roman"/>
              </a:rPr>
              <a:t> </a:t>
            </a:r>
            <a:r>
              <a:rPr lang="en-US" sz="2000" b="1" dirty="0" smtClean="0">
                <a:solidFill>
                  <a:schemeClr val="bg1"/>
                </a:solidFill>
                <a:effectLst/>
                <a:latin typeface="Calibri" pitchFamily="34" charset="0"/>
                <a:ea typeface="Times New Roman"/>
                <a:cs typeface="Times New Roman"/>
              </a:rPr>
              <a:t>Categories </a:t>
            </a:r>
            <a:r>
              <a:rPr lang="en-US" sz="2000" b="1" dirty="0">
                <a:solidFill>
                  <a:schemeClr val="bg1"/>
                </a:solidFill>
                <a:effectLst/>
                <a:latin typeface="Calibri" pitchFamily="34" charset="0"/>
                <a:ea typeface="Times New Roman"/>
                <a:cs typeface="Times New Roman"/>
              </a:rPr>
              <a:t>of Miss</a:t>
            </a:r>
            <a:endParaRPr lang="en-US" sz="2000" b="1" dirty="0">
              <a:solidFill>
                <a:schemeClr val="bg1"/>
              </a:solidFill>
              <a:effectLst/>
              <a:latin typeface="Calibri" pitchFamily="34" charset="0"/>
              <a:ea typeface="Times New Roman"/>
            </a:endParaRPr>
          </a:p>
          <a:p>
            <a:pPr marL="0" marR="0">
              <a:spcBef>
                <a:spcPts val="0"/>
              </a:spcBef>
              <a:spcAft>
                <a:spcPts val="0"/>
              </a:spcAft>
            </a:pPr>
            <a:r>
              <a:rPr lang="en-US" dirty="0">
                <a:solidFill>
                  <a:schemeClr val="bg1"/>
                </a:solidFill>
                <a:effectLst/>
                <a:latin typeface="Calibri" pitchFamily="34" charset="0"/>
                <a:ea typeface="Times New Roman"/>
              </a:rPr>
              <a:t> </a:t>
            </a:r>
          </a:p>
          <a:p>
            <a:pPr marL="0" marR="0">
              <a:spcBef>
                <a:spcPts val="0"/>
              </a:spcBef>
              <a:spcAft>
                <a:spcPts val="0"/>
              </a:spcAft>
              <a:tabLst>
                <a:tab pos="228600" algn="l"/>
              </a:tabLst>
            </a:pPr>
            <a:r>
              <a:rPr lang="en-US" dirty="0">
                <a:solidFill>
                  <a:schemeClr val="bg1"/>
                </a:solidFill>
                <a:effectLst/>
                <a:latin typeface="Calibri" pitchFamily="34" charset="0"/>
                <a:ea typeface="Times New Roman"/>
              </a:rPr>
              <a:t>When calculating the efficiency of a cache system, we are interested in the hit rate because it’s the </a:t>
            </a:r>
            <a:r>
              <a:rPr lang="en-US" i="1" dirty="0" smtClean="0">
                <a:solidFill>
                  <a:schemeClr val="bg1"/>
                </a:solidFill>
                <a:effectLst/>
                <a:latin typeface="Calibri" pitchFamily="34" charset="0"/>
                <a:ea typeface="Times New Roman"/>
              </a:rPr>
              <a:t>hits</a:t>
            </a:r>
            <a:r>
              <a:rPr lang="en-US" dirty="0" smtClean="0">
                <a:solidFill>
                  <a:schemeClr val="bg1"/>
                </a:solidFill>
                <a:effectLst/>
                <a:latin typeface="Calibri" pitchFamily="34" charset="0"/>
                <a:ea typeface="Times New Roman"/>
              </a:rPr>
              <a:t> </a:t>
            </a:r>
            <a:r>
              <a:rPr lang="en-US" dirty="0">
                <a:solidFill>
                  <a:schemeClr val="bg1"/>
                </a:solidFill>
                <a:effectLst/>
                <a:latin typeface="Calibri" pitchFamily="34" charset="0"/>
                <a:ea typeface="Times New Roman"/>
              </a:rPr>
              <a:t>that make the cache effective.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When </a:t>
            </a:r>
            <a:r>
              <a:rPr lang="en-US" dirty="0">
                <a:solidFill>
                  <a:schemeClr val="bg1"/>
                </a:solidFill>
                <a:effectLst/>
                <a:latin typeface="Calibri" pitchFamily="34" charset="0"/>
                <a:ea typeface="Times New Roman"/>
              </a:rPr>
              <a:t>designing cache systems </a:t>
            </a:r>
            <a:r>
              <a:rPr lang="en-US" dirty="0" smtClean="0">
                <a:solidFill>
                  <a:schemeClr val="bg1"/>
                </a:solidFill>
                <a:effectLst/>
                <a:latin typeface="Calibri" pitchFamily="34" charset="0"/>
                <a:ea typeface="Times New Roman"/>
              </a:rPr>
              <a:t>we </a:t>
            </a:r>
            <a:r>
              <a:rPr lang="en-US" dirty="0">
                <a:solidFill>
                  <a:schemeClr val="bg1"/>
                </a:solidFill>
                <a:effectLst/>
                <a:latin typeface="Calibri" pitchFamily="34" charset="0"/>
                <a:ea typeface="Times New Roman"/>
              </a:rPr>
              <a:t>are interested in the </a:t>
            </a:r>
            <a:r>
              <a:rPr lang="en-US" i="1" dirty="0">
                <a:solidFill>
                  <a:schemeClr val="bg1"/>
                </a:solidFill>
                <a:effectLst/>
                <a:latin typeface="Calibri" pitchFamily="34" charset="0"/>
                <a:ea typeface="Times New Roman"/>
              </a:rPr>
              <a:t>miss </a:t>
            </a:r>
            <a:r>
              <a:rPr lang="en-US" i="1" dirty="0" smtClean="0">
                <a:solidFill>
                  <a:schemeClr val="bg1"/>
                </a:solidFill>
                <a:effectLst/>
                <a:latin typeface="Calibri" pitchFamily="34" charset="0"/>
                <a:ea typeface="Times New Roman"/>
              </a:rPr>
              <a:t>ratio</a:t>
            </a:r>
            <a:r>
              <a:rPr lang="en-US" dirty="0" smtClean="0">
                <a:solidFill>
                  <a:schemeClr val="bg1"/>
                </a:solidFill>
                <a:effectLst/>
                <a:latin typeface="Calibri" pitchFamily="34" charset="0"/>
                <a:ea typeface="Times New Roman"/>
              </a:rPr>
              <a:t> because </a:t>
            </a:r>
            <a:r>
              <a:rPr lang="en-US" dirty="0">
                <a:solidFill>
                  <a:schemeClr val="bg1"/>
                </a:solidFill>
                <a:effectLst/>
                <a:latin typeface="Calibri" pitchFamily="34" charset="0"/>
                <a:ea typeface="Times New Roman"/>
              </a:rPr>
              <a:t>there is only one source of hits (the data was in the cache), whereas there are several sources of misses. We can improve cache performance by asking, "Why wasn't the data that resulted in the miss not already in the cache</a:t>
            </a:r>
            <a:r>
              <a:rPr lang="en-US" dirty="0" smtClean="0">
                <a:solidFill>
                  <a:schemeClr val="bg1"/>
                </a:solidFill>
                <a:effectLst/>
                <a:latin typeface="Calibri" pitchFamily="34" charset="0"/>
                <a:ea typeface="Times New Roman"/>
              </a:rPr>
              <a:t>?“</a:t>
            </a: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Cache </a:t>
            </a:r>
            <a:r>
              <a:rPr lang="en-US" dirty="0">
                <a:solidFill>
                  <a:schemeClr val="bg1"/>
                </a:solidFill>
                <a:effectLst/>
                <a:latin typeface="Calibri" pitchFamily="34" charset="0"/>
                <a:ea typeface="Times New Roman"/>
              </a:rPr>
              <a:t>misses are divided into three classes, </a:t>
            </a:r>
            <a:r>
              <a:rPr lang="en-US" i="1" dirty="0">
                <a:solidFill>
                  <a:schemeClr val="bg1"/>
                </a:solidFill>
                <a:effectLst/>
                <a:latin typeface="Calibri" pitchFamily="34" charset="0"/>
                <a:ea typeface="Times New Roman"/>
              </a:rPr>
              <a:t>compulsory</a:t>
            </a:r>
            <a:r>
              <a:rPr lang="en-US" dirty="0">
                <a:solidFill>
                  <a:schemeClr val="bg1"/>
                </a:solidFill>
                <a:effectLst/>
                <a:latin typeface="Calibri" pitchFamily="34" charset="0"/>
                <a:ea typeface="Times New Roman"/>
              </a:rPr>
              <a:t>, </a:t>
            </a:r>
            <a:r>
              <a:rPr lang="en-US" i="1" dirty="0">
                <a:solidFill>
                  <a:schemeClr val="bg1"/>
                </a:solidFill>
                <a:effectLst/>
                <a:latin typeface="Calibri" pitchFamily="34" charset="0"/>
                <a:ea typeface="Times New Roman"/>
              </a:rPr>
              <a:t>capacity</a:t>
            </a:r>
            <a:r>
              <a:rPr lang="en-US" dirty="0">
                <a:solidFill>
                  <a:schemeClr val="bg1"/>
                </a:solidFill>
                <a:effectLst/>
                <a:latin typeface="Calibri" pitchFamily="34" charset="0"/>
                <a:ea typeface="Times New Roman"/>
              </a:rPr>
              <a:t> and </a:t>
            </a:r>
            <a:r>
              <a:rPr lang="en-US" i="1" dirty="0">
                <a:solidFill>
                  <a:schemeClr val="bg1"/>
                </a:solidFill>
                <a:effectLst/>
                <a:latin typeface="Calibri" pitchFamily="34" charset="0"/>
                <a:ea typeface="Times New Roman"/>
              </a:rPr>
              <a:t>conflict</a:t>
            </a:r>
            <a:r>
              <a:rPr lang="en-US" dirty="0">
                <a:solidFill>
                  <a:schemeClr val="bg1"/>
                </a:solidFill>
                <a:effectLst/>
                <a:latin typeface="Calibri" pitchFamily="34" charset="0"/>
                <a:ea typeface="Times New Roman"/>
              </a:rPr>
              <a:t>.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The </a:t>
            </a:r>
            <a:r>
              <a:rPr lang="en-US" dirty="0">
                <a:solidFill>
                  <a:schemeClr val="bg1"/>
                </a:solidFill>
                <a:effectLst/>
                <a:latin typeface="Calibri" pitchFamily="34" charset="0"/>
                <a:ea typeface="Times New Roman"/>
              </a:rPr>
              <a:t>compulsory miss </a:t>
            </a:r>
            <a:r>
              <a:rPr lang="en-US" dirty="0" smtClean="0">
                <a:solidFill>
                  <a:schemeClr val="bg1"/>
                </a:solidFill>
                <a:effectLst/>
                <a:latin typeface="Calibri" pitchFamily="34" charset="0"/>
                <a:ea typeface="Times New Roman"/>
              </a:rPr>
              <a:t>cannot </a:t>
            </a:r>
            <a:r>
              <a:rPr lang="en-US" dirty="0">
                <a:solidFill>
                  <a:schemeClr val="bg1"/>
                </a:solidFill>
                <a:effectLst/>
                <a:latin typeface="Calibri" pitchFamily="34" charset="0"/>
                <a:ea typeface="Times New Roman"/>
              </a:rPr>
              <a:t>be avoided. A compulsory miss occurs because of the inevitable miss on the first access to a block of data. Some processors </a:t>
            </a:r>
            <a:r>
              <a:rPr lang="en-US" dirty="0" smtClean="0">
                <a:solidFill>
                  <a:schemeClr val="bg1"/>
                </a:solidFill>
                <a:effectLst/>
                <a:latin typeface="Calibri" pitchFamily="34" charset="0"/>
                <a:ea typeface="Times New Roman"/>
              </a:rPr>
              <a:t> do avoid </a:t>
            </a:r>
            <a:r>
              <a:rPr lang="en-US" dirty="0">
                <a:solidFill>
                  <a:schemeClr val="bg1"/>
                </a:solidFill>
                <a:effectLst/>
                <a:latin typeface="Calibri" pitchFamily="34" charset="0"/>
                <a:ea typeface="Times New Roman"/>
              </a:rPr>
              <a:t>the compulsory miss by anticipating an access to data and bringing it into cache before it is required. When the data is eventually accessed, a compulsory miss doesn't take place because the data was already in the cache in advance of its first access. This is a form of </a:t>
            </a:r>
            <a:r>
              <a:rPr lang="en-US" i="1" dirty="0">
                <a:solidFill>
                  <a:schemeClr val="bg1"/>
                </a:solidFill>
                <a:effectLst/>
                <a:latin typeface="Calibri" pitchFamily="34" charset="0"/>
                <a:ea typeface="Times New Roman"/>
              </a:rPr>
              <a:t>pre-fetching</a:t>
            </a:r>
            <a:r>
              <a:rPr lang="en-US" dirty="0">
                <a:solidFill>
                  <a:schemeClr val="bg1"/>
                </a:solidFill>
                <a:effectLst/>
                <a:latin typeface="Calibri" pitchFamily="34" charset="0"/>
                <a:ea typeface="Times New Roman"/>
              </a:rPr>
              <a:t> mechanism.</a:t>
            </a:r>
          </a:p>
          <a:p>
            <a:pPr marL="0" marR="0">
              <a:spcBef>
                <a:spcPts val="0"/>
              </a:spcBef>
              <a:spcAft>
                <a:spcPts val="0"/>
              </a:spcAft>
              <a:tabLst>
                <a:tab pos="228600" algn="l"/>
              </a:tabLst>
            </a:pPr>
            <a:r>
              <a:rPr lang="en-US" dirty="0">
                <a:solidFill>
                  <a:schemeClr val="bg1"/>
                </a:solidFill>
                <a:effectLst/>
                <a:latin typeface="Calibri" pitchFamily="34" charset="0"/>
                <a:ea typeface="Times New Roman"/>
              </a:rPr>
              <a:t>	</a:t>
            </a:r>
          </a:p>
        </p:txBody>
      </p:sp>
    </p:spTree>
    <p:extLst>
      <p:ext uri="{BB962C8B-B14F-4D97-AF65-F5344CB8AC3E}">
        <p14:creationId xmlns:p14="http://schemas.microsoft.com/office/powerpoint/2010/main" val="1232740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44"/>
          <p:cNvSpPr txBox="1">
            <a:spLocks noChangeArrowheads="1"/>
          </p:cNvSpPr>
          <p:nvPr/>
        </p:nvSpPr>
        <p:spPr bwMode="auto">
          <a:xfrm>
            <a:off x="317938" y="533400"/>
            <a:ext cx="8208645" cy="4587875"/>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solidFill>
                  <a:schemeClr val="bg1"/>
                </a:solidFill>
                <a:effectLst/>
                <a:latin typeface="Calibri" pitchFamily="34" charset="0"/>
                <a:ea typeface="Times New Roman"/>
              </a:rPr>
              <a:t> </a:t>
            </a:r>
            <a:r>
              <a:rPr lang="en-US" sz="2000" b="1" dirty="0" smtClean="0">
                <a:solidFill>
                  <a:schemeClr val="bg1"/>
                </a:solidFill>
                <a:effectLst/>
                <a:latin typeface="Calibri" pitchFamily="34" charset="0"/>
                <a:ea typeface="Times New Roman"/>
                <a:cs typeface="Times New Roman"/>
              </a:rPr>
              <a:t>Categories </a:t>
            </a:r>
            <a:r>
              <a:rPr lang="en-US" sz="2000" b="1" dirty="0">
                <a:solidFill>
                  <a:schemeClr val="bg1"/>
                </a:solidFill>
                <a:effectLst/>
                <a:latin typeface="Calibri" pitchFamily="34" charset="0"/>
                <a:ea typeface="Times New Roman"/>
                <a:cs typeface="Times New Roman"/>
              </a:rPr>
              <a:t>of Miss</a:t>
            </a:r>
            <a:endParaRPr lang="en-US" sz="2000" b="1" dirty="0">
              <a:solidFill>
                <a:schemeClr val="bg1"/>
              </a:solidFill>
              <a:effectLst/>
              <a:latin typeface="Calibri" pitchFamily="34" charset="0"/>
              <a:ea typeface="Times New Roman"/>
            </a:endParaRPr>
          </a:p>
          <a:p>
            <a:pPr marL="0" marR="0">
              <a:spcBef>
                <a:spcPts val="0"/>
              </a:spcBef>
              <a:spcAft>
                <a:spcPts val="0"/>
              </a:spcAft>
            </a:pPr>
            <a:r>
              <a:rPr lang="en-US" dirty="0">
                <a:solidFill>
                  <a:schemeClr val="bg1"/>
                </a:solidFill>
                <a:effectLst/>
                <a:latin typeface="Calibri" pitchFamily="34" charset="0"/>
                <a:ea typeface="Times New Roman"/>
              </a:rPr>
              <a:t> </a:t>
            </a: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Another </a:t>
            </a:r>
            <a:r>
              <a:rPr lang="en-US" dirty="0">
                <a:solidFill>
                  <a:schemeClr val="bg1"/>
                </a:solidFill>
                <a:effectLst/>
                <a:latin typeface="Calibri" pitchFamily="34" charset="0"/>
                <a:ea typeface="Times New Roman"/>
              </a:rPr>
              <a:t>cause of a miss is the </a:t>
            </a:r>
            <a:r>
              <a:rPr lang="en-US" i="1" dirty="0">
                <a:solidFill>
                  <a:schemeClr val="bg1"/>
                </a:solidFill>
                <a:effectLst/>
                <a:latin typeface="Calibri" pitchFamily="34" charset="0"/>
                <a:ea typeface="Times New Roman"/>
              </a:rPr>
              <a:t>capacity miss</a:t>
            </a:r>
            <a:r>
              <a:rPr lang="en-US" dirty="0">
                <a:solidFill>
                  <a:schemeClr val="bg1"/>
                </a:solidFill>
                <a:effectLst/>
                <a:latin typeface="Calibri" pitchFamily="34" charset="0"/>
                <a:ea typeface="Times New Roman"/>
              </a:rPr>
              <a:t>.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In </a:t>
            </a:r>
            <a:r>
              <a:rPr lang="en-US" dirty="0">
                <a:solidFill>
                  <a:schemeClr val="bg1"/>
                </a:solidFill>
                <a:effectLst/>
                <a:latin typeface="Calibri" pitchFamily="34" charset="0"/>
                <a:ea typeface="Times New Roman"/>
              </a:rPr>
              <a:t>this case a miss takes place because the working set (i.e., the lines that make up the current program) is larger than the cache and all the required data cannot reside in the cache.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Consider </a:t>
            </a:r>
            <a:r>
              <a:rPr lang="en-US" dirty="0">
                <a:solidFill>
                  <a:schemeClr val="bg1"/>
                </a:solidFill>
                <a:effectLst/>
                <a:latin typeface="Calibri" pitchFamily="34" charset="0"/>
                <a:ea typeface="Times New Roman"/>
              </a:rPr>
              <a:t>the initial execution of a program. All the first misses are compulsory misses because the cache is empty and new data is cached each time the address of a previously </a:t>
            </a:r>
            <a:r>
              <a:rPr lang="en-US" dirty="0" err="1">
                <a:solidFill>
                  <a:schemeClr val="bg1"/>
                </a:solidFill>
                <a:effectLst/>
                <a:latin typeface="Calibri" pitchFamily="34" charset="0"/>
                <a:ea typeface="Times New Roman"/>
              </a:rPr>
              <a:t>uncached</a:t>
            </a:r>
            <a:r>
              <a:rPr lang="en-US" dirty="0">
                <a:solidFill>
                  <a:schemeClr val="bg1"/>
                </a:solidFill>
                <a:effectLst/>
                <a:latin typeface="Calibri" pitchFamily="34" charset="0"/>
                <a:ea typeface="Times New Roman"/>
              </a:rPr>
              <a:t> line is generated.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If </a:t>
            </a:r>
            <a:r>
              <a:rPr lang="en-US" dirty="0">
                <a:solidFill>
                  <a:schemeClr val="bg1"/>
                </a:solidFill>
                <a:effectLst/>
                <a:latin typeface="Calibri" pitchFamily="34" charset="0"/>
                <a:ea typeface="Times New Roman"/>
              </a:rPr>
              <a:t>the program is sufficiently large, there comes a point when the cache is full and the next access causes a capacity miss.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Now </a:t>
            </a:r>
            <a:r>
              <a:rPr lang="en-US" dirty="0">
                <a:solidFill>
                  <a:schemeClr val="bg1"/>
                </a:solidFill>
                <a:effectLst/>
                <a:latin typeface="Calibri" pitchFamily="34" charset="0"/>
                <a:ea typeface="Times New Roman"/>
              </a:rPr>
              <a:t>the system has to load new data into the cache and eject old data to make room</a:t>
            </a:r>
            <a:r>
              <a:rPr lang="en-US" dirty="0" smtClean="0">
                <a:solidFill>
                  <a:schemeClr val="bg1"/>
                </a:solidFill>
                <a:effectLst/>
                <a:latin typeface="Calibri" pitchFamily="34" charset="0"/>
                <a:ea typeface="Times New Roman"/>
              </a:rPr>
              <a:t>.</a:t>
            </a:r>
            <a:endParaRPr lang="en-US" dirty="0">
              <a:solidFill>
                <a:schemeClr val="bg1"/>
              </a:solidFill>
              <a:effectLst/>
              <a:latin typeface="Calibri" pitchFamily="34" charset="0"/>
              <a:ea typeface="Times New Roman"/>
            </a:endParaRPr>
          </a:p>
        </p:txBody>
      </p:sp>
    </p:spTree>
    <p:extLst>
      <p:ext uri="{BB962C8B-B14F-4D97-AF65-F5344CB8AC3E}">
        <p14:creationId xmlns:p14="http://schemas.microsoft.com/office/powerpoint/2010/main" val="2023910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44"/>
          <p:cNvSpPr txBox="1">
            <a:spLocks noChangeArrowheads="1"/>
          </p:cNvSpPr>
          <p:nvPr/>
        </p:nvSpPr>
        <p:spPr bwMode="auto">
          <a:xfrm>
            <a:off x="317938" y="533400"/>
            <a:ext cx="8208645" cy="4587875"/>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solidFill>
                  <a:schemeClr val="bg1"/>
                </a:solidFill>
                <a:effectLst/>
                <a:latin typeface="Calibri" pitchFamily="34" charset="0"/>
                <a:ea typeface="Times New Roman"/>
              </a:rPr>
              <a:t> </a:t>
            </a:r>
            <a:r>
              <a:rPr lang="en-US" sz="2000" b="1" dirty="0" smtClean="0">
                <a:solidFill>
                  <a:schemeClr val="bg1"/>
                </a:solidFill>
                <a:effectLst/>
                <a:latin typeface="Calibri" pitchFamily="34" charset="0"/>
                <a:ea typeface="Times New Roman"/>
                <a:cs typeface="Times New Roman"/>
              </a:rPr>
              <a:t>Categories </a:t>
            </a:r>
            <a:r>
              <a:rPr lang="en-US" sz="2000" b="1" dirty="0">
                <a:solidFill>
                  <a:schemeClr val="bg1"/>
                </a:solidFill>
                <a:effectLst/>
                <a:latin typeface="Calibri" pitchFamily="34" charset="0"/>
                <a:ea typeface="Times New Roman"/>
                <a:cs typeface="Times New Roman"/>
              </a:rPr>
              <a:t>of Miss</a:t>
            </a:r>
            <a:endParaRPr lang="en-US" sz="2000" b="1" dirty="0">
              <a:solidFill>
                <a:schemeClr val="bg1"/>
              </a:solidFill>
              <a:effectLst/>
              <a:latin typeface="Calibri" pitchFamily="34" charset="0"/>
              <a:ea typeface="Times New Roman"/>
            </a:endParaRPr>
          </a:p>
          <a:p>
            <a:pPr marL="0" marR="0">
              <a:spcBef>
                <a:spcPts val="0"/>
              </a:spcBef>
              <a:spcAft>
                <a:spcPts val="0"/>
              </a:spcAft>
            </a:pP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A </a:t>
            </a:r>
            <a:r>
              <a:rPr lang="en-US" dirty="0">
                <a:solidFill>
                  <a:schemeClr val="bg1"/>
                </a:solidFill>
                <a:effectLst/>
                <a:latin typeface="Calibri" pitchFamily="34" charset="0"/>
                <a:ea typeface="Times New Roman"/>
              </a:rPr>
              <a:t>third form of cache miss is the </a:t>
            </a:r>
            <a:r>
              <a:rPr lang="en-US" i="1" dirty="0">
                <a:solidFill>
                  <a:schemeClr val="bg1"/>
                </a:solidFill>
                <a:effectLst/>
                <a:latin typeface="Calibri" pitchFamily="34" charset="0"/>
                <a:ea typeface="Times New Roman"/>
              </a:rPr>
              <a:t>conflict miss</a:t>
            </a:r>
            <a:r>
              <a:rPr lang="en-US" dirty="0">
                <a:solidFill>
                  <a:schemeClr val="bg1"/>
                </a:solidFill>
                <a:effectLst/>
                <a:latin typeface="Calibri" pitchFamily="34" charset="0"/>
                <a:ea typeface="Times New Roman"/>
              </a:rPr>
              <a:t>.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This </a:t>
            </a:r>
            <a:r>
              <a:rPr lang="en-US" dirty="0">
                <a:solidFill>
                  <a:schemeClr val="bg1"/>
                </a:solidFill>
                <a:effectLst/>
                <a:latin typeface="Calibri" pitchFamily="34" charset="0"/>
                <a:ea typeface="Times New Roman"/>
              </a:rPr>
              <a:t>is the most wasteful type of miss because it happens when the cache is not yet full, but the new data has to be rejected because of the side effects of cache organization.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A </a:t>
            </a:r>
            <a:r>
              <a:rPr lang="en-US" dirty="0">
                <a:solidFill>
                  <a:schemeClr val="bg1"/>
                </a:solidFill>
                <a:effectLst/>
                <a:latin typeface="Calibri" pitchFamily="34" charset="0"/>
                <a:ea typeface="Times New Roman"/>
              </a:rPr>
              <a:t>conflict miss occurs in an </a:t>
            </a:r>
            <a:r>
              <a:rPr lang="en-US" i="1" dirty="0">
                <a:solidFill>
                  <a:schemeClr val="bg1"/>
                </a:solidFill>
                <a:effectLst/>
                <a:latin typeface="Calibri" pitchFamily="34" charset="0"/>
                <a:ea typeface="Times New Roman"/>
              </a:rPr>
              <a:t>m</a:t>
            </a:r>
            <a:r>
              <a:rPr lang="en-US" dirty="0">
                <a:solidFill>
                  <a:schemeClr val="bg1"/>
                </a:solidFill>
                <a:effectLst/>
                <a:latin typeface="Calibri" pitchFamily="34" charset="0"/>
                <a:ea typeface="Times New Roman"/>
              </a:rPr>
              <a:t>-way associative cache when all </a:t>
            </a:r>
            <a:r>
              <a:rPr lang="en-US" i="1" dirty="0">
                <a:solidFill>
                  <a:schemeClr val="bg1"/>
                </a:solidFill>
                <a:effectLst/>
                <a:latin typeface="Calibri" pitchFamily="34" charset="0"/>
                <a:ea typeface="Times New Roman"/>
              </a:rPr>
              <a:t>m</a:t>
            </a:r>
            <a:r>
              <a:rPr lang="en-US" dirty="0">
                <a:solidFill>
                  <a:schemeClr val="bg1"/>
                </a:solidFill>
                <a:effectLst/>
                <a:latin typeface="Calibri" pitchFamily="34" charset="0"/>
                <a:ea typeface="Times New Roman"/>
              </a:rPr>
              <a:t> associative pages already contain a line </a:t>
            </a:r>
            <a:r>
              <a:rPr lang="en-US" i="1" dirty="0" err="1">
                <a:solidFill>
                  <a:schemeClr val="bg1"/>
                </a:solidFill>
                <a:effectLst/>
                <a:latin typeface="Calibri" pitchFamily="34" charset="0"/>
                <a:ea typeface="Times New Roman"/>
              </a:rPr>
              <a:t>i</a:t>
            </a:r>
            <a:r>
              <a:rPr lang="en-US" dirty="0">
                <a:solidFill>
                  <a:schemeClr val="bg1"/>
                </a:solidFill>
                <a:effectLst/>
                <a:latin typeface="Calibri" pitchFamily="34" charset="0"/>
                <a:ea typeface="Times New Roman"/>
              </a:rPr>
              <a:t> and a new line </a:t>
            </a:r>
            <a:r>
              <a:rPr lang="en-US" i="1" dirty="0" err="1">
                <a:solidFill>
                  <a:schemeClr val="bg1"/>
                </a:solidFill>
                <a:effectLst/>
                <a:latin typeface="Calibri" pitchFamily="34" charset="0"/>
                <a:ea typeface="Times New Roman"/>
              </a:rPr>
              <a:t>i</a:t>
            </a:r>
            <a:r>
              <a:rPr lang="en-US" dirty="0">
                <a:solidFill>
                  <a:schemeClr val="bg1"/>
                </a:solidFill>
                <a:effectLst/>
                <a:latin typeface="Calibri" pitchFamily="34" charset="0"/>
                <a:ea typeface="Times New Roman"/>
              </a:rPr>
              <a:t> is to be cached. Conflict misses account for between 20% and 40% of all misses in direct mapped systems.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A </a:t>
            </a:r>
            <a:r>
              <a:rPr lang="en-US" dirty="0">
                <a:solidFill>
                  <a:schemeClr val="bg1"/>
                </a:solidFill>
                <a:effectLst/>
                <a:latin typeface="Calibri" pitchFamily="34" charset="0"/>
                <a:ea typeface="Times New Roman"/>
              </a:rPr>
              <a:t>fully associative cache cannot suffer from a conflict miss, because an element can be loaded anywhere in the cache.</a:t>
            </a:r>
          </a:p>
          <a:p>
            <a:pPr marL="0" marR="0">
              <a:spcBef>
                <a:spcPts val="0"/>
              </a:spcBef>
              <a:spcAft>
                <a:spcPts val="0"/>
              </a:spcAft>
              <a:tabLst>
                <a:tab pos="228600" algn="l"/>
              </a:tabLst>
            </a:pPr>
            <a:endParaRPr lang="en-US" dirty="0">
              <a:solidFill>
                <a:schemeClr val="bg1"/>
              </a:solidFill>
              <a:effectLst/>
              <a:latin typeface="Calibri" pitchFamily="34" charset="0"/>
              <a:ea typeface="Times New Roman"/>
            </a:endParaRPr>
          </a:p>
        </p:txBody>
      </p:sp>
    </p:spTree>
    <p:extLst>
      <p:ext uri="{BB962C8B-B14F-4D97-AF65-F5344CB8AC3E}">
        <p14:creationId xmlns:p14="http://schemas.microsoft.com/office/powerpoint/2010/main" val="21560353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44"/>
          <p:cNvSpPr txBox="1">
            <a:spLocks noChangeArrowheads="1"/>
          </p:cNvSpPr>
          <p:nvPr/>
        </p:nvSpPr>
        <p:spPr bwMode="auto">
          <a:xfrm>
            <a:off x="317938" y="533400"/>
            <a:ext cx="8208645" cy="4587875"/>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dirty="0">
                <a:solidFill>
                  <a:schemeClr val="bg1"/>
                </a:solidFill>
                <a:effectLst/>
                <a:latin typeface="Calibri" pitchFamily="34" charset="0"/>
                <a:ea typeface="Times New Roman"/>
              </a:rPr>
              <a:t> </a:t>
            </a:r>
            <a:r>
              <a:rPr lang="en-US" sz="2000" b="1" dirty="0" smtClean="0">
                <a:solidFill>
                  <a:schemeClr val="bg1"/>
                </a:solidFill>
                <a:effectLst/>
                <a:latin typeface="Calibri" pitchFamily="34" charset="0"/>
                <a:ea typeface="Times New Roman"/>
                <a:cs typeface="Times New Roman"/>
              </a:rPr>
              <a:t>Categories </a:t>
            </a:r>
            <a:r>
              <a:rPr lang="en-US" sz="2000" b="1" dirty="0">
                <a:solidFill>
                  <a:schemeClr val="bg1"/>
                </a:solidFill>
                <a:effectLst/>
                <a:latin typeface="Calibri" pitchFamily="34" charset="0"/>
                <a:ea typeface="Times New Roman"/>
                <a:cs typeface="Times New Roman"/>
              </a:rPr>
              <a:t>of Miss</a:t>
            </a:r>
            <a:endParaRPr lang="en-US" sz="2000" b="1" dirty="0">
              <a:solidFill>
                <a:schemeClr val="bg1"/>
              </a:solidFill>
              <a:effectLst/>
              <a:latin typeface="Calibri" pitchFamily="34" charset="0"/>
              <a:ea typeface="Times New Roman"/>
            </a:endParaRPr>
          </a:p>
          <a:p>
            <a:pPr marL="0" marR="0">
              <a:spcBef>
                <a:spcPts val="0"/>
              </a:spcBef>
              <a:spcAft>
                <a:spcPts val="0"/>
              </a:spcAft>
            </a:pPr>
            <a:r>
              <a:rPr lang="en-US" dirty="0">
                <a:solidFill>
                  <a:schemeClr val="bg1"/>
                </a:solidFill>
                <a:effectLst/>
                <a:latin typeface="Calibri" pitchFamily="34" charset="0"/>
                <a:ea typeface="Times New Roman"/>
              </a:rPr>
              <a:t> </a:t>
            </a:r>
          </a:p>
          <a:p>
            <a:pPr marL="0" marR="0">
              <a:spcBef>
                <a:spcPts val="0"/>
              </a:spcBef>
              <a:spcAft>
                <a:spcPts val="0"/>
              </a:spcAft>
              <a:tabLst>
                <a:tab pos="228600" algn="l"/>
              </a:tabLst>
            </a:pPr>
            <a:r>
              <a:rPr lang="en-US" b="1" dirty="0" smtClean="0">
                <a:solidFill>
                  <a:schemeClr val="bg1"/>
                </a:solidFill>
                <a:effectLst/>
                <a:latin typeface="Calibri" pitchFamily="34" charset="0"/>
                <a:ea typeface="Times New Roman"/>
              </a:rPr>
              <a:t>Cache </a:t>
            </a:r>
            <a:r>
              <a:rPr lang="en-US" b="1" dirty="0">
                <a:solidFill>
                  <a:schemeClr val="bg1"/>
                </a:solidFill>
                <a:effectLst/>
                <a:latin typeface="Calibri" pitchFamily="34" charset="0"/>
                <a:ea typeface="Times New Roman"/>
              </a:rPr>
              <a:t>Pollution</a:t>
            </a:r>
            <a:endParaRPr lang="en-US" dirty="0">
              <a:solidFill>
                <a:schemeClr val="bg1"/>
              </a:solidFill>
              <a:effectLst/>
              <a:latin typeface="Calibri" pitchFamily="34" charset="0"/>
              <a:ea typeface="Times New Roman"/>
            </a:endParaRPr>
          </a:p>
          <a:p>
            <a:pPr marL="0" marR="0">
              <a:spcBef>
                <a:spcPts val="0"/>
              </a:spcBef>
              <a:spcAft>
                <a:spcPts val="0"/>
              </a:spcAft>
              <a:tabLst>
                <a:tab pos="228600" algn="l"/>
              </a:tabLst>
            </a:pPr>
            <a:r>
              <a:rPr lang="en-US" dirty="0">
                <a:solidFill>
                  <a:schemeClr val="bg1"/>
                </a:solidFill>
                <a:effectLst/>
                <a:latin typeface="Calibri" pitchFamily="34" charset="0"/>
                <a:ea typeface="Times New Roman"/>
              </a:rPr>
              <a:t> </a:t>
            </a:r>
          </a:p>
          <a:p>
            <a:pPr marL="0" marR="0">
              <a:spcBef>
                <a:spcPts val="0"/>
              </a:spcBef>
              <a:spcAft>
                <a:spcPts val="0"/>
              </a:spcAft>
              <a:tabLst>
                <a:tab pos="228600" algn="l"/>
              </a:tabLst>
            </a:pPr>
            <a:r>
              <a:rPr lang="en-US" dirty="0">
                <a:solidFill>
                  <a:schemeClr val="bg1"/>
                </a:solidFill>
                <a:effectLst/>
                <a:latin typeface="Calibri" pitchFamily="34" charset="0"/>
                <a:ea typeface="Times New Roman"/>
              </a:rPr>
              <a:t>A cache holds frequently used data to avoid retrieving it from the much slower main store. </a:t>
            </a:r>
            <a:endParaRPr lang="en-US" dirty="0" smtClean="0">
              <a:solidFill>
                <a:schemeClr val="bg1"/>
              </a:solidFill>
              <a:effectLst/>
              <a:latin typeface="Calibri" pitchFamily="34" charset="0"/>
              <a:ea typeface="Times New Roman"/>
            </a:endParaRPr>
          </a:p>
          <a:p>
            <a:pPr marL="0" marR="0">
              <a:spcBef>
                <a:spcPts val="0"/>
              </a:spcBef>
              <a:spcAft>
                <a:spcPts val="0"/>
              </a:spcAft>
              <a:tabLst>
                <a:tab pos="228600" algn="l"/>
              </a:tabLst>
            </a:pPr>
            <a:endParaRPr lang="en-US" dirty="0">
              <a:solidFill>
                <a:schemeClr val="bg1"/>
              </a:solidFill>
              <a:latin typeface="Calibri" pitchFamily="34" charset="0"/>
              <a:ea typeface="Times New Roman"/>
            </a:endParaRPr>
          </a:p>
          <a:p>
            <a:pPr marL="0" marR="0">
              <a:spcBef>
                <a:spcPts val="0"/>
              </a:spcBef>
              <a:spcAft>
                <a:spcPts val="0"/>
              </a:spcAft>
              <a:tabLst>
                <a:tab pos="228600" algn="l"/>
              </a:tabLst>
            </a:pPr>
            <a:r>
              <a:rPr lang="en-US" dirty="0" smtClean="0">
                <a:solidFill>
                  <a:schemeClr val="bg1"/>
                </a:solidFill>
                <a:effectLst/>
                <a:latin typeface="Calibri" pitchFamily="34" charset="0"/>
                <a:ea typeface="Times New Roman"/>
              </a:rPr>
              <a:t>Sometimes</a:t>
            </a:r>
            <a:r>
              <a:rPr lang="en-US" dirty="0">
                <a:solidFill>
                  <a:schemeClr val="bg1"/>
                </a:solidFill>
                <a:effectLst/>
                <a:latin typeface="Calibri" pitchFamily="34" charset="0"/>
                <a:ea typeface="Times New Roman"/>
              </a:rPr>
              <a:t>, an access results in a miss, a line is ejected and a new line reloaded. This line may never be accessed again takes up storage that could be used by more frequently accessed data.  We call this effect </a:t>
            </a:r>
            <a:r>
              <a:rPr lang="en-US" i="1" dirty="0">
                <a:solidFill>
                  <a:schemeClr val="bg1"/>
                </a:solidFill>
                <a:effectLst/>
                <a:latin typeface="Calibri" pitchFamily="34" charset="0"/>
                <a:ea typeface="Times New Roman"/>
              </a:rPr>
              <a:t>cache pollution</a:t>
            </a:r>
            <a:r>
              <a:rPr lang="en-US" dirty="0">
                <a:solidFill>
                  <a:schemeClr val="bg1"/>
                </a:solidFill>
                <a:effectLst/>
                <a:latin typeface="Calibri" pitchFamily="34" charset="0"/>
                <a:ea typeface="Times New Roman"/>
              </a:rPr>
              <a:t>.</a:t>
            </a:r>
          </a:p>
        </p:txBody>
      </p:sp>
    </p:spTree>
    <p:extLst>
      <p:ext uri="{BB962C8B-B14F-4D97-AF65-F5344CB8AC3E}">
        <p14:creationId xmlns:p14="http://schemas.microsoft.com/office/powerpoint/2010/main" val="1462168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6446" y="533400"/>
            <a:ext cx="8241753" cy="4524315"/>
          </a:xfrm>
          <a:prstGeom prst="rect">
            <a:avLst/>
          </a:prstGeom>
        </p:spPr>
        <p:txBody>
          <a:bodyPr wrap="square">
            <a:spAutoFit/>
          </a:bodyPr>
          <a:lstStyle/>
          <a:p>
            <a:pPr algn="ctr"/>
            <a:r>
              <a:rPr lang="en-US" sz="2000" b="1" dirty="0"/>
              <a:t>Pseudo-associative, Victim, Annex and Trace Caches</a:t>
            </a:r>
            <a:endParaRPr lang="en-US" sz="2000" dirty="0" smtClean="0"/>
          </a:p>
          <a:p>
            <a:endParaRPr lang="en-US" dirty="0"/>
          </a:p>
          <a:p>
            <a:r>
              <a:rPr lang="en-US" dirty="0"/>
              <a:t>A variation on the direct mapped cache is the </a:t>
            </a:r>
            <a:r>
              <a:rPr lang="en-US" i="1" dirty="0"/>
              <a:t>pseudo-associative</a:t>
            </a:r>
            <a:r>
              <a:rPr lang="en-US" dirty="0"/>
              <a:t> cache. This uses a direct-mapped cache but gives conflict misses a second chance by finding </a:t>
            </a:r>
            <a:r>
              <a:rPr lang="en-US" i="1" dirty="0"/>
              <a:t>alternative accommodation</a:t>
            </a:r>
            <a:r>
              <a:rPr lang="en-US" dirty="0"/>
              <a:t>. </a:t>
            </a:r>
            <a:endParaRPr lang="en-US" dirty="0" smtClean="0"/>
          </a:p>
          <a:p>
            <a:endParaRPr lang="en-US" dirty="0"/>
          </a:p>
          <a:p>
            <a:r>
              <a:rPr lang="en-US" dirty="0" smtClean="0"/>
              <a:t>When </a:t>
            </a:r>
            <a:r>
              <a:rPr lang="en-US" dirty="0"/>
              <a:t>a direct-mapped cache returns a conflict miss, the associative cache makes another attempt to store the data using a new address generated from the old address. </a:t>
            </a:r>
            <a:endParaRPr lang="en-US" dirty="0" smtClean="0"/>
          </a:p>
          <a:p>
            <a:endParaRPr lang="en-US" dirty="0"/>
          </a:p>
          <a:p>
            <a:r>
              <a:rPr lang="en-US" dirty="0" smtClean="0"/>
              <a:t>Typically</a:t>
            </a:r>
            <a:r>
              <a:rPr lang="en-US" dirty="0"/>
              <a:t>, the new address is obtained by inverting one or more high-order bits of the current address. </a:t>
            </a:r>
            <a:endParaRPr lang="en-US" dirty="0" smtClean="0"/>
          </a:p>
          <a:p>
            <a:endParaRPr lang="en-US" dirty="0"/>
          </a:p>
          <a:p>
            <a:r>
              <a:rPr lang="en-US" dirty="0" smtClean="0"/>
              <a:t>Although </a:t>
            </a:r>
            <a:r>
              <a:rPr lang="en-US" dirty="0"/>
              <a:t>this is an ingenious way of bypassing the direct-mapped cache’s limitation, it does require a second cache access following an initial miss.</a:t>
            </a:r>
          </a:p>
          <a:p>
            <a:endParaRPr lang="en-US" dirty="0" smtClean="0"/>
          </a:p>
        </p:txBody>
      </p:sp>
    </p:spTree>
    <p:extLst>
      <p:ext uri="{BB962C8B-B14F-4D97-AF65-F5344CB8AC3E}">
        <p14:creationId xmlns:p14="http://schemas.microsoft.com/office/powerpoint/2010/main" val="2124723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6446" y="533400"/>
            <a:ext cx="8241753" cy="5663089"/>
          </a:xfrm>
          <a:prstGeom prst="rect">
            <a:avLst/>
          </a:prstGeom>
        </p:spPr>
        <p:txBody>
          <a:bodyPr wrap="square">
            <a:spAutoFit/>
          </a:bodyPr>
          <a:lstStyle/>
          <a:p>
            <a:pPr algn="ctr"/>
            <a:r>
              <a:rPr lang="en-US" sz="2000" b="1" dirty="0"/>
              <a:t>Pseudo-associative, Victim, Annex and Trace Caches</a:t>
            </a:r>
            <a:endParaRPr lang="en-US" sz="2000" dirty="0" smtClean="0"/>
          </a:p>
          <a:p>
            <a:endParaRPr lang="en-US" dirty="0"/>
          </a:p>
          <a:p>
            <a:r>
              <a:rPr lang="en-US" dirty="0"/>
              <a:t>A </a:t>
            </a:r>
            <a:r>
              <a:rPr lang="en-US" i="1" dirty="0"/>
              <a:t>victim cache</a:t>
            </a:r>
            <a:r>
              <a:rPr lang="en-US" dirty="0"/>
              <a:t> is a small cache that holds items recently expelled from the cache (i.e., the </a:t>
            </a:r>
            <a:r>
              <a:rPr lang="en-US" i="1" dirty="0"/>
              <a:t>victims</a:t>
            </a:r>
            <a:r>
              <a:rPr lang="en-US" dirty="0"/>
              <a:t>). </a:t>
            </a:r>
            <a:endParaRPr lang="en-US" dirty="0" smtClean="0"/>
          </a:p>
          <a:p>
            <a:endParaRPr lang="en-US" dirty="0"/>
          </a:p>
          <a:p>
            <a:r>
              <a:rPr lang="en-US" dirty="0" smtClean="0"/>
              <a:t>The </a:t>
            </a:r>
            <a:r>
              <a:rPr lang="en-US" dirty="0"/>
              <a:t>victim cache is accessed in parallel with the main cache and is, ideally, fully associative. </a:t>
            </a:r>
            <a:endParaRPr lang="en-US" dirty="0" smtClean="0"/>
          </a:p>
          <a:p>
            <a:endParaRPr lang="en-US" dirty="0"/>
          </a:p>
          <a:p>
            <a:r>
              <a:rPr lang="en-US" dirty="0" smtClean="0"/>
              <a:t>Because </a:t>
            </a:r>
            <a:r>
              <a:rPr lang="en-US" dirty="0"/>
              <a:t>it is so small, it is possible to construct a fully associative victim cache because the number of entries </a:t>
            </a:r>
            <a:r>
              <a:rPr lang="en-US" dirty="0" smtClean="0"/>
              <a:t>is </a:t>
            </a:r>
            <a:r>
              <a:rPr lang="en-US" dirty="0"/>
              <a:t>very small</a:t>
            </a:r>
            <a:r>
              <a:rPr lang="en-US" dirty="0" smtClean="0"/>
              <a:t>.</a:t>
            </a:r>
          </a:p>
          <a:p>
            <a:endParaRPr lang="en-US" dirty="0"/>
          </a:p>
          <a:p>
            <a:r>
              <a:rPr lang="en-US" dirty="0"/>
              <a:t>A </a:t>
            </a:r>
            <a:r>
              <a:rPr lang="en-US" dirty="0" smtClean="0"/>
              <a:t>victim </a:t>
            </a:r>
            <a:r>
              <a:rPr lang="en-US" dirty="0"/>
              <a:t>cache reduces the conflict miss rate of a direct-mapped cache because it can hold an item expelled by another item with the same line number. </a:t>
            </a:r>
            <a:endParaRPr lang="en-US" dirty="0" smtClean="0"/>
          </a:p>
          <a:p>
            <a:endParaRPr lang="en-US" dirty="0"/>
          </a:p>
          <a:p>
            <a:r>
              <a:rPr lang="en-US" dirty="0" smtClean="0"/>
              <a:t>The </a:t>
            </a:r>
            <a:r>
              <a:rPr lang="en-US" dirty="0"/>
              <a:t>victim cache can also be used when the main cache is full and capacity misses are being generated. The victim cache holds data that has been expelled from the main cache, </a:t>
            </a:r>
            <a:r>
              <a:rPr lang="en-US" dirty="0" smtClean="0"/>
              <a:t>and does </a:t>
            </a:r>
            <a:r>
              <a:rPr lang="en-US" dirty="0"/>
              <a:t>not waste space because data is not duplicated both in the main cache and the victim cache.</a:t>
            </a:r>
          </a:p>
          <a:p>
            <a:endParaRPr lang="en-US" dirty="0" smtClean="0"/>
          </a:p>
        </p:txBody>
      </p:sp>
    </p:spTree>
    <p:extLst>
      <p:ext uri="{BB962C8B-B14F-4D97-AF65-F5344CB8AC3E}">
        <p14:creationId xmlns:p14="http://schemas.microsoft.com/office/powerpoint/2010/main" val="938846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6446" y="533400"/>
            <a:ext cx="8241753" cy="5940088"/>
          </a:xfrm>
          <a:prstGeom prst="rect">
            <a:avLst/>
          </a:prstGeom>
        </p:spPr>
        <p:txBody>
          <a:bodyPr wrap="square">
            <a:spAutoFit/>
          </a:bodyPr>
          <a:lstStyle/>
          <a:p>
            <a:pPr algn="ctr"/>
            <a:r>
              <a:rPr lang="en-US" sz="2000" b="1" dirty="0"/>
              <a:t>Pseudo-associative, Victim, Annex and Trace Caches</a:t>
            </a:r>
            <a:endParaRPr lang="en-US" sz="2000" dirty="0" smtClean="0"/>
          </a:p>
          <a:p>
            <a:endParaRPr lang="en-US" dirty="0"/>
          </a:p>
          <a:p>
            <a:r>
              <a:rPr lang="en-US" dirty="0"/>
              <a:t>Another special cache </a:t>
            </a:r>
            <a:r>
              <a:rPr lang="en-US" dirty="0" smtClean="0"/>
              <a:t> is </a:t>
            </a:r>
            <a:r>
              <a:rPr lang="en-US" dirty="0"/>
              <a:t>the </a:t>
            </a:r>
            <a:r>
              <a:rPr lang="en-US" i="1" dirty="0"/>
              <a:t>annex cache</a:t>
            </a:r>
            <a:r>
              <a:rPr lang="en-US" dirty="0"/>
              <a:t>. </a:t>
            </a:r>
            <a:r>
              <a:rPr lang="en-US" dirty="0" smtClean="0"/>
              <a:t> The </a:t>
            </a:r>
            <a:r>
              <a:rPr lang="en-US" dirty="0"/>
              <a:t>victim cache sits at the exit and the annex cache sits at the entrance. </a:t>
            </a:r>
            <a:endParaRPr lang="en-US" dirty="0" smtClean="0"/>
          </a:p>
          <a:p>
            <a:endParaRPr lang="en-US" dirty="0"/>
          </a:p>
          <a:p>
            <a:r>
              <a:rPr lang="en-US" dirty="0" smtClean="0"/>
              <a:t>Whereas </a:t>
            </a:r>
            <a:r>
              <a:rPr lang="en-US" dirty="0"/>
              <a:t>the victim cache gives data flushed from a cache a second chance, the annex cache requires that data that wants to go into the cache has to prove its worthiness. </a:t>
            </a:r>
            <a:endParaRPr lang="en-US" dirty="0" smtClean="0"/>
          </a:p>
          <a:p>
            <a:endParaRPr lang="en-US" dirty="0" smtClean="0"/>
          </a:p>
          <a:p>
            <a:r>
              <a:rPr lang="en-US" dirty="0"/>
              <a:t>Annex cache </a:t>
            </a:r>
            <a:r>
              <a:rPr lang="en-US" dirty="0" smtClean="0"/>
              <a:t>reduces </a:t>
            </a:r>
            <a:r>
              <a:rPr lang="en-US" dirty="0"/>
              <a:t>cache pollution by preventing </a:t>
            </a:r>
            <a:r>
              <a:rPr lang="en-US" dirty="0"/>
              <a:t>rarely </a:t>
            </a:r>
            <a:r>
              <a:rPr lang="en-US" dirty="0" smtClean="0"/>
              <a:t>accessed data </a:t>
            </a:r>
            <a:r>
              <a:rPr lang="en-US" dirty="0"/>
              <a:t>entering </a:t>
            </a:r>
            <a:r>
              <a:rPr lang="en-US" dirty="0" smtClean="0"/>
              <a:t>the cache. </a:t>
            </a:r>
            <a:r>
              <a:rPr lang="en-US" dirty="0"/>
              <a:t>A cache is operating inefficiently if frequently used data is expelled to make room for an item that is never accessed again. </a:t>
            </a:r>
            <a:endParaRPr lang="en-US" dirty="0" smtClean="0"/>
          </a:p>
          <a:p>
            <a:endParaRPr lang="en-US" dirty="0"/>
          </a:p>
          <a:p>
            <a:r>
              <a:rPr lang="en-US" dirty="0" smtClean="0"/>
              <a:t>On </a:t>
            </a:r>
            <a:r>
              <a:rPr lang="en-US" dirty="0"/>
              <a:t>startup, all entries enter the cache in the normal way. After the initial phase, all data loaded into the cache comes via the annex. A line from the annex cache is swapped into the main cache only if it has been referenced twice after the conflicting line in the main cache was referenced. </a:t>
            </a:r>
            <a:endParaRPr lang="en-US" dirty="0" smtClean="0"/>
          </a:p>
          <a:p>
            <a:endParaRPr lang="en-US" dirty="0"/>
          </a:p>
          <a:p>
            <a:r>
              <a:rPr lang="en-US" dirty="0" smtClean="0"/>
              <a:t>Data </a:t>
            </a:r>
            <a:r>
              <a:rPr lang="en-US" dirty="0"/>
              <a:t>is admitted into the annex cache only if it has demonstrated a right of residence indicated by temporal or spatial </a:t>
            </a:r>
            <a:r>
              <a:rPr lang="en-US" dirty="0" smtClean="0"/>
              <a:t>locality</a:t>
            </a:r>
            <a:endParaRPr lang="en-GB" dirty="0" smtClean="0"/>
          </a:p>
          <a:p>
            <a:endParaRPr lang="en-US" dirty="0" smtClean="0"/>
          </a:p>
        </p:txBody>
      </p:sp>
    </p:spTree>
    <p:extLst>
      <p:ext uri="{BB962C8B-B14F-4D97-AF65-F5344CB8AC3E}">
        <p14:creationId xmlns:p14="http://schemas.microsoft.com/office/powerpoint/2010/main" val="2011600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6446" y="533400"/>
            <a:ext cx="8317954" cy="1631216"/>
          </a:xfrm>
          <a:prstGeom prst="rect">
            <a:avLst/>
          </a:prstGeom>
        </p:spPr>
        <p:txBody>
          <a:bodyPr wrap="square">
            <a:spAutoFit/>
          </a:bodyPr>
          <a:lstStyle/>
          <a:p>
            <a:pPr algn="ctr"/>
            <a:r>
              <a:rPr lang="en-US" sz="2000" b="1" dirty="0"/>
              <a:t>Physical v. Logical Cache</a:t>
            </a:r>
          </a:p>
          <a:p>
            <a:r>
              <a:rPr lang="en-US" sz="2000" dirty="0"/>
              <a:t> </a:t>
            </a:r>
          </a:p>
          <a:p>
            <a:r>
              <a:rPr lang="en-US" sz="2000" dirty="0"/>
              <a:t>In a computer </a:t>
            </a:r>
            <a:r>
              <a:rPr lang="en-US" sz="2000" dirty="0" smtClean="0"/>
              <a:t>with memory management, cache </a:t>
            </a:r>
            <a:r>
              <a:rPr lang="en-US" sz="2000" dirty="0"/>
              <a:t>memory can be located either between the CPU and the MMU, or between the MMU and physical memory. Figure 9.18 describes these </a:t>
            </a:r>
            <a:r>
              <a:rPr lang="en-US" sz="2000" dirty="0" smtClean="0"/>
              <a:t>alternatives</a:t>
            </a:r>
            <a:r>
              <a:rPr lang="en-US" sz="2000" dirty="0"/>
              <a:t>. </a:t>
            </a:r>
            <a:endParaRPr lang="en-US" dirty="0" smtClean="0"/>
          </a:p>
        </p:txBody>
      </p:sp>
      <p:pic>
        <p:nvPicPr>
          <p:cNvPr id="7" name="Picture 2" descr="E:\CengageBook\CengageLectureNotesWebsite\Clements 1e JPG_files\ch09\87046-09-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4" y="2285999"/>
            <a:ext cx="6787055" cy="41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1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6446" y="533400"/>
            <a:ext cx="8241753" cy="2554545"/>
          </a:xfrm>
          <a:prstGeom prst="rect">
            <a:avLst/>
          </a:prstGeom>
        </p:spPr>
        <p:txBody>
          <a:bodyPr wrap="square">
            <a:spAutoFit/>
          </a:bodyPr>
          <a:lstStyle/>
          <a:p>
            <a:pPr algn="ctr"/>
            <a:r>
              <a:rPr lang="en-US" sz="2000" b="1" dirty="0"/>
              <a:t>Physical v. Logical Cache</a:t>
            </a:r>
          </a:p>
          <a:p>
            <a:r>
              <a:rPr lang="en-US" sz="2000" dirty="0"/>
              <a:t> </a:t>
            </a:r>
          </a:p>
          <a:p>
            <a:r>
              <a:rPr lang="en-US" sz="2000" dirty="0" smtClean="0"/>
              <a:t>If </a:t>
            </a:r>
            <a:r>
              <a:rPr lang="en-US" sz="2000" dirty="0"/>
              <a:t>the data at the CPU’s data terminals is cached, the data is </a:t>
            </a:r>
            <a:r>
              <a:rPr lang="en-US" sz="2000" i="1" dirty="0"/>
              <a:t>logical data</a:t>
            </a:r>
            <a:r>
              <a:rPr lang="en-US" sz="2000" dirty="0"/>
              <a:t> and the cache is a </a:t>
            </a:r>
            <a:r>
              <a:rPr lang="en-US" sz="2000" i="1" dirty="0"/>
              <a:t>logical cache</a:t>
            </a:r>
            <a:r>
              <a:rPr lang="en-US" sz="2000" dirty="0" smtClean="0"/>
              <a:t>.</a:t>
            </a:r>
          </a:p>
          <a:p>
            <a:endParaRPr lang="en-US" sz="2000" dirty="0"/>
          </a:p>
          <a:p>
            <a:r>
              <a:rPr lang="en-US" sz="2000" dirty="0" smtClean="0"/>
              <a:t>If the </a:t>
            </a:r>
            <a:r>
              <a:rPr lang="en-US" sz="2000" dirty="0"/>
              <a:t>data is cached after address translation has been performed by the MMU, the data is </a:t>
            </a:r>
            <a:r>
              <a:rPr lang="en-US" sz="2000" i="1" dirty="0"/>
              <a:t>physical dat</a:t>
            </a:r>
            <a:r>
              <a:rPr lang="en-US" sz="2000" dirty="0"/>
              <a:t>a and the cache a </a:t>
            </a:r>
            <a:r>
              <a:rPr lang="en-US" sz="2000" i="1" dirty="0"/>
              <a:t>physical cache</a:t>
            </a:r>
            <a:r>
              <a:rPr lang="en-US" sz="2000" dirty="0"/>
              <a:t>. </a:t>
            </a:r>
            <a:endParaRPr lang="en-US" dirty="0" smtClean="0"/>
          </a:p>
        </p:txBody>
      </p:sp>
      <p:pic>
        <p:nvPicPr>
          <p:cNvPr id="7" name="Picture 2" descr="E:\CengageBook\CengageLectureNotesWebsite\Clements 1e JPG_files\ch09\87046-09-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5" y="3276600"/>
            <a:ext cx="5117555" cy="314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897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9458" name="Picture 2" descr="E:\CengageBook\CengageLectureNotesWebsite\Clements 1e JPG_files\ch09\87046-09-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33" y="2667000"/>
            <a:ext cx="6264167" cy="3854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0116" y="533400"/>
            <a:ext cx="7899484" cy="1754326"/>
          </a:xfrm>
          <a:prstGeom prst="rect">
            <a:avLst/>
          </a:prstGeom>
        </p:spPr>
        <p:txBody>
          <a:bodyPr wrap="square">
            <a:spAutoFit/>
          </a:bodyPr>
          <a:lstStyle/>
          <a:p>
            <a:r>
              <a:rPr lang="en-US" dirty="0"/>
              <a:t>A physical data cache has a longer access time than a logical cache because the data cannot be accessed until the MMU has performed a logical-to-physical address translation. </a:t>
            </a:r>
            <a:endParaRPr lang="en-US" dirty="0" smtClean="0"/>
          </a:p>
          <a:p>
            <a:endParaRPr lang="en-US" dirty="0"/>
          </a:p>
          <a:p>
            <a:r>
              <a:rPr lang="en-US" dirty="0" smtClean="0"/>
              <a:t>A </a:t>
            </a:r>
            <a:r>
              <a:rPr lang="en-US" dirty="0"/>
              <a:t>logical cache is faster than a physical cache because data can be accessed in the cache without having to wait for an address translation.</a:t>
            </a:r>
          </a:p>
        </p:txBody>
      </p:sp>
    </p:spTree>
    <p:extLst>
      <p:ext uri="{BB962C8B-B14F-4D97-AF65-F5344CB8AC3E}">
        <p14:creationId xmlns:p14="http://schemas.microsoft.com/office/powerpoint/2010/main" val="360530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8" name="Text Box 203"/>
          <p:cNvSpPr txBox="1">
            <a:spLocks noChangeArrowheads="1"/>
          </p:cNvSpPr>
          <p:nvPr/>
        </p:nvSpPr>
        <p:spPr bwMode="auto">
          <a:xfrm>
            <a:off x="304800" y="533400"/>
            <a:ext cx="8229600" cy="5715000"/>
          </a:xfrm>
          <a:prstGeom prst="rect">
            <a:avLst/>
          </a:prstGeom>
          <a:solidFill>
            <a:srgbClr val="DBE5F1"/>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cs typeface="Arial Unicode MS"/>
              </a:rPr>
              <a:t>History of Cache Memory</a:t>
            </a:r>
            <a:endParaRPr lang="en-US" dirty="0">
              <a:solidFill>
                <a:schemeClr val="bg1"/>
              </a:solidFill>
              <a:effectLst/>
              <a:latin typeface="Times New Roman"/>
              <a:ea typeface="Times New Roman"/>
              <a:cs typeface="Arial Unicode MS"/>
            </a:endParaRPr>
          </a:p>
          <a:p>
            <a:pPr marL="0" marR="0">
              <a:spcBef>
                <a:spcPts val="0"/>
              </a:spcBef>
              <a:spcAft>
                <a:spcPts val="0"/>
              </a:spcAft>
            </a:pPr>
            <a:r>
              <a:rPr lang="en-US" dirty="0">
                <a:solidFill>
                  <a:schemeClr val="bg1"/>
                </a:solidFill>
                <a:effectLst/>
                <a:latin typeface="Times New Roman"/>
                <a:ea typeface="Times New Roman"/>
                <a:cs typeface="Arial Unicode MS"/>
              </a:rPr>
              <a:t> </a:t>
            </a:r>
          </a:p>
          <a:p>
            <a:pPr marL="0" marR="0">
              <a:spcBef>
                <a:spcPts val="0"/>
              </a:spcBef>
              <a:spcAft>
                <a:spcPts val="0"/>
              </a:spcAft>
            </a:pPr>
            <a:r>
              <a:rPr lang="en-US" dirty="0" err="1" smtClean="0">
                <a:solidFill>
                  <a:schemeClr val="bg1"/>
                </a:solidFill>
                <a:effectLst/>
                <a:latin typeface="Arial"/>
                <a:ea typeface="Times New Roman"/>
                <a:cs typeface="Arial Unicode MS"/>
              </a:rPr>
              <a:t>Cmemory</a:t>
            </a:r>
            <a:r>
              <a:rPr lang="en-US" dirty="0" smtClean="0">
                <a:solidFill>
                  <a:schemeClr val="bg1"/>
                </a:solidFill>
                <a:effectLst/>
                <a:latin typeface="Arial"/>
                <a:ea typeface="Times New Roman"/>
                <a:cs typeface="Arial Unicode MS"/>
              </a:rPr>
              <a:t> </a:t>
            </a:r>
            <a:r>
              <a:rPr lang="en-US" dirty="0">
                <a:solidFill>
                  <a:schemeClr val="bg1"/>
                </a:solidFill>
                <a:effectLst/>
                <a:latin typeface="Arial"/>
                <a:ea typeface="Times New Roman"/>
                <a:cs typeface="Arial Unicode MS"/>
              </a:rPr>
              <a:t>was proposed by Maurice Wilkes and Gordon </a:t>
            </a:r>
            <a:r>
              <a:rPr lang="en-US" dirty="0" err="1">
                <a:solidFill>
                  <a:schemeClr val="bg1"/>
                </a:solidFill>
                <a:effectLst/>
                <a:latin typeface="Arial"/>
                <a:ea typeface="Times New Roman"/>
                <a:cs typeface="Arial Unicode MS"/>
              </a:rPr>
              <a:t>Scarott</a:t>
            </a:r>
            <a:r>
              <a:rPr lang="en-US" dirty="0">
                <a:solidFill>
                  <a:schemeClr val="bg1"/>
                </a:solidFill>
                <a:effectLst/>
                <a:latin typeface="Arial"/>
                <a:ea typeface="Times New Roman"/>
                <a:cs typeface="Arial Unicode MS"/>
              </a:rPr>
              <a:t> in 1965. Cache memory was in use in the </a:t>
            </a:r>
            <a:r>
              <a:rPr lang="en-US" dirty="0" smtClean="0">
                <a:solidFill>
                  <a:schemeClr val="bg1"/>
                </a:solidFill>
                <a:effectLst/>
                <a:latin typeface="Arial"/>
                <a:ea typeface="Times New Roman"/>
                <a:cs typeface="Arial Unicode MS"/>
              </a:rPr>
              <a:t>1970s..</a:t>
            </a:r>
            <a:endParaRPr lang="en-US" dirty="0">
              <a:solidFill>
                <a:schemeClr val="bg1"/>
              </a:solidFill>
              <a:effectLst/>
              <a:latin typeface="Times New Roman"/>
              <a:ea typeface="Times New Roman"/>
              <a:cs typeface="Arial Unicode MS"/>
            </a:endParaRPr>
          </a:p>
          <a:p>
            <a:pPr marL="0" marR="0">
              <a:spcBef>
                <a:spcPts val="0"/>
              </a:spcBef>
              <a:spcAft>
                <a:spcPts val="0"/>
              </a:spcAft>
            </a:pPr>
            <a:endParaRPr lang="en-US" dirty="0">
              <a:solidFill>
                <a:schemeClr val="bg1"/>
              </a:solidFill>
              <a:latin typeface="Arial"/>
              <a:ea typeface="Times New Roman"/>
              <a:cs typeface="Arial Unicode MS"/>
            </a:endParaRPr>
          </a:p>
          <a:p>
            <a:r>
              <a:rPr lang="en-US" dirty="0" smtClean="0">
                <a:solidFill>
                  <a:schemeClr val="bg1"/>
                </a:solidFill>
                <a:effectLst/>
                <a:latin typeface="Arial"/>
                <a:ea typeface="Times New Roman"/>
                <a:cs typeface="Arial Unicode MS"/>
              </a:rPr>
              <a:t>In </a:t>
            </a:r>
            <a:r>
              <a:rPr lang="en-US" dirty="0">
                <a:solidFill>
                  <a:schemeClr val="bg1"/>
                </a:solidFill>
                <a:effectLst/>
                <a:latin typeface="Arial"/>
                <a:ea typeface="Times New Roman"/>
                <a:cs typeface="Arial Unicode MS"/>
              </a:rPr>
              <a:t>the early days of </a:t>
            </a:r>
            <a:r>
              <a:rPr lang="en-US" dirty="0" smtClean="0">
                <a:solidFill>
                  <a:schemeClr val="bg1"/>
                </a:solidFill>
                <a:effectLst/>
                <a:latin typeface="Arial"/>
                <a:ea typeface="Times New Roman"/>
                <a:cs typeface="Arial Unicode MS"/>
              </a:rPr>
              <a:t>microprocessors, </a:t>
            </a:r>
            <a:r>
              <a:rPr lang="en-US" dirty="0">
                <a:solidFill>
                  <a:schemeClr val="bg1"/>
                </a:solidFill>
                <a:effectLst/>
                <a:latin typeface="Arial"/>
                <a:ea typeface="Times New Roman"/>
                <a:cs typeface="Arial Unicode MS"/>
              </a:rPr>
              <a:t>cache memories were small or non-existent</a:t>
            </a:r>
            <a:r>
              <a:rPr lang="en-US" dirty="0" smtClean="0">
                <a:solidFill>
                  <a:schemeClr val="bg1"/>
                </a:solidFill>
                <a:effectLst/>
                <a:latin typeface="Arial"/>
                <a:ea typeface="Times New Roman"/>
                <a:cs typeface="Arial Unicode MS"/>
              </a:rPr>
              <a:t>. The </a:t>
            </a:r>
            <a:r>
              <a:rPr lang="en-US" dirty="0">
                <a:solidFill>
                  <a:schemeClr val="bg1"/>
                </a:solidFill>
                <a:effectLst/>
                <a:latin typeface="Arial"/>
                <a:ea typeface="Times New Roman"/>
                <a:cs typeface="Arial Unicode MS"/>
              </a:rPr>
              <a:t>Motorola 68020 had a 256 byte instruction-only cache that improved the execution time of small loops</a:t>
            </a:r>
            <a:r>
              <a:rPr lang="en-US" dirty="0" smtClean="0">
                <a:solidFill>
                  <a:schemeClr val="bg1"/>
                </a:solidFill>
                <a:effectLst/>
                <a:latin typeface="Arial"/>
                <a:ea typeface="Times New Roman"/>
                <a:cs typeface="Arial Unicode MS"/>
              </a:rPr>
              <a:t>. Motorola’s 68030 </a:t>
            </a:r>
            <a:r>
              <a:rPr lang="en-US" dirty="0">
                <a:solidFill>
                  <a:schemeClr val="bg1"/>
                </a:solidFill>
                <a:effectLst/>
                <a:latin typeface="Arial"/>
                <a:ea typeface="Times New Roman"/>
                <a:cs typeface="Arial Unicode MS"/>
              </a:rPr>
              <a:t>had </a:t>
            </a:r>
            <a:r>
              <a:rPr lang="en-US" dirty="0" smtClean="0">
                <a:solidFill>
                  <a:schemeClr val="bg1"/>
                </a:solidFill>
                <a:latin typeface="Arial"/>
                <a:ea typeface="Times New Roman"/>
                <a:cs typeface="Arial Unicode MS"/>
              </a:rPr>
              <a:t>256-byte </a:t>
            </a:r>
            <a:r>
              <a:rPr lang="en-US" dirty="0">
                <a:solidFill>
                  <a:schemeClr val="bg1"/>
                </a:solidFill>
                <a:latin typeface="Arial"/>
                <a:ea typeface="Times New Roman"/>
                <a:cs typeface="Arial Unicode MS"/>
              </a:rPr>
              <a:t>split </a:t>
            </a:r>
            <a:r>
              <a:rPr lang="en-US" dirty="0">
                <a:solidFill>
                  <a:schemeClr val="bg1"/>
                </a:solidFill>
                <a:effectLst/>
                <a:latin typeface="Arial"/>
                <a:ea typeface="Times New Roman"/>
                <a:cs typeface="Arial Unicode MS"/>
              </a:rPr>
              <a:t>instruction and data caches, </a:t>
            </a:r>
            <a:r>
              <a:rPr lang="en-US" dirty="0" smtClean="0">
                <a:solidFill>
                  <a:schemeClr val="bg1"/>
                </a:solidFill>
                <a:effectLst/>
                <a:latin typeface="Arial"/>
                <a:ea typeface="Times New Roman"/>
                <a:cs typeface="Arial Unicode MS"/>
              </a:rPr>
              <a:t>and the </a:t>
            </a:r>
            <a:r>
              <a:rPr lang="en-US" dirty="0">
                <a:solidFill>
                  <a:schemeClr val="bg1"/>
                </a:solidFill>
                <a:effectLst/>
                <a:latin typeface="Arial"/>
                <a:ea typeface="Times New Roman"/>
                <a:cs typeface="Arial Unicode MS"/>
              </a:rPr>
              <a:t>68040 </a:t>
            </a:r>
            <a:r>
              <a:rPr lang="en-US" dirty="0" smtClean="0">
                <a:solidFill>
                  <a:schemeClr val="bg1"/>
                </a:solidFill>
                <a:effectLst/>
                <a:latin typeface="Arial"/>
                <a:ea typeface="Times New Roman"/>
                <a:cs typeface="Arial Unicode MS"/>
              </a:rPr>
              <a:t>had two </a:t>
            </a:r>
            <a:r>
              <a:rPr lang="en-US" dirty="0">
                <a:solidFill>
                  <a:schemeClr val="bg1"/>
                </a:solidFill>
                <a:effectLst/>
                <a:latin typeface="Arial"/>
                <a:ea typeface="Times New Roman"/>
                <a:cs typeface="Arial Unicode MS"/>
              </a:rPr>
              <a:t>4096-byte </a:t>
            </a:r>
            <a:r>
              <a:rPr lang="en-US" dirty="0" smtClean="0">
                <a:solidFill>
                  <a:schemeClr val="bg1"/>
                </a:solidFill>
                <a:effectLst/>
                <a:latin typeface="Arial"/>
                <a:ea typeface="Times New Roman"/>
                <a:cs typeface="Arial Unicode MS"/>
              </a:rPr>
              <a:t>caches.</a:t>
            </a:r>
            <a:endParaRPr lang="en-US" dirty="0">
              <a:solidFill>
                <a:schemeClr val="bg1"/>
              </a:solidFill>
              <a:effectLst/>
              <a:latin typeface="Times New Roman"/>
              <a:ea typeface="Times New Roman"/>
              <a:cs typeface="Arial Unicode MS"/>
            </a:endParaRPr>
          </a:p>
          <a:p>
            <a:pPr marL="0" marR="0">
              <a:spcBef>
                <a:spcPts val="0"/>
              </a:spcBef>
              <a:spcAft>
                <a:spcPts val="0"/>
              </a:spcAft>
            </a:pPr>
            <a:endParaRPr lang="en-US" dirty="0">
              <a:solidFill>
                <a:schemeClr val="bg1"/>
              </a:solidFill>
              <a:latin typeface="Arial"/>
              <a:ea typeface="Times New Roman"/>
              <a:cs typeface="Arial Unicode MS"/>
            </a:endParaRPr>
          </a:p>
          <a:p>
            <a:r>
              <a:rPr lang="en-US" dirty="0" smtClean="0">
                <a:solidFill>
                  <a:schemeClr val="bg1"/>
                </a:solidFill>
                <a:effectLst/>
                <a:latin typeface="Arial"/>
                <a:ea typeface="Times New Roman"/>
                <a:cs typeface="Arial Unicode MS"/>
              </a:rPr>
              <a:t>In </a:t>
            </a:r>
            <a:r>
              <a:rPr lang="en-US" dirty="0">
                <a:solidFill>
                  <a:schemeClr val="bg1"/>
                </a:solidFill>
                <a:effectLst/>
                <a:latin typeface="Arial"/>
                <a:ea typeface="Times New Roman"/>
                <a:cs typeface="Arial Unicode MS"/>
              </a:rPr>
              <a:t>the Intel world, </a:t>
            </a:r>
            <a:r>
              <a:rPr lang="en-US" dirty="0">
                <a:solidFill>
                  <a:schemeClr val="bg1"/>
                </a:solidFill>
                <a:latin typeface="Arial"/>
                <a:ea typeface="Times New Roman"/>
                <a:cs typeface="Arial Unicode MS"/>
              </a:rPr>
              <a:t>the 80386 used </a:t>
            </a:r>
            <a:r>
              <a:rPr lang="en-US" dirty="0" smtClean="0">
                <a:solidFill>
                  <a:schemeClr val="bg1"/>
                </a:solidFill>
                <a:effectLst/>
                <a:latin typeface="Arial"/>
                <a:ea typeface="Times New Roman"/>
                <a:cs typeface="Arial Unicode MS"/>
              </a:rPr>
              <a:t>off-chip cache</a:t>
            </a:r>
            <a:r>
              <a:rPr lang="en-US" dirty="0" smtClean="0">
                <a:solidFill>
                  <a:schemeClr val="bg1"/>
                </a:solidFill>
                <a:latin typeface="Arial"/>
                <a:ea typeface="Times New Roman"/>
                <a:cs typeface="Arial Unicode MS"/>
              </a:rPr>
              <a:t>. </a:t>
            </a:r>
            <a:r>
              <a:rPr lang="en-US" dirty="0">
                <a:solidFill>
                  <a:schemeClr val="bg1"/>
                </a:solidFill>
                <a:effectLst/>
                <a:latin typeface="Arial"/>
                <a:ea typeface="Times New Roman"/>
                <a:cs typeface="Arial Unicode MS"/>
              </a:rPr>
              <a:t>The 80468 </a:t>
            </a:r>
            <a:r>
              <a:rPr lang="en-US" dirty="0" smtClean="0">
                <a:solidFill>
                  <a:schemeClr val="bg1"/>
                </a:solidFill>
                <a:effectLst/>
                <a:latin typeface="Arial"/>
                <a:ea typeface="Times New Roman"/>
                <a:cs typeface="Arial Unicode MS"/>
              </a:rPr>
              <a:t>had an </a:t>
            </a:r>
            <a:r>
              <a:rPr lang="en-US" dirty="0">
                <a:solidFill>
                  <a:schemeClr val="bg1"/>
                </a:solidFill>
                <a:effectLst/>
                <a:latin typeface="Arial"/>
                <a:ea typeface="Times New Roman"/>
                <a:cs typeface="Arial Unicode MS"/>
              </a:rPr>
              <a:t>8 KB on-chip cache. </a:t>
            </a:r>
            <a:r>
              <a:rPr lang="en-US" dirty="0" smtClean="0">
                <a:solidFill>
                  <a:schemeClr val="bg1"/>
                </a:solidFill>
                <a:effectLst/>
                <a:latin typeface="Arial"/>
                <a:ea typeface="Times New Roman"/>
                <a:cs typeface="Arial Unicode MS"/>
              </a:rPr>
              <a:t>80486-based </a:t>
            </a:r>
            <a:r>
              <a:rPr lang="en-US" dirty="0">
                <a:solidFill>
                  <a:schemeClr val="bg1"/>
                </a:solidFill>
                <a:effectLst/>
                <a:latin typeface="Arial"/>
                <a:ea typeface="Times New Roman"/>
                <a:cs typeface="Arial Unicode MS"/>
              </a:rPr>
              <a:t>systems introduced second level L2 </a:t>
            </a:r>
            <a:r>
              <a:rPr lang="en-US" dirty="0">
                <a:solidFill>
                  <a:schemeClr val="bg1"/>
                </a:solidFill>
                <a:latin typeface="Arial"/>
                <a:ea typeface="Times New Roman"/>
                <a:cs typeface="Arial Unicode MS"/>
              </a:rPr>
              <a:t> 265 </a:t>
            </a:r>
            <a:r>
              <a:rPr lang="en-US" dirty="0" smtClean="0">
                <a:solidFill>
                  <a:schemeClr val="bg1"/>
                </a:solidFill>
                <a:latin typeface="Arial"/>
                <a:ea typeface="Times New Roman"/>
                <a:cs typeface="Arial Unicode MS"/>
              </a:rPr>
              <a:t>KB </a:t>
            </a:r>
            <a:r>
              <a:rPr lang="en-US" dirty="0" smtClean="0">
                <a:solidFill>
                  <a:schemeClr val="bg1"/>
                </a:solidFill>
                <a:effectLst/>
                <a:latin typeface="Arial"/>
                <a:ea typeface="Times New Roman"/>
                <a:cs typeface="Arial Unicode MS"/>
              </a:rPr>
              <a:t>caches </a:t>
            </a:r>
            <a:r>
              <a:rPr lang="en-US" dirty="0">
                <a:solidFill>
                  <a:schemeClr val="bg1"/>
                </a:solidFill>
                <a:effectLst/>
                <a:latin typeface="Arial"/>
                <a:ea typeface="Times New Roman"/>
                <a:cs typeface="Arial Unicode MS"/>
              </a:rPr>
              <a:t>of </a:t>
            </a:r>
            <a:r>
              <a:rPr lang="en-US" dirty="0" smtClean="0">
                <a:solidFill>
                  <a:schemeClr val="bg1"/>
                </a:solidFill>
                <a:effectLst/>
                <a:latin typeface="Arial"/>
                <a:ea typeface="Times New Roman"/>
                <a:cs typeface="Arial Unicode MS"/>
              </a:rPr>
              <a:t>on </a:t>
            </a:r>
            <a:r>
              <a:rPr lang="en-US" dirty="0">
                <a:solidFill>
                  <a:schemeClr val="bg1"/>
                </a:solidFill>
                <a:effectLst/>
                <a:latin typeface="Arial"/>
                <a:ea typeface="Times New Roman"/>
                <a:cs typeface="Arial Unicode MS"/>
              </a:rPr>
              <a:t>the motherboard. Intel’s Pentium Pro included L2 cache in the same package as the processor (i.e., in the CPU housing but not on the same silicon die). By 2010 Intel was producing i7 chips with 8 MB of on-chip cache (although Intel’s Xeon had 16 MB of L2 cache when it was launched in 2008).</a:t>
            </a:r>
            <a:endParaRPr lang="en-US" dirty="0">
              <a:solidFill>
                <a:schemeClr val="bg1"/>
              </a:solidFill>
              <a:effectLst/>
              <a:latin typeface="Times New Roman"/>
              <a:ea typeface="Times New Roman"/>
              <a:cs typeface="Arial Unicode MS"/>
            </a:endParaRPr>
          </a:p>
          <a:p>
            <a:endParaRPr lang="en-US" dirty="0">
              <a:solidFill>
                <a:schemeClr val="bg1"/>
              </a:solidFill>
              <a:latin typeface="Arial"/>
              <a:ea typeface="Times New Roman"/>
              <a:cs typeface="Arial Unicode MS"/>
            </a:endParaRPr>
          </a:p>
          <a:p>
            <a:r>
              <a:rPr lang="en-US" dirty="0" smtClean="0">
                <a:solidFill>
                  <a:schemeClr val="bg1"/>
                </a:solidFill>
                <a:effectLst/>
                <a:latin typeface="Arial"/>
                <a:ea typeface="Times New Roman"/>
                <a:cs typeface="Arial Unicode MS"/>
              </a:rPr>
              <a:t>Intel’s </a:t>
            </a:r>
            <a:r>
              <a:rPr lang="en-US" dirty="0">
                <a:solidFill>
                  <a:schemeClr val="bg1"/>
                </a:solidFill>
                <a:effectLst/>
                <a:latin typeface="Arial"/>
                <a:ea typeface="Times New Roman"/>
                <a:cs typeface="Arial Unicode MS"/>
              </a:rPr>
              <a:t>quad-core Itanium processor 9300 series had a </a:t>
            </a:r>
            <a:r>
              <a:rPr lang="en-US" dirty="0" smtClean="0">
                <a:solidFill>
                  <a:schemeClr val="bg1"/>
                </a:solidFill>
                <a:effectLst/>
                <a:latin typeface="Arial"/>
                <a:ea typeface="Times New Roman"/>
                <a:cs typeface="Arial Unicode MS"/>
              </a:rPr>
              <a:t>24 </a:t>
            </a:r>
            <a:r>
              <a:rPr lang="en-US" dirty="0" err="1" smtClean="0">
                <a:solidFill>
                  <a:schemeClr val="bg1"/>
                </a:solidFill>
                <a:effectLst/>
                <a:latin typeface="Arial"/>
                <a:ea typeface="Times New Roman"/>
                <a:cs typeface="Arial Unicode MS"/>
              </a:rPr>
              <a:t>Mbyte</a:t>
            </a:r>
            <a:r>
              <a:rPr lang="en-US" dirty="0" smtClean="0">
                <a:solidFill>
                  <a:schemeClr val="bg1"/>
                </a:solidFill>
                <a:effectLst/>
                <a:latin typeface="Arial"/>
                <a:ea typeface="Times New Roman"/>
                <a:cs typeface="Arial Unicode MS"/>
              </a:rPr>
              <a:t> </a:t>
            </a:r>
            <a:r>
              <a:rPr lang="en-US" dirty="0">
                <a:solidFill>
                  <a:schemeClr val="bg1"/>
                </a:solidFill>
                <a:effectLst/>
                <a:latin typeface="Arial"/>
                <a:ea typeface="Times New Roman"/>
                <a:cs typeface="Arial Unicode MS"/>
              </a:rPr>
              <a:t>L3 cache in 2010. To put this into context, the Itanium cache has 24 times the total memory of first-generation PCs</a:t>
            </a:r>
            <a:r>
              <a:rPr lang="en-US" dirty="0" smtClean="0">
                <a:solidFill>
                  <a:schemeClr val="bg1"/>
                </a:solidFill>
                <a:latin typeface="Arial"/>
                <a:ea typeface="Times New Roman"/>
                <a:cs typeface="Arial Unicode MS"/>
              </a:rPr>
              <a:t>. </a:t>
            </a:r>
            <a:endParaRPr lang="en-US" dirty="0">
              <a:solidFill>
                <a:schemeClr val="bg1"/>
              </a:solidFill>
              <a:effectLst/>
              <a:latin typeface="Times New Roman"/>
              <a:ea typeface="Times New Roman"/>
              <a:cs typeface="Arial Unicode MS"/>
            </a:endParaRPr>
          </a:p>
        </p:txBody>
      </p:sp>
    </p:spTree>
    <p:extLst>
      <p:ext uri="{BB962C8B-B14F-4D97-AF65-F5344CB8AC3E}">
        <p14:creationId xmlns:p14="http://schemas.microsoft.com/office/powerpoint/2010/main" val="5606495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7899484" cy="5632311"/>
          </a:xfrm>
          <a:prstGeom prst="rect">
            <a:avLst/>
          </a:prstGeom>
        </p:spPr>
        <p:txBody>
          <a:bodyPr wrap="square">
            <a:spAutoFit/>
          </a:bodyPr>
          <a:lstStyle/>
          <a:p>
            <a:r>
              <a:rPr lang="en-US" dirty="0"/>
              <a:t>Suppose that in a multitasking system a context switch occurs and a new task is executed. </a:t>
            </a:r>
            <a:endParaRPr lang="en-US" dirty="0" smtClean="0"/>
          </a:p>
          <a:p>
            <a:endParaRPr lang="en-US" dirty="0"/>
          </a:p>
          <a:p>
            <a:r>
              <a:rPr lang="en-US" dirty="0" smtClean="0"/>
              <a:t>When </a:t>
            </a:r>
            <a:r>
              <a:rPr lang="en-US" dirty="0"/>
              <a:t>the new task is set up, the operating system loads the appropriate address translation table into the MMU. </a:t>
            </a:r>
            <a:endParaRPr lang="en-US" dirty="0" smtClean="0"/>
          </a:p>
          <a:p>
            <a:endParaRPr lang="en-US" dirty="0"/>
          </a:p>
          <a:p>
            <a:r>
              <a:rPr lang="en-US" dirty="0" smtClean="0"/>
              <a:t>When </a:t>
            </a:r>
            <a:r>
              <a:rPr lang="en-US" dirty="0"/>
              <a:t>the logical-to-physical address mapping is modified, the relationship between the cache's data and the corresponding physical data is broken; the data in the cache cannot be used and the logical cache has to be flushed. A physical cache doesn’t have to be flushed on such a context switch</a:t>
            </a:r>
            <a:r>
              <a:rPr lang="en-US" dirty="0" smtClean="0"/>
              <a:t>.</a:t>
            </a:r>
          </a:p>
          <a:p>
            <a:endParaRPr lang="en-US" dirty="0"/>
          </a:p>
          <a:p>
            <a:r>
              <a:rPr lang="en-US" dirty="0" smtClean="0"/>
              <a:t>The penalty </a:t>
            </a:r>
            <a:r>
              <a:rPr lang="en-US" dirty="0"/>
              <a:t>you pay for a physical cache is the additional time required to perform the logical-to-physical address translation before beginning the memory access. </a:t>
            </a:r>
            <a:endParaRPr lang="en-US" dirty="0" smtClean="0"/>
          </a:p>
          <a:p>
            <a:endParaRPr lang="en-US" dirty="0"/>
          </a:p>
          <a:p>
            <a:r>
              <a:rPr lang="en-US" dirty="0" smtClean="0"/>
              <a:t>In </a:t>
            </a:r>
            <a:r>
              <a:rPr lang="en-US" dirty="0"/>
              <a:t>practice, if you make the cache page the same size as a memory page, you can perform a line search to the cache in parallel with the virtual address translation. Microprocessors generally use physical cache in order to reduce the need to flush the cache after a context switch.</a:t>
            </a:r>
          </a:p>
        </p:txBody>
      </p:sp>
    </p:spTree>
    <p:extLst>
      <p:ext uri="{BB962C8B-B14F-4D97-AF65-F5344CB8AC3E}">
        <p14:creationId xmlns:p14="http://schemas.microsoft.com/office/powerpoint/2010/main" val="25283640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1506" name="Picture 2" descr="E:\CengageBook\CengageLectureNotesWebsite\Clements 1e JPG_files\ch09\87046-09-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3154746"/>
            <a:ext cx="5255172" cy="33923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685800"/>
            <a:ext cx="8077200" cy="2308324"/>
          </a:xfrm>
          <a:prstGeom prst="rect">
            <a:avLst/>
          </a:prstGeom>
        </p:spPr>
        <p:txBody>
          <a:bodyPr wrap="square">
            <a:spAutoFit/>
          </a:bodyPr>
          <a:lstStyle/>
          <a:p>
            <a:pPr algn="ctr"/>
            <a:r>
              <a:rPr lang="en-US" b="1" dirty="0"/>
              <a:t>Line Size</a:t>
            </a:r>
          </a:p>
          <a:p>
            <a:r>
              <a:rPr lang="en-US" dirty="0"/>
              <a:t> </a:t>
            </a:r>
          </a:p>
          <a:p>
            <a:r>
              <a:rPr lang="en-US" dirty="0"/>
              <a:t>The </a:t>
            </a:r>
            <a:r>
              <a:rPr lang="en-US" i="1" dirty="0"/>
              <a:t>line</a:t>
            </a:r>
            <a:r>
              <a:rPr lang="en-US" dirty="0"/>
              <a:t> is the basic unit of storage in a cache memory. An important question to ask is </a:t>
            </a:r>
            <a:r>
              <a:rPr lang="en-US" i="1" dirty="0"/>
              <a:t>how big should a line be for optimum performance</a:t>
            </a:r>
            <a:r>
              <a:rPr lang="en-US" dirty="0"/>
              <a:t>? A lot of work has been carried out into the relationship between line size and cache performance, sometimes by simulating the operation of a cache in software and sometimes by monitoring the operation of a real cache in a computer system </a:t>
            </a:r>
            <a:r>
              <a:rPr lang="en-US" dirty="0" smtClean="0"/>
              <a:t>.</a:t>
            </a:r>
            <a:endParaRPr lang="en-US" dirty="0"/>
          </a:p>
        </p:txBody>
      </p:sp>
    </p:spTree>
    <p:extLst>
      <p:ext uri="{BB962C8B-B14F-4D97-AF65-F5344CB8AC3E}">
        <p14:creationId xmlns:p14="http://schemas.microsoft.com/office/powerpoint/2010/main" val="1559889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685800"/>
            <a:ext cx="8077200" cy="5909310"/>
          </a:xfrm>
          <a:prstGeom prst="rect">
            <a:avLst/>
          </a:prstGeom>
        </p:spPr>
        <p:txBody>
          <a:bodyPr wrap="square">
            <a:spAutoFit/>
          </a:bodyPr>
          <a:lstStyle/>
          <a:p>
            <a:pPr algn="ctr"/>
            <a:r>
              <a:rPr lang="en-US" b="1" dirty="0"/>
              <a:t>Line Size</a:t>
            </a:r>
          </a:p>
          <a:p>
            <a:r>
              <a:rPr lang="en-US" dirty="0"/>
              <a:t> </a:t>
            </a:r>
          </a:p>
          <a:p>
            <a:r>
              <a:rPr lang="en-US" dirty="0" smtClean="0"/>
              <a:t>The </a:t>
            </a:r>
            <a:r>
              <a:rPr lang="en-US" dirty="0"/>
              <a:t>optimum size of a line is determined by several parameters, not least of which is the nature of the program being executed. </a:t>
            </a:r>
            <a:endParaRPr lang="en-US" dirty="0" smtClean="0"/>
          </a:p>
          <a:p>
            <a:endParaRPr lang="en-US" dirty="0"/>
          </a:p>
          <a:p>
            <a:r>
              <a:rPr lang="en-US" dirty="0" smtClean="0"/>
              <a:t>The </a:t>
            </a:r>
            <a:r>
              <a:rPr lang="en-US" dirty="0"/>
              <a:t>bus protocol governing the flow of data between the processor and memory also affects the performance of a cache. </a:t>
            </a:r>
            <a:endParaRPr lang="en-US" dirty="0" smtClean="0"/>
          </a:p>
          <a:p>
            <a:endParaRPr lang="en-US" dirty="0"/>
          </a:p>
          <a:p>
            <a:r>
              <a:rPr lang="en-US" dirty="0" smtClean="0"/>
              <a:t>A </a:t>
            </a:r>
            <a:r>
              <a:rPr lang="en-US" dirty="0"/>
              <a:t>typical computer bus transmits an address to its main memory and then sends or receives a data word over the data bus—each memory access requires an address and a data element</a:t>
            </a:r>
            <a:r>
              <a:rPr lang="en-US" dirty="0" smtClean="0"/>
              <a:t>.</a:t>
            </a:r>
          </a:p>
          <a:p>
            <a:endParaRPr lang="en-US" dirty="0"/>
          </a:p>
          <a:p>
            <a:r>
              <a:rPr lang="en-US" dirty="0" smtClean="0"/>
              <a:t> </a:t>
            </a:r>
            <a:r>
              <a:rPr lang="en-US" dirty="0"/>
              <a:t>Suppose that the bus can operate in a </a:t>
            </a:r>
            <a:r>
              <a:rPr lang="en-US" i="1" dirty="0"/>
              <a:t>burst mode</a:t>
            </a:r>
            <a:r>
              <a:rPr lang="en-US" dirty="0"/>
              <a:t> by sending one address and then a burst of consecutive data values. </a:t>
            </a:r>
            <a:endParaRPr lang="en-US" dirty="0" smtClean="0"/>
          </a:p>
          <a:p>
            <a:endParaRPr lang="en-US" dirty="0"/>
          </a:p>
          <a:p>
            <a:r>
              <a:rPr lang="en-US" dirty="0" smtClean="0"/>
              <a:t>Clearly</a:t>
            </a:r>
            <a:r>
              <a:rPr lang="en-US" dirty="0"/>
              <a:t>, such a bus can handle the transfer of large line sizes better than a bus that transmits a data element at a time. Another factor determining optimum line size is the instruction/data mix. </a:t>
            </a:r>
            <a:endParaRPr lang="en-US" dirty="0" smtClean="0"/>
          </a:p>
          <a:p>
            <a:endParaRPr lang="en-US" dirty="0"/>
          </a:p>
          <a:p>
            <a:r>
              <a:rPr lang="en-US" dirty="0" smtClean="0"/>
              <a:t>The </a:t>
            </a:r>
            <a:r>
              <a:rPr lang="en-US" dirty="0"/>
              <a:t>optimum line size for code may not necessarily be the same as the optimum line size for </a:t>
            </a:r>
            <a:r>
              <a:rPr lang="en-US" dirty="0" smtClean="0"/>
              <a:t>data.</a:t>
            </a:r>
            <a:endParaRPr lang="en-US" dirty="0"/>
          </a:p>
        </p:txBody>
      </p:sp>
    </p:spTree>
    <p:extLst>
      <p:ext uri="{BB962C8B-B14F-4D97-AF65-F5344CB8AC3E}">
        <p14:creationId xmlns:p14="http://schemas.microsoft.com/office/powerpoint/2010/main" val="11569395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83</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2530" name="Picture 2" descr="E:\CengageBook\CengageLectureNotesWebsite\Clements 1e JPG_files\ch09\87046-09-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294130" cy="515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18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84</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685800"/>
            <a:ext cx="8077200" cy="5078313"/>
          </a:xfrm>
          <a:prstGeom prst="rect">
            <a:avLst/>
          </a:prstGeom>
        </p:spPr>
        <p:txBody>
          <a:bodyPr wrap="square">
            <a:spAutoFit/>
          </a:bodyPr>
          <a:lstStyle/>
          <a:p>
            <a:r>
              <a:rPr lang="en-US" b="1" dirty="0"/>
              <a:t>Fetch Policy</a:t>
            </a:r>
          </a:p>
          <a:p>
            <a:r>
              <a:rPr lang="en-US" dirty="0"/>
              <a:t> </a:t>
            </a:r>
          </a:p>
          <a:p>
            <a:r>
              <a:rPr lang="en-US" dirty="0"/>
              <a:t>Several strategies can be used for updating the cache following a miss; for example, demand fetch, </a:t>
            </a:r>
            <a:r>
              <a:rPr lang="en-US" dirty="0" err="1"/>
              <a:t>prefetch</a:t>
            </a:r>
            <a:r>
              <a:rPr lang="en-US" dirty="0"/>
              <a:t>, selective fetch. </a:t>
            </a:r>
            <a:endParaRPr lang="en-US" dirty="0" smtClean="0"/>
          </a:p>
          <a:p>
            <a:endParaRPr lang="en-US" dirty="0" smtClean="0"/>
          </a:p>
          <a:p>
            <a:r>
              <a:rPr lang="en-US" dirty="0" smtClean="0"/>
              <a:t>The </a:t>
            </a:r>
            <a:r>
              <a:rPr lang="en-US" i="1" dirty="0"/>
              <a:t>demand fetch</a:t>
            </a:r>
            <a:r>
              <a:rPr lang="en-US" dirty="0"/>
              <a:t> strategy retrieves a line following a miss and is the simplest option. </a:t>
            </a:r>
            <a:endParaRPr lang="en-US" dirty="0" smtClean="0"/>
          </a:p>
          <a:p>
            <a:r>
              <a:rPr lang="en-US" dirty="0" smtClean="0"/>
              <a:t>The </a:t>
            </a:r>
            <a:r>
              <a:rPr lang="en-US" i="1" dirty="0" err="1"/>
              <a:t>prefetch</a:t>
            </a:r>
            <a:r>
              <a:rPr lang="en-US" i="1" dirty="0"/>
              <a:t> strategy</a:t>
            </a:r>
            <a:r>
              <a:rPr lang="en-US" dirty="0"/>
              <a:t> anticipates future requirements of the cache (e.g., if line </a:t>
            </a:r>
            <a:r>
              <a:rPr lang="en-US" i="1" dirty="0"/>
              <a:t>i</a:t>
            </a:r>
            <a:r>
              <a:rPr lang="en-US" dirty="0"/>
              <a:t>+1 is not cached it is fetched when line </a:t>
            </a:r>
            <a:r>
              <a:rPr lang="en-US" i="1" dirty="0" err="1"/>
              <a:t>i</a:t>
            </a:r>
            <a:r>
              <a:rPr lang="en-US" dirty="0"/>
              <a:t> is accessed). </a:t>
            </a:r>
            <a:endParaRPr lang="en-US" dirty="0" smtClean="0"/>
          </a:p>
          <a:p>
            <a:endParaRPr lang="en-US" dirty="0"/>
          </a:p>
          <a:p>
            <a:r>
              <a:rPr lang="en-US" dirty="0" smtClean="0"/>
              <a:t>There </a:t>
            </a:r>
            <a:r>
              <a:rPr lang="en-US" dirty="0"/>
              <a:t>are many ways of implementing the </a:t>
            </a:r>
            <a:r>
              <a:rPr lang="en-US" dirty="0" err="1"/>
              <a:t>prefetch</a:t>
            </a:r>
            <a:r>
              <a:rPr lang="en-US" dirty="0"/>
              <a:t> algorithm. The </a:t>
            </a:r>
            <a:r>
              <a:rPr lang="en-US" i="1" dirty="0"/>
              <a:t>selective fetch</a:t>
            </a:r>
            <a:r>
              <a:rPr lang="en-US" dirty="0"/>
              <a:t> strategy is used in circumstances when parts of the main memory are non-cacheable. </a:t>
            </a:r>
            <a:endParaRPr lang="en-US" dirty="0" smtClean="0"/>
          </a:p>
          <a:p>
            <a:endParaRPr lang="en-US" dirty="0"/>
          </a:p>
          <a:p>
            <a:r>
              <a:rPr lang="en-US" dirty="0" smtClean="0"/>
              <a:t>For </a:t>
            </a:r>
            <a:r>
              <a:rPr lang="en-US" dirty="0"/>
              <a:t>example, it is important not to cache data that is shared between several processors in a multiprocessor system—if the data were cached and one processor modified the copy in memory, the data in the cache and the data in the memory would no longer be in step. </a:t>
            </a:r>
          </a:p>
        </p:txBody>
      </p:sp>
    </p:spTree>
    <p:extLst>
      <p:ext uri="{BB962C8B-B14F-4D97-AF65-F5344CB8AC3E}">
        <p14:creationId xmlns:p14="http://schemas.microsoft.com/office/powerpoint/2010/main" val="1995835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85</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632311"/>
          </a:xfrm>
          <a:prstGeom prst="rect">
            <a:avLst/>
          </a:prstGeom>
        </p:spPr>
        <p:txBody>
          <a:bodyPr wrap="square">
            <a:spAutoFit/>
          </a:bodyPr>
          <a:lstStyle/>
          <a:p>
            <a:pPr algn="ctr"/>
            <a:r>
              <a:rPr lang="en-US" b="1" dirty="0"/>
              <a:t>Fetch Policy</a:t>
            </a:r>
          </a:p>
          <a:p>
            <a:r>
              <a:rPr lang="en-US" dirty="0"/>
              <a:t> </a:t>
            </a:r>
          </a:p>
          <a:p>
            <a:r>
              <a:rPr lang="en-AU" dirty="0"/>
              <a:t>Prefetching is </a:t>
            </a:r>
            <a:r>
              <a:rPr lang="en-AU" dirty="0" smtClean="0"/>
              <a:t>associated </a:t>
            </a:r>
            <a:r>
              <a:rPr lang="en-AU" dirty="0"/>
              <a:t>with loops because they are </a:t>
            </a:r>
            <a:r>
              <a:rPr lang="en-AU" dirty="0" smtClean="0"/>
              <a:t>repeated </a:t>
            </a:r>
            <a:r>
              <a:rPr lang="en-AU" dirty="0"/>
              <a:t>and you know what data you are going to need in advance. The </a:t>
            </a:r>
            <a:r>
              <a:rPr lang="en-AU" dirty="0" smtClean="0"/>
              <a:t>simplest prefetching </a:t>
            </a:r>
            <a:r>
              <a:rPr lang="en-AU" dirty="0"/>
              <a:t>is to include a </a:t>
            </a:r>
            <a:r>
              <a:rPr lang="en-AU" dirty="0" err="1"/>
              <a:t>prefetch</a:t>
            </a:r>
            <a:r>
              <a:rPr lang="en-AU" dirty="0"/>
              <a:t> address ahead of an array </a:t>
            </a:r>
            <a:r>
              <a:rPr lang="en-AU" dirty="0" smtClean="0"/>
              <a:t>access</a:t>
            </a:r>
            <a:r>
              <a:rPr lang="en-AU" dirty="0"/>
              <a:t>. Consider the evaluation of </a:t>
            </a:r>
            <a:r>
              <a:rPr lang="en-AU" dirty="0" smtClean="0"/>
              <a:t>s </a:t>
            </a:r>
            <a:r>
              <a:rPr lang="en-AU" dirty="0"/>
              <a:t>= </a:t>
            </a:r>
            <a:r>
              <a:rPr lang="en-AU" dirty="0">
                <a:sym typeface="Symbol"/>
              </a:rPr>
              <a:t></a:t>
            </a:r>
            <a:r>
              <a:rPr lang="en-AU" dirty="0" err="1"/>
              <a:t>a</a:t>
            </a:r>
            <a:r>
              <a:rPr lang="en-AU" baseline="-25000" dirty="0" err="1"/>
              <a:t>i</a:t>
            </a:r>
            <a:r>
              <a:rPr lang="en-AU" dirty="0"/>
              <a:t>. </a:t>
            </a:r>
            <a:endParaRPr lang="en-AU" dirty="0" smtClean="0"/>
          </a:p>
          <a:p>
            <a:r>
              <a:rPr lang="en-AU" dirty="0"/>
              <a:t> </a:t>
            </a:r>
            <a:endParaRPr lang="en-US" dirty="0"/>
          </a:p>
          <a:p>
            <a:r>
              <a:rPr lang="en-AU" dirty="0"/>
              <a:t>for (</a:t>
            </a:r>
            <a:r>
              <a:rPr lang="en-AU" dirty="0" err="1"/>
              <a:t>i</a:t>
            </a:r>
            <a:r>
              <a:rPr lang="en-AU" dirty="0"/>
              <a:t> = 0; </a:t>
            </a:r>
            <a:r>
              <a:rPr lang="en-AU" dirty="0" err="1"/>
              <a:t>i</a:t>
            </a:r>
            <a:r>
              <a:rPr lang="en-AU" dirty="0"/>
              <a:t> &lt; N; </a:t>
            </a:r>
            <a:r>
              <a:rPr lang="en-AU" dirty="0" err="1"/>
              <a:t>i</a:t>
            </a:r>
            <a:r>
              <a:rPr lang="en-AU" dirty="0"/>
              <a:t>++){</a:t>
            </a:r>
            <a:endParaRPr lang="en-US" dirty="0"/>
          </a:p>
          <a:p>
            <a:r>
              <a:rPr lang="en-AU" dirty="0"/>
              <a:t>    S = a[</a:t>
            </a:r>
            <a:r>
              <a:rPr lang="en-AU" dirty="0" err="1"/>
              <a:t>i</a:t>
            </a:r>
            <a:r>
              <a:rPr lang="en-AU" dirty="0"/>
              <a:t>] + S;</a:t>
            </a:r>
            <a:endParaRPr lang="en-US" dirty="0"/>
          </a:p>
          <a:p>
            <a:r>
              <a:rPr lang="en-AU" dirty="0"/>
              <a:t>}</a:t>
            </a:r>
            <a:endParaRPr lang="en-US" dirty="0"/>
          </a:p>
          <a:p>
            <a:r>
              <a:rPr lang="en-AU" dirty="0"/>
              <a:t> </a:t>
            </a:r>
            <a:endParaRPr lang="en-US" dirty="0"/>
          </a:p>
          <a:p>
            <a:r>
              <a:rPr lang="en-AU" dirty="0"/>
              <a:t>Following the example of </a:t>
            </a:r>
            <a:r>
              <a:rPr lang="en-AU" dirty="0" err="1"/>
              <a:t>Wiel</a:t>
            </a:r>
            <a:r>
              <a:rPr lang="en-AU" dirty="0"/>
              <a:t> and </a:t>
            </a:r>
            <a:r>
              <a:rPr lang="en-AU" dirty="0" err="1"/>
              <a:t>Lilja</a:t>
            </a:r>
            <a:r>
              <a:rPr lang="en-AU" dirty="0"/>
              <a:t> we will use the construct fetch (&amp;address) to indicate a </a:t>
            </a:r>
            <a:r>
              <a:rPr lang="en-AU" dirty="0" err="1"/>
              <a:t>prefetch</a:t>
            </a:r>
            <a:r>
              <a:rPr lang="en-AU" dirty="0"/>
              <a:t> operation that issues an address. </a:t>
            </a:r>
            <a:endParaRPr lang="en-GB" dirty="0" smtClean="0"/>
          </a:p>
          <a:p>
            <a:r>
              <a:rPr lang="en-AU" dirty="0"/>
              <a:t> </a:t>
            </a:r>
            <a:endParaRPr lang="en-US" dirty="0"/>
          </a:p>
          <a:p>
            <a:r>
              <a:rPr lang="en-AU" dirty="0"/>
              <a:t>for (</a:t>
            </a:r>
            <a:r>
              <a:rPr lang="en-AU" dirty="0" err="1"/>
              <a:t>i</a:t>
            </a:r>
            <a:r>
              <a:rPr lang="en-AU" dirty="0"/>
              <a:t> = 0; </a:t>
            </a:r>
            <a:r>
              <a:rPr lang="en-AU" dirty="0" err="1"/>
              <a:t>i</a:t>
            </a:r>
            <a:r>
              <a:rPr lang="en-AU" dirty="0"/>
              <a:t> &lt; N; </a:t>
            </a:r>
            <a:r>
              <a:rPr lang="en-AU" dirty="0" err="1"/>
              <a:t>i</a:t>
            </a:r>
            <a:r>
              <a:rPr lang="en-AU" dirty="0"/>
              <a:t>++) {</a:t>
            </a:r>
            <a:endParaRPr lang="en-US" dirty="0"/>
          </a:p>
          <a:p>
            <a:r>
              <a:rPr lang="en-AU" dirty="0"/>
              <a:t>    fetch (&amp;a[i+1]);              /* perform the </a:t>
            </a:r>
            <a:r>
              <a:rPr lang="en-AU" dirty="0" err="1"/>
              <a:t>prefetch</a:t>
            </a:r>
            <a:r>
              <a:rPr lang="en-AU" dirty="0"/>
              <a:t> */</a:t>
            </a:r>
            <a:endParaRPr lang="en-US" dirty="0"/>
          </a:p>
          <a:p>
            <a:r>
              <a:rPr lang="en-AU" dirty="0"/>
              <a:t>    S = a[</a:t>
            </a:r>
            <a:r>
              <a:rPr lang="en-AU" dirty="0" err="1"/>
              <a:t>i</a:t>
            </a:r>
            <a:r>
              <a:rPr lang="en-AU" dirty="0"/>
              <a:t>] + S;</a:t>
            </a:r>
            <a:endParaRPr lang="en-US" dirty="0"/>
          </a:p>
          <a:p>
            <a:r>
              <a:rPr lang="en-AU" dirty="0"/>
              <a:t>}</a:t>
            </a:r>
            <a:endParaRPr lang="en-US" dirty="0"/>
          </a:p>
          <a:p>
            <a:endParaRPr lang="en-US" i="1" dirty="0" smtClean="0"/>
          </a:p>
          <a:p>
            <a:r>
              <a:rPr lang="en-US" i="1" dirty="0" smtClean="0"/>
              <a:t>. </a:t>
            </a:r>
            <a:endParaRPr lang="en-US" i="1" dirty="0"/>
          </a:p>
        </p:txBody>
      </p:sp>
    </p:spTree>
    <p:extLst>
      <p:ext uri="{BB962C8B-B14F-4D97-AF65-F5344CB8AC3E}">
        <p14:creationId xmlns:p14="http://schemas.microsoft.com/office/powerpoint/2010/main" val="1401923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86</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632311"/>
          </a:xfrm>
          <a:prstGeom prst="rect">
            <a:avLst/>
          </a:prstGeom>
        </p:spPr>
        <p:txBody>
          <a:bodyPr wrap="square">
            <a:spAutoFit/>
          </a:bodyPr>
          <a:lstStyle/>
          <a:p>
            <a:r>
              <a:rPr lang="en-AU" dirty="0"/>
              <a:t>We generate the address of the </a:t>
            </a:r>
            <a:r>
              <a:rPr lang="en-AU" i="1" dirty="0"/>
              <a:t>next</a:t>
            </a:r>
            <a:r>
              <a:rPr lang="en-AU" dirty="0"/>
              <a:t> reference so that the item at location i+1 has been referenced by the time we go round the loop again. </a:t>
            </a:r>
            <a:endParaRPr lang="en-AU" dirty="0" smtClean="0"/>
          </a:p>
          <a:p>
            <a:endParaRPr lang="en-AU" dirty="0"/>
          </a:p>
          <a:p>
            <a:r>
              <a:rPr lang="en-AU" dirty="0" smtClean="0"/>
              <a:t>We </a:t>
            </a:r>
            <a:r>
              <a:rPr lang="en-AU" dirty="0"/>
              <a:t>can improve on this code in two ways. </a:t>
            </a:r>
            <a:endParaRPr lang="en-AU" dirty="0" smtClean="0"/>
          </a:p>
          <a:p>
            <a:endParaRPr lang="en-AU" dirty="0"/>
          </a:p>
          <a:p>
            <a:r>
              <a:rPr lang="en-AU" dirty="0" smtClean="0"/>
              <a:t>First</a:t>
            </a:r>
            <a:r>
              <a:rPr lang="en-AU" dirty="0"/>
              <a:t>, the initial element is not </a:t>
            </a:r>
            <a:r>
              <a:rPr lang="en-AU" dirty="0" err="1"/>
              <a:t>prefetched</a:t>
            </a:r>
            <a:r>
              <a:rPr lang="en-AU" dirty="0"/>
              <a:t> and, second, the loop is inefficient because there is only one active operation per cycle. </a:t>
            </a:r>
            <a:r>
              <a:rPr lang="en-AU" dirty="0" smtClean="0"/>
              <a:t>Consider:</a:t>
            </a:r>
            <a:endParaRPr lang="en-US" dirty="0"/>
          </a:p>
          <a:p>
            <a:r>
              <a:rPr lang="en-AU" dirty="0"/>
              <a:t> </a:t>
            </a:r>
            <a:endParaRPr lang="en-US" dirty="0"/>
          </a:p>
          <a:p>
            <a:r>
              <a:rPr lang="en-AU" dirty="0"/>
              <a:t>   fetch (&amp;a[0];              /* </a:t>
            </a:r>
            <a:r>
              <a:rPr lang="en-AU" dirty="0" err="1"/>
              <a:t>prefetch</a:t>
            </a:r>
            <a:r>
              <a:rPr lang="en-AU" dirty="0"/>
              <a:t> the first element */</a:t>
            </a:r>
            <a:endParaRPr lang="en-US" dirty="0"/>
          </a:p>
          <a:p>
            <a:r>
              <a:rPr lang="en-AU" dirty="0"/>
              <a:t>for (</a:t>
            </a:r>
            <a:r>
              <a:rPr lang="en-AU" dirty="0" err="1"/>
              <a:t>i</a:t>
            </a:r>
            <a:r>
              <a:rPr lang="en-AU" dirty="0"/>
              <a:t> = 0; </a:t>
            </a:r>
            <a:r>
              <a:rPr lang="en-AU" dirty="0" err="1"/>
              <a:t>i</a:t>
            </a:r>
            <a:r>
              <a:rPr lang="en-AU" dirty="0"/>
              <a:t> &lt; N; </a:t>
            </a:r>
            <a:r>
              <a:rPr lang="en-AU" dirty="0" err="1"/>
              <a:t>i</a:t>
            </a:r>
            <a:r>
              <a:rPr lang="en-AU" dirty="0"/>
              <a:t>=i+4) {</a:t>
            </a:r>
            <a:endParaRPr lang="en-US" dirty="0"/>
          </a:p>
          <a:p>
            <a:r>
              <a:rPr lang="en-AU" dirty="0"/>
              <a:t>   fetch (&amp;a[i+4];            /* perform the </a:t>
            </a:r>
            <a:r>
              <a:rPr lang="en-AU" dirty="0" err="1"/>
              <a:t>prefetch</a:t>
            </a:r>
            <a:r>
              <a:rPr lang="en-AU" dirty="0"/>
              <a:t> */</a:t>
            </a:r>
            <a:endParaRPr lang="en-US" dirty="0"/>
          </a:p>
          <a:p>
            <a:r>
              <a:rPr lang="en-AU" dirty="0"/>
              <a:t>   S = a[</a:t>
            </a:r>
            <a:r>
              <a:rPr lang="en-AU" dirty="0" err="1"/>
              <a:t>i</a:t>
            </a:r>
            <a:r>
              <a:rPr lang="en-AU" dirty="0"/>
              <a:t>]   + S;</a:t>
            </a:r>
            <a:endParaRPr lang="en-US" dirty="0"/>
          </a:p>
          <a:p>
            <a:r>
              <a:rPr lang="en-AU" dirty="0"/>
              <a:t>   S = a[i+1] + S;</a:t>
            </a:r>
            <a:endParaRPr lang="en-US" dirty="0"/>
          </a:p>
          <a:p>
            <a:r>
              <a:rPr lang="en-AU" dirty="0"/>
              <a:t>   S = a[i+2] + S;</a:t>
            </a:r>
            <a:endParaRPr lang="en-US" dirty="0"/>
          </a:p>
          <a:p>
            <a:r>
              <a:rPr lang="en-AU" dirty="0"/>
              <a:t>   S = a[i+3] + S;</a:t>
            </a:r>
            <a:endParaRPr lang="en-US" dirty="0"/>
          </a:p>
          <a:p>
            <a:r>
              <a:rPr lang="en-AU" dirty="0"/>
              <a:t>}</a:t>
            </a:r>
            <a:endParaRPr lang="en-US" dirty="0"/>
          </a:p>
          <a:p>
            <a:r>
              <a:rPr lang="en-AU" dirty="0"/>
              <a:t> </a:t>
            </a:r>
            <a:endParaRPr lang="en-US" dirty="0"/>
          </a:p>
          <a:p>
            <a:r>
              <a:rPr lang="en-AU" dirty="0"/>
              <a:t>In this case, four operations are carried out per cycle. We need do only one </a:t>
            </a:r>
            <a:r>
              <a:rPr lang="en-AU" dirty="0" err="1"/>
              <a:t>prefetch</a:t>
            </a:r>
            <a:r>
              <a:rPr lang="en-AU" dirty="0"/>
              <a:t> because the line of data loaded into the cache on each fetch contains the 16 bytes required to store four consecutive elements. </a:t>
            </a:r>
            <a:endParaRPr lang="en-US" dirty="0"/>
          </a:p>
        </p:txBody>
      </p:sp>
    </p:spTree>
    <p:extLst>
      <p:ext uri="{BB962C8B-B14F-4D97-AF65-F5344CB8AC3E}">
        <p14:creationId xmlns:p14="http://schemas.microsoft.com/office/powerpoint/2010/main" val="446147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87</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786199"/>
          </a:xfrm>
          <a:prstGeom prst="rect">
            <a:avLst/>
          </a:prstGeom>
        </p:spPr>
        <p:txBody>
          <a:bodyPr wrap="square">
            <a:spAutoFit/>
          </a:bodyPr>
          <a:lstStyle/>
          <a:p>
            <a:r>
              <a:rPr lang="en-US" b="1" dirty="0"/>
              <a:t>Multi-level Cache Memory</a:t>
            </a:r>
          </a:p>
          <a:p>
            <a:r>
              <a:rPr lang="en-AU" dirty="0"/>
              <a:t> </a:t>
            </a:r>
            <a:endParaRPr lang="en-US" dirty="0"/>
          </a:p>
          <a:p>
            <a:r>
              <a:rPr lang="en-US" dirty="0"/>
              <a:t>In the late 1990s memory prices tumbled, semiconductor technology let you put very complex systems on a chip, and clock rates reached </a:t>
            </a:r>
            <a:r>
              <a:rPr lang="en-US" dirty="0" smtClean="0"/>
              <a:t>500 </a:t>
            </a:r>
            <a:r>
              <a:rPr lang="en-US" dirty="0" err="1" smtClean="0"/>
              <a:t>MHz.</a:t>
            </a:r>
            <a:r>
              <a:rPr lang="en-US" dirty="0" smtClean="0"/>
              <a:t> </a:t>
            </a:r>
          </a:p>
          <a:p>
            <a:endParaRPr lang="en-US" dirty="0"/>
          </a:p>
          <a:p>
            <a:r>
              <a:rPr lang="en-US" dirty="0" smtClean="0"/>
              <a:t>Cache </a:t>
            </a:r>
            <a:r>
              <a:rPr lang="en-US" dirty="0"/>
              <a:t>systems increased in size and complexity and computers began to implement two-level caches, with the first level cache in the CPU itself and the second level cache on the motherboard. </a:t>
            </a:r>
            <a:endParaRPr lang="en-US" dirty="0" smtClean="0"/>
          </a:p>
          <a:p>
            <a:endParaRPr lang="en-US" dirty="0"/>
          </a:p>
          <a:p>
            <a:r>
              <a:rPr lang="en-US" dirty="0" smtClean="0"/>
              <a:t>A </a:t>
            </a:r>
            <a:r>
              <a:rPr lang="en-US" dirty="0"/>
              <a:t>two-level cache system uses a </a:t>
            </a:r>
            <a:r>
              <a:rPr lang="en-US" dirty="0" smtClean="0"/>
              <a:t>very </a:t>
            </a:r>
            <a:r>
              <a:rPr lang="en-US" dirty="0"/>
              <a:t>high speed </a:t>
            </a:r>
            <a:r>
              <a:rPr lang="en-US" dirty="0" smtClean="0"/>
              <a:t>L1 </a:t>
            </a:r>
            <a:r>
              <a:rPr lang="en-US" dirty="0"/>
              <a:t>cache, and a larger </a:t>
            </a:r>
            <a:r>
              <a:rPr lang="en-US" dirty="0" smtClean="0"/>
              <a:t>second </a:t>
            </a:r>
            <a:r>
              <a:rPr lang="en-US" dirty="0"/>
              <a:t>level, L2, cache. </a:t>
            </a:r>
            <a:endParaRPr lang="en-US" dirty="0" smtClean="0"/>
          </a:p>
          <a:p>
            <a:endParaRPr lang="en-US" dirty="0"/>
          </a:p>
          <a:p>
            <a:r>
              <a:rPr lang="en-US" dirty="0" smtClean="0"/>
              <a:t>The </a:t>
            </a:r>
            <a:r>
              <a:rPr lang="en-US" dirty="0"/>
              <a:t>access time of a system with a two-level cache is made up of the access time to the L1 cache plus the access time to the L2 cache plus the access time to main store; that is, </a:t>
            </a:r>
          </a:p>
          <a:p>
            <a:r>
              <a:rPr lang="en-US" dirty="0"/>
              <a:t> </a:t>
            </a:r>
          </a:p>
          <a:p>
            <a:r>
              <a:rPr lang="en-US" sz="2800" dirty="0"/>
              <a:t> </a:t>
            </a:r>
            <a:r>
              <a:rPr lang="en-US" sz="2800" dirty="0" err="1"/>
              <a:t>t</a:t>
            </a:r>
            <a:r>
              <a:rPr lang="en-US" sz="2800" baseline="-25000" dirty="0" err="1"/>
              <a:t>ave</a:t>
            </a:r>
            <a:r>
              <a:rPr lang="en-US" sz="2800" dirty="0"/>
              <a:t> = h</a:t>
            </a:r>
            <a:r>
              <a:rPr lang="en-US" sz="2800" baseline="-25000" dirty="0"/>
              <a:t>1</a:t>
            </a:r>
            <a:r>
              <a:rPr lang="en-US" sz="2800" dirty="0"/>
              <a:t>t</a:t>
            </a:r>
            <a:r>
              <a:rPr lang="en-US" sz="2800" baseline="-25000" dirty="0"/>
              <a:t>c1</a:t>
            </a:r>
            <a:r>
              <a:rPr lang="en-US" sz="2800" dirty="0"/>
              <a:t> + (1 – h</a:t>
            </a:r>
            <a:r>
              <a:rPr lang="en-US" sz="2800" baseline="-25000" dirty="0"/>
              <a:t>1</a:t>
            </a:r>
            <a:r>
              <a:rPr lang="en-US" sz="2800" dirty="0"/>
              <a:t>)h</a:t>
            </a:r>
            <a:r>
              <a:rPr lang="en-US" sz="2800" baseline="-25000" dirty="0"/>
              <a:t>2</a:t>
            </a:r>
            <a:r>
              <a:rPr lang="en-US" sz="2800" dirty="0"/>
              <a:t>t</a:t>
            </a:r>
            <a:r>
              <a:rPr lang="en-US" sz="2800" baseline="-25000" dirty="0"/>
              <a:t>c2</a:t>
            </a:r>
            <a:r>
              <a:rPr lang="en-US" sz="2800" dirty="0"/>
              <a:t> + (1 – h</a:t>
            </a:r>
            <a:r>
              <a:rPr lang="en-US" sz="2800" baseline="-25000" dirty="0"/>
              <a:t>1</a:t>
            </a:r>
            <a:r>
              <a:rPr lang="en-US" sz="2800" dirty="0"/>
              <a:t>)(1– h</a:t>
            </a:r>
            <a:r>
              <a:rPr lang="en-US" sz="2800" baseline="-25000" dirty="0"/>
              <a:t>2</a:t>
            </a:r>
            <a:r>
              <a:rPr lang="en-US" sz="2800" dirty="0"/>
              <a:t>)t</a:t>
            </a:r>
            <a:r>
              <a:rPr lang="en-US" sz="2800" baseline="-25000" dirty="0"/>
              <a:t>m</a:t>
            </a:r>
            <a:r>
              <a:rPr lang="en-US" sz="2800" dirty="0"/>
              <a:t>, </a:t>
            </a:r>
          </a:p>
          <a:p>
            <a:r>
              <a:rPr lang="en-US" dirty="0"/>
              <a:t> </a:t>
            </a:r>
          </a:p>
          <a:p>
            <a:r>
              <a:rPr lang="en-US" dirty="0"/>
              <a:t>where </a:t>
            </a:r>
            <a:r>
              <a:rPr lang="en-US" i="1" dirty="0"/>
              <a:t>h</a:t>
            </a:r>
            <a:r>
              <a:rPr lang="en-US" baseline="-25000" dirty="0"/>
              <a:t>1</a:t>
            </a:r>
            <a:r>
              <a:rPr lang="en-US" dirty="0"/>
              <a:t> is the hit ratio of the level 1 cache and </a:t>
            </a:r>
            <a:r>
              <a:rPr lang="en-US" i="1" dirty="0"/>
              <a:t>t</a:t>
            </a:r>
            <a:r>
              <a:rPr lang="en-US" baseline="-25000" dirty="0"/>
              <a:t>c1</a:t>
            </a:r>
            <a:r>
              <a:rPr lang="en-US" dirty="0"/>
              <a:t> is the access time of the level 1 cache. Similarly, </a:t>
            </a:r>
            <a:r>
              <a:rPr lang="en-US" i="1" dirty="0"/>
              <a:t>h</a:t>
            </a:r>
            <a:r>
              <a:rPr lang="en-US" baseline="-25000" dirty="0"/>
              <a:t>2</a:t>
            </a:r>
            <a:r>
              <a:rPr lang="en-US" dirty="0"/>
              <a:t> and </a:t>
            </a:r>
            <a:r>
              <a:rPr lang="en-US" i="1" dirty="0"/>
              <a:t>t</a:t>
            </a:r>
            <a:r>
              <a:rPr lang="en-US" baseline="-25000" dirty="0"/>
              <a:t>c2</a:t>
            </a:r>
            <a:r>
              <a:rPr lang="en-US" dirty="0"/>
              <a:t> refer to the level 2 cache.</a:t>
            </a:r>
          </a:p>
        </p:txBody>
      </p:sp>
    </p:spTree>
    <p:extLst>
      <p:ext uri="{BB962C8B-B14F-4D97-AF65-F5344CB8AC3E}">
        <p14:creationId xmlns:p14="http://schemas.microsoft.com/office/powerpoint/2010/main" val="26739678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88</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509200"/>
          </a:xfrm>
          <a:prstGeom prst="rect">
            <a:avLst/>
          </a:prstGeom>
        </p:spPr>
        <p:txBody>
          <a:bodyPr wrap="square">
            <a:spAutoFit/>
          </a:bodyPr>
          <a:lstStyle/>
          <a:p>
            <a:r>
              <a:rPr lang="en-US" b="1" dirty="0"/>
              <a:t>Multi-level Cache Memory</a:t>
            </a:r>
          </a:p>
          <a:p>
            <a:r>
              <a:rPr lang="en-AU" dirty="0"/>
              <a:t> </a:t>
            </a:r>
            <a:endParaRPr lang="en-US" dirty="0"/>
          </a:p>
          <a:p>
            <a:r>
              <a:rPr lang="en-US" dirty="0"/>
              <a:t>We obtain this condition by summing the probabilities:</a:t>
            </a:r>
          </a:p>
          <a:p>
            <a:r>
              <a:rPr lang="en-US" dirty="0"/>
              <a:t> </a:t>
            </a:r>
          </a:p>
          <a:p>
            <a:r>
              <a:rPr lang="en-US" dirty="0" err="1"/>
              <a:t>t</a:t>
            </a:r>
            <a:r>
              <a:rPr lang="en-US" baseline="-25000" dirty="0" err="1"/>
              <a:t>ave</a:t>
            </a:r>
            <a:r>
              <a:rPr lang="en-US" dirty="0"/>
              <a:t> = access time to level 1 cache + access time to level 2 cache + access time to main store.</a:t>
            </a:r>
          </a:p>
          <a:p>
            <a:r>
              <a:rPr lang="en-US" dirty="0"/>
              <a:t> </a:t>
            </a:r>
          </a:p>
          <a:p>
            <a:r>
              <a:rPr lang="en-US" dirty="0"/>
              <a:t>The access time to level 1 cache is h</a:t>
            </a:r>
            <a:r>
              <a:rPr lang="en-US" baseline="-25000" dirty="0"/>
              <a:t>1</a:t>
            </a:r>
            <a:r>
              <a:rPr lang="en-US" dirty="0"/>
              <a:t>t</a:t>
            </a:r>
            <a:r>
              <a:rPr lang="en-US" baseline="-25000" dirty="0"/>
              <a:t>c1</a:t>
            </a:r>
            <a:r>
              <a:rPr lang="en-US" dirty="0"/>
              <a:t>. </a:t>
            </a:r>
            <a:endParaRPr lang="en-US" dirty="0" smtClean="0"/>
          </a:p>
          <a:p>
            <a:endParaRPr lang="en-US" dirty="0"/>
          </a:p>
          <a:p>
            <a:r>
              <a:rPr lang="en-US" dirty="0" smtClean="0"/>
              <a:t>If </a:t>
            </a:r>
            <a:r>
              <a:rPr lang="en-US" dirty="0"/>
              <a:t>a miss takes place at the level 1 cache, the time taken accessing the level 2 cache is (1 - h</a:t>
            </a:r>
            <a:r>
              <a:rPr lang="en-US" baseline="-25000" dirty="0"/>
              <a:t>1</a:t>
            </a:r>
            <a:r>
              <a:rPr lang="en-US" dirty="0"/>
              <a:t>) h</a:t>
            </a:r>
            <a:r>
              <a:rPr lang="en-US" baseline="-25000" dirty="0"/>
              <a:t>2</a:t>
            </a:r>
            <a:r>
              <a:rPr lang="en-US" dirty="0"/>
              <a:t>t</a:t>
            </a:r>
            <a:r>
              <a:rPr lang="en-US" baseline="-25000" dirty="0"/>
              <a:t>c2</a:t>
            </a:r>
            <a:r>
              <a:rPr lang="en-US" dirty="0"/>
              <a:t> if a hit at level 2 occurs. </a:t>
            </a:r>
            <a:endParaRPr lang="en-US" dirty="0" smtClean="0"/>
          </a:p>
          <a:p>
            <a:endParaRPr lang="en-US" dirty="0"/>
          </a:p>
          <a:p>
            <a:r>
              <a:rPr lang="en-US" dirty="0" smtClean="0"/>
              <a:t>If </a:t>
            </a:r>
            <a:r>
              <a:rPr lang="en-US" dirty="0"/>
              <a:t>the data is in neither cache, the access time to memory takes </a:t>
            </a:r>
            <a:endParaRPr lang="en-US" dirty="0" smtClean="0"/>
          </a:p>
          <a:p>
            <a:endParaRPr lang="en-US" dirty="0"/>
          </a:p>
          <a:p>
            <a:r>
              <a:rPr lang="en-US" dirty="0" smtClean="0"/>
              <a:t>(</a:t>
            </a:r>
            <a:r>
              <a:rPr lang="en-US" dirty="0"/>
              <a:t>1 - h</a:t>
            </a:r>
            <a:r>
              <a:rPr lang="en-US" baseline="-25000" dirty="0"/>
              <a:t>1</a:t>
            </a:r>
            <a:r>
              <a:rPr lang="en-US" dirty="0"/>
              <a:t>)(1 - h</a:t>
            </a:r>
            <a:r>
              <a:rPr lang="en-US" baseline="-25000" dirty="0"/>
              <a:t>2</a:t>
            </a:r>
            <a:r>
              <a:rPr lang="en-US" dirty="0"/>
              <a:t>)t</a:t>
            </a:r>
            <a:r>
              <a:rPr lang="en-US" baseline="-25000" dirty="0"/>
              <a:t>m</a:t>
            </a:r>
            <a:r>
              <a:rPr lang="en-US" dirty="0"/>
              <a:t>. </a:t>
            </a:r>
            <a:endParaRPr lang="en-US" dirty="0" smtClean="0"/>
          </a:p>
          <a:p>
            <a:endParaRPr lang="en-US" dirty="0"/>
          </a:p>
          <a:p>
            <a:r>
              <a:rPr lang="en-US" dirty="0" smtClean="0"/>
              <a:t>The </a:t>
            </a:r>
            <a:r>
              <a:rPr lang="en-US" dirty="0"/>
              <a:t>total access time is, therefore, </a:t>
            </a:r>
          </a:p>
          <a:p>
            <a:r>
              <a:rPr lang="en-US" dirty="0"/>
              <a:t> </a:t>
            </a:r>
          </a:p>
          <a:p>
            <a:r>
              <a:rPr lang="en-US" sz="2800" dirty="0" err="1"/>
              <a:t>t</a:t>
            </a:r>
            <a:r>
              <a:rPr lang="en-US" sz="2800" baseline="-25000" dirty="0" err="1"/>
              <a:t>ave</a:t>
            </a:r>
            <a:r>
              <a:rPr lang="en-US" sz="2800" dirty="0"/>
              <a:t> = h</a:t>
            </a:r>
            <a:r>
              <a:rPr lang="en-US" sz="2800" baseline="-25000" dirty="0"/>
              <a:t>1</a:t>
            </a:r>
            <a:r>
              <a:rPr lang="en-US" sz="2800" dirty="0"/>
              <a:t>t</a:t>
            </a:r>
            <a:r>
              <a:rPr lang="en-US" sz="2800" baseline="-25000" dirty="0"/>
              <a:t>c1</a:t>
            </a:r>
            <a:r>
              <a:rPr lang="en-US" sz="2800" dirty="0"/>
              <a:t> + (1 - h</a:t>
            </a:r>
            <a:r>
              <a:rPr lang="en-US" sz="2800" baseline="-25000" dirty="0"/>
              <a:t>1</a:t>
            </a:r>
            <a:r>
              <a:rPr lang="en-US" sz="2800" dirty="0"/>
              <a:t>) h</a:t>
            </a:r>
            <a:r>
              <a:rPr lang="en-US" sz="2800" baseline="-25000" dirty="0"/>
              <a:t>2</a:t>
            </a:r>
            <a:r>
              <a:rPr lang="en-US" sz="2800" dirty="0"/>
              <a:t>t</a:t>
            </a:r>
            <a:r>
              <a:rPr lang="en-US" sz="2800" baseline="-25000" dirty="0"/>
              <a:t>c2</a:t>
            </a:r>
            <a:r>
              <a:rPr lang="en-US" sz="2800" dirty="0"/>
              <a:t> + (1 - h</a:t>
            </a:r>
            <a:r>
              <a:rPr lang="en-US" sz="2800" baseline="-25000" dirty="0"/>
              <a:t>1</a:t>
            </a:r>
            <a:r>
              <a:rPr lang="en-US" sz="2800" dirty="0"/>
              <a:t>)(1 - h</a:t>
            </a:r>
            <a:r>
              <a:rPr lang="en-US" sz="2800" baseline="-25000" dirty="0"/>
              <a:t>2</a:t>
            </a:r>
            <a:r>
              <a:rPr lang="en-US" sz="2800" dirty="0"/>
              <a:t>)t</a:t>
            </a:r>
            <a:r>
              <a:rPr lang="en-US" sz="2800" baseline="-25000" dirty="0"/>
              <a:t>m</a:t>
            </a:r>
            <a:r>
              <a:rPr lang="en-US" sz="2800" dirty="0"/>
              <a:t>.</a:t>
            </a:r>
          </a:p>
        </p:txBody>
      </p:sp>
    </p:spTree>
    <p:extLst>
      <p:ext uri="{BB962C8B-B14F-4D97-AF65-F5344CB8AC3E}">
        <p14:creationId xmlns:p14="http://schemas.microsoft.com/office/powerpoint/2010/main" val="317438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04800" y="533400"/>
            <a:ext cx="8229600" cy="5632311"/>
          </a:xfrm>
          <a:prstGeom prst="rect">
            <a:avLst/>
          </a:prstGeom>
        </p:spPr>
        <p:txBody>
          <a:bodyPr wrap="square">
            <a:spAutoFit/>
          </a:bodyPr>
          <a:lstStyle/>
          <a:p>
            <a:r>
              <a:rPr lang="en-US" b="1" dirty="0"/>
              <a:t>Multi-level Cache Memory</a:t>
            </a:r>
          </a:p>
          <a:p>
            <a:r>
              <a:rPr lang="en-AU" dirty="0"/>
              <a:t> </a:t>
            </a:r>
            <a:endParaRPr lang="en-US" dirty="0"/>
          </a:p>
          <a:p>
            <a:r>
              <a:rPr lang="en-US" dirty="0"/>
              <a:t>This equation is simplified because it doesn’t take account of cache </a:t>
            </a:r>
            <a:r>
              <a:rPr lang="en-US" dirty="0" err="1"/>
              <a:t>writeback</a:t>
            </a:r>
            <a:r>
              <a:rPr lang="en-US" dirty="0"/>
              <a:t> and cache reload strategies. </a:t>
            </a:r>
            <a:endParaRPr lang="en-US" dirty="0" smtClean="0"/>
          </a:p>
          <a:p>
            <a:endParaRPr lang="en-US" dirty="0"/>
          </a:p>
          <a:p>
            <a:r>
              <a:rPr lang="en-US" dirty="0" smtClean="0"/>
              <a:t>Consider </a:t>
            </a:r>
            <a:r>
              <a:rPr lang="en-US" dirty="0"/>
              <a:t>the following example. A computer has an L1 and an L2 cache. An access to the L1 cache incurs no penalty and takes 1 cycle. </a:t>
            </a:r>
            <a:endParaRPr lang="en-US" dirty="0" smtClean="0"/>
          </a:p>
          <a:p>
            <a:endParaRPr lang="en-US" dirty="0"/>
          </a:p>
          <a:p>
            <a:r>
              <a:rPr lang="en-US" dirty="0" smtClean="0"/>
              <a:t>A </a:t>
            </a:r>
            <a:r>
              <a:rPr lang="en-US" dirty="0"/>
              <a:t>hit to the L2 cache takes 4 cycles. If the data is not cached, a main store access, including a cache reload, takes 120 clock cycles. </a:t>
            </a:r>
            <a:endParaRPr lang="en-US" dirty="0" smtClean="0"/>
          </a:p>
          <a:p>
            <a:endParaRPr lang="en-US" dirty="0"/>
          </a:p>
          <a:p>
            <a:r>
              <a:rPr lang="en-US" dirty="0" smtClean="0"/>
              <a:t>If </a:t>
            </a:r>
            <a:r>
              <a:rPr lang="en-US" dirty="0"/>
              <a:t>we assume that the hit rate for the L1 cache is 95% and the subsequent hit rate for the L2 cache is 80%, what is the average access time?</a:t>
            </a:r>
          </a:p>
          <a:p>
            <a:r>
              <a:rPr lang="en-US" dirty="0"/>
              <a:t> </a:t>
            </a:r>
          </a:p>
          <a:p>
            <a:r>
              <a:rPr lang="en-US" dirty="0" err="1"/>
              <a:t>t</a:t>
            </a:r>
            <a:r>
              <a:rPr lang="en-US" baseline="-25000" dirty="0" err="1"/>
              <a:t>ave</a:t>
            </a:r>
            <a:r>
              <a:rPr lang="en-US" dirty="0"/>
              <a:t> = h</a:t>
            </a:r>
            <a:r>
              <a:rPr lang="en-US" baseline="-25000" dirty="0"/>
              <a:t>1</a:t>
            </a:r>
            <a:r>
              <a:rPr lang="en-US" dirty="0"/>
              <a:t>t</a:t>
            </a:r>
            <a:r>
              <a:rPr lang="en-US" baseline="-25000" dirty="0"/>
              <a:t>c1</a:t>
            </a:r>
            <a:r>
              <a:rPr lang="en-US" dirty="0"/>
              <a:t> + (1 – h</a:t>
            </a:r>
            <a:r>
              <a:rPr lang="en-US" baseline="-25000" dirty="0"/>
              <a:t>1</a:t>
            </a:r>
            <a:r>
              <a:rPr lang="en-US" dirty="0"/>
              <a:t>)h</a:t>
            </a:r>
            <a:r>
              <a:rPr lang="en-US" baseline="-25000" dirty="0"/>
              <a:t>2</a:t>
            </a:r>
            <a:r>
              <a:rPr lang="en-US" dirty="0"/>
              <a:t>t</a:t>
            </a:r>
            <a:r>
              <a:rPr lang="en-US" baseline="-25000" dirty="0"/>
              <a:t>c2</a:t>
            </a:r>
            <a:r>
              <a:rPr lang="en-US" dirty="0"/>
              <a:t> + (1 - h</a:t>
            </a:r>
            <a:r>
              <a:rPr lang="en-US" baseline="-25000" dirty="0"/>
              <a:t>1</a:t>
            </a:r>
            <a:r>
              <a:rPr lang="en-US" dirty="0"/>
              <a:t>)(1 - h</a:t>
            </a:r>
            <a:r>
              <a:rPr lang="en-US" baseline="-25000" dirty="0"/>
              <a:t>2</a:t>
            </a:r>
            <a:r>
              <a:rPr lang="en-US" dirty="0"/>
              <a:t>)t</a:t>
            </a:r>
            <a:r>
              <a:rPr lang="en-US" baseline="-25000" dirty="0"/>
              <a:t>m</a:t>
            </a:r>
            <a:r>
              <a:rPr lang="en-US" dirty="0"/>
              <a:t>.</a:t>
            </a:r>
          </a:p>
          <a:p>
            <a:r>
              <a:rPr lang="en-US" dirty="0"/>
              <a:t> </a:t>
            </a:r>
          </a:p>
          <a:p>
            <a:r>
              <a:rPr lang="en-US" dirty="0" err="1"/>
              <a:t>t</a:t>
            </a:r>
            <a:r>
              <a:rPr lang="en-US" baseline="-25000" dirty="0" err="1"/>
              <a:t>ave</a:t>
            </a:r>
            <a:r>
              <a:rPr lang="en-US" dirty="0"/>
              <a:t> = 0.95 x 1 + (1 – 0.95) x 0.80 x 4 + (1 – 0.95) x (1 – 0.8) x </a:t>
            </a:r>
            <a:r>
              <a:rPr lang="en-US" dirty="0" smtClean="0"/>
              <a:t>120</a:t>
            </a:r>
          </a:p>
          <a:p>
            <a:endParaRPr lang="en-US" dirty="0"/>
          </a:p>
          <a:p>
            <a:r>
              <a:rPr lang="en-US" dirty="0" smtClean="0"/>
              <a:t> </a:t>
            </a:r>
            <a:r>
              <a:rPr lang="en-US" dirty="0"/>
              <a:t>= 0.95 + 0.16 + 1.20 = 2.31 cycles.</a:t>
            </a:r>
          </a:p>
          <a:p>
            <a:r>
              <a:rPr lang="en-US" dirty="0"/>
              <a:t> </a:t>
            </a:r>
          </a:p>
        </p:txBody>
      </p:sp>
    </p:spTree>
    <p:extLst>
      <p:ext uri="{BB962C8B-B14F-4D97-AF65-F5344CB8AC3E}">
        <p14:creationId xmlns:p14="http://schemas.microsoft.com/office/powerpoint/2010/main" val="97122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4" name="Picture 2" descr="E:\CengageBook\CengageLectureNotesWebsite\Clements 1e JPG_files\ch09\87046-09-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7840824" cy="3527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457200"/>
            <a:ext cx="8305800" cy="2308324"/>
          </a:xfrm>
          <a:prstGeom prst="rect">
            <a:avLst/>
          </a:prstGeom>
        </p:spPr>
        <p:txBody>
          <a:bodyPr wrap="square">
            <a:spAutoFit/>
          </a:bodyPr>
          <a:lstStyle/>
          <a:p>
            <a:r>
              <a:rPr lang="en-US" dirty="0"/>
              <a:t>Figure 9.2 illustrates the </a:t>
            </a:r>
            <a:r>
              <a:rPr lang="en-US" dirty="0" smtClean="0"/>
              <a:t> notion of cache and virtual memory.</a:t>
            </a:r>
          </a:p>
          <a:p>
            <a:endParaRPr lang="en-US" dirty="0"/>
          </a:p>
          <a:p>
            <a:r>
              <a:rPr lang="en-US" dirty="0" smtClean="0"/>
              <a:t>An </a:t>
            </a:r>
            <a:r>
              <a:rPr lang="en-US" dirty="0"/>
              <a:t>address </a:t>
            </a:r>
            <a:r>
              <a:rPr lang="en-US" dirty="0" smtClean="0"/>
              <a:t>from the CPU goes </a:t>
            </a:r>
            <a:r>
              <a:rPr lang="en-US" dirty="0"/>
              <a:t>to the fast cache memory </a:t>
            </a:r>
            <a:r>
              <a:rPr lang="en-US" dirty="0" smtClean="0"/>
              <a:t> which </a:t>
            </a:r>
            <a:r>
              <a:rPr lang="en-US" i="1" dirty="0" smtClean="0"/>
              <a:t>tries</a:t>
            </a:r>
            <a:r>
              <a:rPr lang="en-US" dirty="0" smtClean="0"/>
              <a:t> </a:t>
            </a:r>
            <a:r>
              <a:rPr lang="en-US" dirty="0"/>
              <a:t>to access the operand. </a:t>
            </a:r>
            <a:endParaRPr lang="en-US" dirty="0" smtClean="0"/>
          </a:p>
          <a:p>
            <a:endParaRPr lang="en-US" dirty="0"/>
          </a:p>
          <a:p>
            <a:r>
              <a:rPr lang="en-US" dirty="0" smtClean="0"/>
              <a:t>If </a:t>
            </a:r>
            <a:r>
              <a:rPr lang="en-US" dirty="0"/>
              <a:t>the data is in the cache, it is accessed from the cache. </a:t>
            </a:r>
            <a:endParaRPr lang="en-US" dirty="0" smtClean="0"/>
          </a:p>
          <a:p>
            <a:r>
              <a:rPr lang="en-US" dirty="0" smtClean="0"/>
              <a:t>If </a:t>
            </a:r>
            <a:r>
              <a:rPr lang="en-US" dirty="0"/>
              <a:t>the data is in the slower main memory, it </a:t>
            </a:r>
            <a:r>
              <a:rPr lang="en-US" dirty="0" smtClean="0"/>
              <a:t>is loaded </a:t>
            </a:r>
            <a:r>
              <a:rPr lang="en-US" dirty="0"/>
              <a:t>both into the computer and the cache</a:t>
            </a:r>
            <a:r>
              <a:rPr lang="en-US" dirty="0" smtClean="0"/>
              <a:t>.</a:t>
            </a:r>
            <a:endParaRPr lang="en-US" dirty="0"/>
          </a:p>
        </p:txBody>
      </p:sp>
    </p:spTree>
    <p:extLst>
      <p:ext uri="{BB962C8B-B14F-4D97-AF65-F5344CB8AC3E}">
        <p14:creationId xmlns:p14="http://schemas.microsoft.com/office/powerpoint/2010/main" val="2503199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90</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3554" name="Picture 2" descr="E:\CengageBook\CengageLectureNotesWebsite\Clements 1e JPG_files\ch09\87046-09-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90354"/>
            <a:ext cx="7273159" cy="4228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33400"/>
            <a:ext cx="8382000" cy="1754326"/>
          </a:xfrm>
          <a:prstGeom prst="rect">
            <a:avLst/>
          </a:prstGeom>
        </p:spPr>
        <p:txBody>
          <a:bodyPr wrap="square">
            <a:spAutoFit/>
          </a:bodyPr>
          <a:lstStyle/>
          <a:p>
            <a:r>
              <a:rPr lang="en-US" dirty="0"/>
              <a:t>Figure 9.22 </a:t>
            </a:r>
            <a:r>
              <a:rPr lang="en-US" dirty="0" smtClean="0"/>
              <a:t>gives </a:t>
            </a:r>
            <a:r>
              <a:rPr lang="en-US" dirty="0"/>
              <a:t>the hit ratio as a function of cache size on a three-dimensional graph for </a:t>
            </a:r>
            <a:r>
              <a:rPr lang="en-US" dirty="0" smtClean="0"/>
              <a:t>L1 </a:t>
            </a:r>
            <a:r>
              <a:rPr lang="en-US" dirty="0"/>
              <a:t>and L2 cache sizes. The peak hit rate is 96%, which is </a:t>
            </a:r>
            <a:r>
              <a:rPr lang="en-US" dirty="0" smtClean="0"/>
              <a:t>a </a:t>
            </a:r>
            <a:r>
              <a:rPr lang="en-US" dirty="0"/>
              <a:t>function of the </a:t>
            </a:r>
            <a:r>
              <a:rPr lang="en-US" dirty="0" smtClean="0"/>
              <a:t>code </a:t>
            </a:r>
            <a:r>
              <a:rPr lang="en-US" dirty="0"/>
              <a:t>being executed (a GCC compiler). The application note concludes that a 16 KB L1 with a 1 KB L2 gives almost the same results as a 1 KB L1 with a 16 KB L2 (although no one would design a system with a larger L1 cache than an L2 cache).</a:t>
            </a:r>
          </a:p>
        </p:txBody>
      </p:sp>
    </p:spTree>
    <p:extLst>
      <p:ext uri="{BB962C8B-B14F-4D97-AF65-F5344CB8AC3E}">
        <p14:creationId xmlns:p14="http://schemas.microsoft.com/office/powerpoint/2010/main" val="33998500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91</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533400"/>
            <a:ext cx="8382000" cy="5632311"/>
          </a:xfrm>
          <a:prstGeom prst="rect">
            <a:avLst/>
          </a:prstGeom>
        </p:spPr>
        <p:txBody>
          <a:bodyPr wrap="square">
            <a:spAutoFit/>
          </a:bodyPr>
          <a:lstStyle/>
          <a:p>
            <a:pPr algn="ctr"/>
            <a:r>
              <a:rPr lang="en-US" b="1" dirty="0"/>
              <a:t>Instruction and Data Caches</a:t>
            </a:r>
          </a:p>
          <a:p>
            <a:r>
              <a:rPr lang="en-US" dirty="0"/>
              <a:t> </a:t>
            </a:r>
          </a:p>
          <a:p>
            <a:r>
              <a:rPr lang="en-US" dirty="0"/>
              <a:t>Data and instructions are at the heart of the von Neumann concept; that is, they occupy the same memory. Cache designers can choose to create a </a:t>
            </a:r>
            <a:r>
              <a:rPr lang="en-US" i="1" dirty="0"/>
              <a:t>unified cache</a:t>
            </a:r>
            <a:r>
              <a:rPr lang="en-US" dirty="0"/>
              <a:t> that holds both instructions and data, or to implement separate caches for data and instructions (the </a:t>
            </a:r>
            <a:r>
              <a:rPr lang="en-US" i="1" dirty="0"/>
              <a:t>split cache</a:t>
            </a:r>
            <a:r>
              <a:rPr lang="en-US" dirty="0" smtClean="0"/>
              <a:t>).</a:t>
            </a:r>
          </a:p>
          <a:p>
            <a:endParaRPr lang="en-US" dirty="0"/>
          </a:p>
          <a:p>
            <a:r>
              <a:rPr lang="en-US" dirty="0" smtClean="0"/>
              <a:t> </a:t>
            </a:r>
            <a:r>
              <a:rPr lang="en-US" dirty="0"/>
              <a:t>It makes good sense to cache data and instructions separately, because they have different properties. An entry in an instruction cache is never modified, except when the line is initially swapped in. </a:t>
            </a:r>
            <a:endParaRPr lang="en-US" dirty="0" smtClean="0"/>
          </a:p>
          <a:p>
            <a:endParaRPr lang="en-US" dirty="0"/>
          </a:p>
          <a:p>
            <a:r>
              <a:rPr lang="en-US" dirty="0" smtClean="0"/>
              <a:t>Furthermore</a:t>
            </a:r>
            <a:r>
              <a:rPr lang="en-US" dirty="0"/>
              <a:t>, you don’t have to worry about swapping out instructions that are overwritten in the instruction cache, because the program does not change during the course of its execution. </a:t>
            </a:r>
            <a:endParaRPr lang="en-US" dirty="0" smtClean="0"/>
          </a:p>
          <a:p>
            <a:endParaRPr lang="en-US" dirty="0"/>
          </a:p>
          <a:p>
            <a:r>
              <a:rPr lang="en-US" dirty="0" smtClean="0"/>
              <a:t>Since </a:t>
            </a:r>
            <a:r>
              <a:rPr lang="en-US" dirty="0"/>
              <a:t>the contents of the instruction cache are not modified, it is much easier to implement an instruction cache than a data cache. Split instruction and data caches increase the CPU-memory bandwidth, because an instruction and its data can be read simultaneously. </a:t>
            </a:r>
            <a:endParaRPr lang="en-US" dirty="0" smtClean="0"/>
          </a:p>
          <a:p>
            <a:endParaRPr lang="en-US" dirty="0"/>
          </a:p>
        </p:txBody>
      </p:sp>
    </p:spTree>
    <p:extLst>
      <p:ext uri="{BB962C8B-B14F-4D97-AF65-F5344CB8AC3E}">
        <p14:creationId xmlns:p14="http://schemas.microsoft.com/office/powerpoint/2010/main" val="36896124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92</a:t>
            </a:fld>
            <a:endParaRPr lang="en-US"/>
          </a:p>
        </p:txBody>
      </p:sp>
      <p:sp>
        <p:nvSpPr>
          <p:cNvPr id="4" name="Rectangle 3"/>
          <p:cNvSpPr/>
          <p:nvPr/>
        </p:nvSpPr>
        <p:spPr>
          <a:xfrm>
            <a:off x="838200" y="1305342"/>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762000"/>
            <a:ext cx="8382000" cy="5078313"/>
          </a:xfrm>
          <a:prstGeom prst="rect">
            <a:avLst/>
          </a:prstGeom>
        </p:spPr>
        <p:txBody>
          <a:bodyPr wrap="square">
            <a:spAutoFit/>
          </a:bodyPr>
          <a:lstStyle/>
          <a:p>
            <a:r>
              <a:rPr lang="en-US" dirty="0"/>
              <a:t>We can summarize the advantages of both split and unified caches as:</a:t>
            </a:r>
          </a:p>
          <a:p>
            <a:r>
              <a:rPr lang="en-US" dirty="0"/>
              <a:t> </a:t>
            </a:r>
          </a:p>
          <a:p>
            <a:pPr marL="285750" lvl="0" indent="-285750">
              <a:buFont typeface="Arial" pitchFamily="34" charset="0"/>
              <a:buChar char="•"/>
            </a:pPr>
            <a:r>
              <a:rPr lang="en-US" dirty="0"/>
              <a:t>I-cache can be optimized to feed the instruction </a:t>
            </a:r>
            <a:r>
              <a:rPr lang="en-US" dirty="0" smtClean="0"/>
              <a:t>stream</a:t>
            </a:r>
          </a:p>
          <a:p>
            <a:pPr marL="285750" lvl="0" indent="-285750">
              <a:buFont typeface="Arial" pitchFamily="34" charset="0"/>
              <a:buChar char="•"/>
            </a:pPr>
            <a:endParaRPr lang="en-US" dirty="0"/>
          </a:p>
          <a:p>
            <a:pPr marL="285750" lvl="0" indent="-285750">
              <a:buFont typeface="Arial" pitchFamily="34" charset="0"/>
              <a:buChar char="•"/>
            </a:pPr>
            <a:r>
              <a:rPr lang="en-US" dirty="0"/>
              <a:t>D-cache can be optimized for read and write </a:t>
            </a:r>
            <a:r>
              <a:rPr lang="en-US" dirty="0" smtClean="0"/>
              <a:t>operations</a:t>
            </a:r>
          </a:p>
          <a:p>
            <a:pPr marL="285750" lvl="0" indent="-285750">
              <a:buFont typeface="Arial" pitchFamily="34" charset="0"/>
              <a:buChar char="•"/>
            </a:pPr>
            <a:endParaRPr lang="en-US" dirty="0"/>
          </a:p>
          <a:p>
            <a:pPr marL="285750" lvl="0" indent="-285750">
              <a:buFont typeface="Arial" pitchFamily="34" charset="0"/>
              <a:buChar char="•"/>
            </a:pPr>
            <a:r>
              <a:rPr lang="en-US" dirty="0"/>
              <a:t>and D-caches can be optimized (tuned) </a:t>
            </a:r>
            <a:r>
              <a:rPr lang="en-US" dirty="0" smtClean="0"/>
              <a:t>separately</a:t>
            </a:r>
          </a:p>
          <a:p>
            <a:pPr marL="285750" lvl="0" indent="-285750">
              <a:buFont typeface="Arial" pitchFamily="34" charset="0"/>
              <a:buChar char="•"/>
            </a:pPr>
            <a:endParaRPr lang="en-US" dirty="0"/>
          </a:p>
          <a:p>
            <a:pPr marL="285750" lvl="0" indent="-285750">
              <a:buFont typeface="Arial" pitchFamily="34" charset="0"/>
              <a:buChar char="•"/>
            </a:pPr>
            <a:r>
              <a:rPr lang="en-US" dirty="0"/>
              <a:t>I-caches do not readily support self-modifying </a:t>
            </a:r>
            <a:r>
              <a:rPr lang="en-US" dirty="0" smtClean="0"/>
              <a:t>code</a:t>
            </a:r>
          </a:p>
          <a:p>
            <a:pPr marL="285750" lvl="0" indent="-285750">
              <a:buFont typeface="Arial" pitchFamily="34" charset="0"/>
              <a:buChar char="•"/>
            </a:pPr>
            <a:endParaRPr lang="en-US" dirty="0"/>
          </a:p>
          <a:p>
            <a:pPr marL="285750" lvl="0" indent="-285750">
              <a:buFont typeface="Arial" pitchFamily="34" charset="0"/>
              <a:buChar char="•"/>
            </a:pPr>
            <a:r>
              <a:rPr lang="en-US" dirty="0"/>
              <a:t>U-cache supports </a:t>
            </a:r>
            <a:r>
              <a:rPr lang="en-US" i="1" dirty="0"/>
              <a:t>self-modifying code </a:t>
            </a:r>
            <a:endParaRPr lang="en-US" i="1" dirty="0" smtClean="0"/>
          </a:p>
          <a:p>
            <a:pPr marL="285750" lvl="0" indent="-285750">
              <a:buFont typeface="Arial" pitchFamily="34" charset="0"/>
              <a:buChar char="•"/>
            </a:pPr>
            <a:endParaRPr lang="en-US" dirty="0"/>
          </a:p>
          <a:p>
            <a:pPr marL="285750" lvl="0" indent="-285750">
              <a:buFont typeface="Arial" pitchFamily="34" charset="0"/>
              <a:buChar char="•"/>
            </a:pPr>
            <a:r>
              <a:rPr lang="en-US" dirty="0"/>
              <a:t>D-caches increase bandwidth by operating </a:t>
            </a:r>
            <a:r>
              <a:rPr lang="en-US" dirty="0" smtClean="0"/>
              <a:t>concurrently</a:t>
            </a:r>
          </a:p>
          <a:p>
            <a:pPr marL="285750" lvl="0" indent="-285750">
              <a:buFont typeface="Arial" pitchFamily="34" charset="0"/>
              <a:buChar char="•"/>
            </a:pPr>
            <a:endParaRPr lang="en-US" dirty="0"/>
          </a:p>
          <a:p>
            <a:pPr marL="285750" lvl="0" indent="-285750">
              <a:buFont typeface="Arial" pitchFamily="34" charset="0"/>
              <a:buChar char="•"/>
            </a:pPr>
            <a:r>
              <a:rPr lang="en-US" dirty="0"/>
              <a:t>U-caches require faster </a:t>
            </a:r>
            <a:r>
              <a:rPr lang="en-US" dirty="0" smtClean="0"/>
              <a:t>memory</a:t>
            </a:r>
          </a:p>
          <a:p>
            <a:pPr marL="285750" lvl="0" indent="-285750">
              <a:buFont typeface="Arial" pitchFamily="34" charset="0"/>
              <a:buChar char="•"/>
            </a:pPr>
            <a:endParaRPr lang="en-US" dirty="0"/>
          </a:p>
          <a:p>
            <a:pPr marL="285750" lvl="0" indent="-285750">
              <a:buFont typeface="Arial" pitchFamily="34" charset="0"/>
              <a:buChar char="•"/>
            </a:pPr>
            <a:r>
              <a:rPr lang="en-US" dirty="0"/>
              <a:t>U-caches are more flexible (an I-cache may be full when the D-cache is half empty</a:t>
            </a:r>
            <a:r>
              <a:rPr lang="en-US" dirty="0" smtClean="0"/>
              <a:t>)</a:t>
            </a:r>
            <a:endParaRPr lang="en-US" dirty="0"/>
          </a:p>
        </p:txBody>
      </p:sp>
    </p:spTree>
    <p:extLst>
      <p:ext uri="{BB962C8B-B14F-4D97-AF65-F5344CB8AC3E}">
        <p14:creationId xmlns:p14="http://schemas.microsoft.com/office/powerpoint/2010/main" val="1998528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93</a:t>
            </a:fld>
            <a:endParaRPr lang="en-US"/>
          </a:p>
        </p:txBody>
      </p:sp>
      <p:sp>
        <p:nvSpPr>
          <p:cNvPr id="4" name="Rectangle 3"/>
          <p:cNvSpPr/>
          <p:nvPr/>
        </p:nvSpPr>
        <p:spPr>
          <a:xfrm>
            <a:off x="8779422" y="4840546"/>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09\87046-09-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27817"/>
            <a:ext cx="4529138" cy="28717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1662" y="457200"/>
            <a:ext cx="8001000" cy="3139321"/>
          </a:xfrm>
          <a:prstGeom prst="rect">
            <a:avLst/>
          </a:prstGeom>
        </p:spPr>
        <p:txBody>
          <a:bodyPr wrap="square">
            <a:spAutoFit/>
          </a:bodyPr>
          <a:lstStyle/>
          <a:p>
            <a:r>
              <a:rPr lang="en-US" dirty="0" smtClean="0"/>
              <a:t>Barcelona </a:t>
            </a:r>
            <a:r>
              <a:rPr lang="en-US" dirty="0"/>
              <a:t>architecture in Figure 9.23 demonstrates how cache memories have developed. </a:t>
            </a:r>
            <a:endParaRPr lang="en-US" dirty="0" smtClean="0"/>
          </a:p>
          <a:p>
            <a:endParaRPr lang="en-US" dirty="0"/>
          </a:p>
          <a:p>
            <a:r>
              <a:rPr lang="en-US" dirty="0" smtClean="0"/>
              <a:t>Barcelona </a:t>
            </a:r>
            <a:r>
              <a:rPr lang="en-US" dirty="0"/>
              <a:t>is a multi-core system where each core has </a:t>
            </a:r>
            <a:r>
              <a:rPr lang="en-US" dirty="0" smtClean="0"/>
              <a:t>its </a:t>
            </a:r>
            <a:r>
              <a:rPr lang="en-US" dirty="0"/>
              <a:t>own 64 KB L1 cache and a 512 KB L2 cache. All </a:t>
            </a:r>
            <a:r>
              <a:rPr lang="en-US" dirty="0" smtClean="0"/>
              <a:t>cores </a:t>
            </a:r>
            <a:r>
              <a:rPr lang="en-US" dirty="0"/>
              <a:t>share a common 2 MB L3 cache. </a:t>
            </a:r>
            <a:endParaRPr lang="en-US" dirty="0" smtClean="0"/>
          </a:p>
          <a:p>
            <a:endParaRPr lang="en-US" dirty="0"/>
          </a:p>
          <a:p>
            <a:r>
              <a:rPr lang="en-US" dirty="0" smtClean="0"/>
              <a:t>The </a:t>
            </a:r>
            <a:r>
              <a:rPr lang="en-US" dirty="0"/>
              <a:t>L1 cache is made up of two split 32 KB caches, one for data and one for instructions. Traditionally, multilevel caches are arranged so that the lowest level cache successively moves up the ladder following a cache miss (L1 interrogates L2, then L3, then main memory, until the missing data is </a:t>
            </a:r>
            <a:r>
              <a:rPr lang="en-US" dirty="0" smtClean="0"/>
              <a:t>located).</a:t>
            </a:r>
            <a:endParaRPr lang="en-US" dirty="0"/>
          </a:p>
        </p:txBody>
      </p:sp>
    </p:spTree>
    <p:extLst>
      <p:ext uri="{BB962C8B-B14F-4D97-AF65-F5344CB8AC3E}">
        <p14:creationId xmlns:p14="http://schemas.microsoft.com/office/powerpoint/2010/main" val="41040376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94</a:t>
            </a:fld>
            <a:endParaRPr lang="en-US"/>
          </a:p>
        </p:txBody>
      </p:sp>
      <p:sp>
        <p:nvSpPr>
          <p:cNvPr id="4" name="Rectangle 3"/>
          <p:cNvSpPr/>
          <p:nvPr/>
        </p:nvSpPr>
        <p:spPr>
          <a:xfrm>
            <a:off x="8779422" y="4840546"/>
            <a:ext cx="7010400" cy="646331"/>
          </a:xfrm>
          <a:prstGeom prst="rect">
            <a:avLst/>
          </a:prstGeom>
        </p:spPr>
        <p:txBody>
          <a:bodyPr wrap="square">
            <a:spAutoFit/>
          </a:bodyPr>
          <a:lstStyle/>
          <a:p>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09\87046-09-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8" y="3404652"/>
            <a:ext cx="5050221" cy="32021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1662" y="457200"/>
            <a:ext cx="8001000" cy="2862322"/>
          </a:xfrm>
          <a:prstGeom prst="rect">
            <a:avLst/>
          </a:prstGeom>
        </p:spPr>
        <p:txBody>
          <a:bodyPr wrap="square">
            <a:spAutoFit/>
          </a:bodyPr>
          <a:lstStyle/>
          <a:p>
            <a:r>
              <a:rPr lang="en-US" dirty="0" smtClean="0"/>
              <a:t>In </a:t>
            </a:r>
            <a:r>
              <a:rPr lang="en-US" dirty="0"/>
              <a:t>the Barcelona architecture, the L1 cache is the target of all cache loads and all fetches are placed in L1. The L2 cache holds data evicted from the L1 cache. Because of the tight-coupling between L1 and L2 caches, the latency incurred in transferring data back from L2 to L1 is low. </a:t>
            </a:r>
          </a:p>
          <a:p>
            <a:endParaRPr lang="en-US" dirty="0" smtClean="0"/>
          </a:p>
          <a:p>
            <a:r>
              <a:rPr lang="en-US" dirty="0" smtClean="0"/>
              <a:t>L3 </a:t>
            </a:r>
            <a:r>
              <a:rPr lang="en-US" dirty="0"/>
              <a:t>cache is shared between the cores. Data is loaded directly from the L3 cache to the L1 cache and does not go through L2. Data that is transferred may either remain in L3 if it is required by more than one processor or it may be deleted if it is not shared. Like L2, the L3 cache is not fed from memory but from data spilled from L2.</a:t>
            </a:r>
          </a:p>
        </p:txBody>
      </p:sp>
    </p:spTree>
    <p:extLst>
      <p:ext uri="{BB962C8B-B14F-4D97-AF65-F5344CB8AC3E}">
        <p14:creationId xmlns:p14="http://schemas.microsoft.com/office/powerpoint/2010/main" val="3864983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95</a:t>
            </a:fld>
            <a:endParaRPr lang="en-US"/>
          </a:p>
        </p:txBody>
      </p:sp>
      <p:sp>
        <p:nvSpPr>
          <p:cNvPr id="4" name="Rectangle 3"/>
          <p:cNvSpPr/>
          <p:nvPr/>
        </p:nvSpPr>
        <p:spPr>
          <a:xfrm>
            <a:off x="228600" y="533400"/>
            <a:ext cx="8229600" cy="1200329"/>
          </a:xfrm>
          <a:prstGeom prst="rect">
            <a:avLst/>
          </a:prstGeom>
        </p:spPr>
        <p:txBody>
          <a:bodyPr wrap="square">
            <a:spAutoFit/>
          </a:bodyPr>
          <a:lstStyle/>
          <a:p>
            <a:r>
              <a:rPr lang="en-US" dirty="0"/>
              <a:t>Figure 9.24 illustrates Intel’s Nehalem architecture, a contemporary of Barcelona. </a:t>
            </a:r>
            <a:endParaRPr lang="en-US" dirty="0" smtClean="0"/>
          </a:p>
          <a:p>
            <a:endParaRPr lang="en-US" dirty="0"/>
          </a:p>
          <a:p>
            <a:r>
              <a:rPr lang="en-US" dirty="0" smtClean="0"/>
              <a:t>The </a:t>
            </a:r>
            <a:r>
              <a:rPr lang="en-US" dirty="0"/>
              <a:t>L1, L2, L3 cache sizes are 32K/256K/8M bytes, respectively</a:t>
            </a:r>
            <a:r>
              <a:rPr lang="en-US" dirty="0" smtClean="0"/>
              <a:t>.</a:t>
            </a:r>
            <a:endParaRPr lang="en-US" i="1"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5602" name="Picture 2" descr="E:\CengageBook\CengageLectureNotesWebsite\Clements 1e JPG_files\ch09\87046-09-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17" y="1981200"/>
            <a:ext cx="771369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741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96</a:t>
            </a:fld>
            <a:endParaRPr lang="en-US"/>
          </a:p>
        </p:txBody>
      </p:sp>
      <p:sp>
        <p:nvSpPr>
          <p:cNvPr id="4" name="Rectangle 3"/>
          <p:cNvSpPr/>
          <p:nvPr/>
        </p:nvSpPr>
        <p:spPr>
          <a:xfrm>
            <a:off x="228600" y="533400"/>
            <a:ext cx="8229600" cy="3970318"/>
          </a:xfrm>
          <a:prstGeom prst="rect">
            <a:avLst/>
          </a:prstGeom>
        </p:spPr>
        <p:txBody>
          <a:bodyPr wrap="square">
            <a:spAutoFit/>
          </a:bodyPr>
          <a:lstStyle/>
          <a:p>
            <a:r>
              <a:rPr lang="en-US" b="1" dirty="0"/>
              <a:t>Writing to Cache</a:t>
            </a:r>
            <a:endParaRPr lang="en-US" dirty="0"/>
          </a:p>
          <a:p>
            <a:r>
              <a:rPr lang="en-US" dirty="0"/>
              <a:t> </a:t>
            </a:r>
          </a:p>
          <a:p>
            <a:r>
              <a:rPr lang="en-US" dirty="0"/>
              <a:t>Up to now, we’ve considered only read accesses to cache (the most frequent form of access). </a:t>
            </a:r>
            <a:endParaRPr lang="en-US" dirty="0" smtClean="0"/>
          </a:p>
          <a:p>
            <a:endParaRPr lang="en-US" dirty="0"/>
          </a:p>
          <a:p>
            <a:r>
              <a:rPr lang="en-US" dirty="0" smtClean="0"/>
              <a:t>Now </a:t>
            </a:r>
            <a:r>
              <a:rPr lang="en-US" dirty="0"/>
              <a:t>we look at the rather more complex write access. </a:t>
            </a:r>
            <a:endParaRPr lang="en-US" dirty="0" smtClean="0"/>
          </a:p>
          <a:p>
            <a:endParaRPr lang="en-US" dirty="0"/>
          </a:p>
          <a:p>
            <a:r>
              <a:rPr lang="en-US" dirty="0" smtClean="0"/>
              <a:t>When </a:t>
            </a:r>
            <a:r>
              <a:rPr lang="en-US" dirty="0"/>
              <a:t>the processor writes to the cache, both the line in the cache and the corresponding line in the memory must be updated, although is not necessary to perform these operations at the same time. </a:t>
            </a:r>
            <a:endParaRPr lang="en-US" dirty="0" smtClean="0"/>
          </a:p>
          <a:p>
            <a:endParaRPr lang="en-US" dirty="0"/>
          </a:p>
          <a:p>
            <a:r>
              <a:rPr lang="en-US" dirty="0" smtClean="0"/>
              <a:t>However</a:t>
            </a:r>
            <a:r>
              <a:rPr lang="en-US" dirty="0"/>
              <a:t>, you must ensure that the copy of a cached data element in the memory is updated before it is next accessed; that is, the copies of a data element in cache and memory must be kept in step.</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41864897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97</a:t>
            </a:fld>
            <a:endParaRPr lang="en-US"/>
          </a:p>
        </p:txBody>
      </p:sp>
      <p:sp>
        <p:nvSpPr>
          <p:cNvPr id="4" name="Rectangle 3"/>
          <p:cNvSpPr/>
          <p:nvPr/>
        </p:nvSpPr>
        <p:spPr>
          <a:xfrm>
            <a:off x="228600" y="533400"/>
            <a:ext cx="8229600" cy="5909310"/>
          </a:xfrm>
          <a:prstGeom prst="rect">
            <a:avLst/>
          </a:prstGeom>
        </p:spPr>
        <p:txBody>
          <a:bodyPr wrap="square">
            <a:spAutoFit/>
          </a:bodyPr>
          <a:lstStyle/>
          <a:p>
            <a:r>
              <a:rPr lang="en-US" b="1" dirty="0"/>
              <a:t>Writing to Cache</a:t>
            </a:r>
            <a:endParaRPr lang="en-US" dirty="0"/>
          </a:p>
          <a:p>
            <a:r>
              <a:rPr lang="en-US" dirty="0"/>
              <a:t> </a:t>
            </a:r>
          </a:p>
          <a:p>
            <a:r>
              <a:rPr lang="en-US" dirty="0"/>
              <a:t>We have already stated that the average access time of a system with a cache that’s accessed in parallel with main store is </a:t>
            </a:r>
            <a:r>
              <a:rPr lang="en-US" dirty="0" err="1"/>
              <a:t>t</a:t>
            </a:r>
            <a:r>
              <a:rPr lang="en-US" baseline="-25000" dirty="0" err="1"/>
              <a:t>ave</a:t>
            </a:r>
            <a:r>
              <a:rPr lang="en-US" dirty="0"/>
              <a:t> = </a:t>
            </a:r>
            <a:r>
              <a:rPr lang="en-US" dirty="0" err="1"/>
              <a:t>ht</a:t>
            </a:r>
            <a:r>
              <a:rPr lang="en-US" baseline="-25000" dirty="0" err="1"/>
              <a:t>c</a:t>
            </a:r>
            <a:r>
              <a:rPr lang="en-US" dirty="0"/>
              <a:t> + (1 - h)t</a:t>
            </a:r>
            <a:r>
              <a:rPr lang="en-US" baseline="-25000" dirty="0"/>
              <a:t>m</a:t>
            </a:r>
            <a:r>
              <a:rPr lang="en-US" dirty="0"/>
              <a:t>. </a:t>
            </a:r>
            <a:endParaRPr lang="en-US" dirty="0" smtClean="0"/>
          </a:p>
          <a:p>
            <a:endParaRPr lang="en-US" dirty="0"/>
          </a:p>
          <a:p>
            <a:r>
              <a:rPr lang="en-US" dirty="0" smtClean="0"/>
              <a:t>If </a:t>
            </a:r>
            <a:r>
              <a:rPr lang="en-US" dirty="0"/>
              <a:t>data is not in the cache, it must be fetched from memory and loaded both in the cache and the destination register. </a:t>
            </a:r>
            <a:endParaRPr lang="en-US" dirty="0" smtClean="0"/>
          </a:p>
          <a:p>
            <a:endParaRPr lang="en-US" dirty="0"/>
          </a:p>
          <a:p>
            <a:r>
              <a:rPr lang="en-US" dirty="0" smtClean="0"/>
              <a:t>Assuming </a:t>
            </a:r>
            <a:r>
              <a:rPr lang="en-US" dirty="0"/>
              <a:t>that </a:t>
            </a:r>
            <a:r>
              <a:rPr lang="en-US" i="1" dirty="0" err="1"/>
              <a:t>t</a:t>
            </a:r>
            <a:r>
              <a:rPr lang="en-US" i="1" baseline="-25000" dirty="0" err="1"/>
              <a:t>l</a:t>
            </a:r>
            <a:r>
              <a:rPr lang="en-US" dirty="0"/>
              <a:t> is the time taken to fetch a line from main store to reload the cache on a miss, the effective average access time of the memory system is given by the sum of the cache accesses plus the memory accesses </a:t>
            </a:r>
            <a:r>
              <a:rPr lang="en-US" i="1" dirty="0"/>
              <a:t>plus the re-loads due to misses</a:t>
            </a:r>
            <a:r>
              <a:rPr lang="en-US" dirty="0"/>
              <a:t>:</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h)t</a:t>
            </a:r>
            <a:r>
              <a:rPr lang="en-US" baseline="-25000" dirty="0"/>
              <a:t>m</a:t>
            </a:r>
            <a:r>
              <a:rPr lang="en-US" dirty="0"/>
              <a:t> + (1 - h)</a:t>
            </a:r>
            <a:r>
              <a:rPr lang="en-US" dirty="0" err="1"/>
              <a:t>t</a:t>
            </a:r>
            <a:r>
              <a:rPr lang="en-US" baseline="-25000" dirty="0" err="1"/>
              <a:t>l</a:t>
            </a:r>
            <a:r>
              <a:rPr lang="en-US" dirty="0"/>
              <a:t>.</a:t>
            </a:r>
          </a:p>
          <a:p>
            <a:r>
              <a:rPr lang="en-US" dirty="0"/>
              <a:t> </a:t>
            </a:r>
          </a:p>
          <a:p>
            <a:r>
              <a:rPr lang="en-US" dirty="0"/>
              <a:t>The</a:t>
            </a:r>
            <a:r>
              <a:rPr lang="en-US" i="1" dirty="0"/>
              <a:t> new</a:t>
            </a:r>
            <a:r>
              <a:rPr lang="en-US" dirty="0"/>
              <a:t> term in the equation (1 - h)</a:t>
            </a:r>
            <a:r>
              <a:rPr lang="en-US" dirty="0" err="1"/>
              <a:t>t</a:t>
            </a:r>
            <a:r>
              <a:rPr lang="en-US" baseline="-25000" dirty="0" err="1"/>
              <a:t>l</a:t>
            </a:r>
            <a:r>
              <a:rPr lang="en-US" dirty="0"/>
              <a:t> is the additional time required to reload a line in the cache following each miss. This expression can be rewritten as</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h)(t</a:t>
            </a:r>
            <a:r>
              <a:rPr lang="en-US" baseline="-25000" dirty="0"/>
              <a:t>m</a:t>
            </a:r>
            <a:r>
              <a:rPr lang="en-US" dirty="0"/>
              <a:t> + </a:t>
            </a:r>
            <a:r>
              <a:rPr lang="en-US" dirty="0" err="1"/>
              <a:t>t</a:t>
            </a:r>
            <a:r>
              <a:rPr lang="en-US" baseline="-25000" dirty="0" err="1"/>
              <a:t>l</a:t>
            </a:r>
            <a:r>
              <a:rPr lang="en-US" dirty="0"/>
              <a:t>).</a:t>
            </a:r>
          </a:p>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6151892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98</a:t>
            </a:fld>
            <a:endParaRPr lang="en-US"/>
          </a:p>
        </p:txBody>
      </p:sp>
      <p:sp>
        <p:nvSpPr>
          <p:cNvPr id="4" name="Rectangle 3"/>
          <p:cNvSpPr/>
          <p:nvPr/>
        </p:nvSpPr>
        <p:spPr>
          <a:xfrm>
            <a:off x="228600" y="533400"/>
            <a:ext cx="8229600" cy="2585323"/>
          </a:xfrm>
          <a:prstGeom prst="rect">
            <a:avLst/>
          </a:prstGeom>
        </p:spPr>
        <p:txBody>
          <a:bodyPr wrap="square">
            <a:spAutoFit/>
          </a:bodyPr>
          <a:lstStyle/>
          <a:p>
            <a:r>
              <a:rPr lang="en-US" b="1" dirty="0"/>
              <a:t>Writing to Cache</a:t>
            </a:r>
            <a:endParaRPr lang="en-US" dirty="0"/>
          </a:p>
          <a:p>
            <a:r>
              <a:rPr lang="en-US" dirty="0"/>
              <a:t> </a:t>
            </a:r>
          </a:p>
          <a:p>
            <a:r>
              <a:rPr lang="en-US" dirty="0"/>
              <a:t>Accessing the element that caused the miss and filling the cache with a line from memory can take place concurrently. </a:t>
            </a:r>
            <a:endParaRPr lang="en-US" dirty="0" smtClean="0"/>
          </a:p>
          <a:p>
            <a:endParaRPr lang="en-US" dirty="0"/>
          </a:p>
          <a:p>
            <a:r>
              <a:rPr lang="en-US" dirty="0" smtClean="0"/>
              <a:t>The </a:t>
            </a:r>
            <a:r>
              <a:rPr lang="en-US" dirty="0"/>
              <a:t>term (</a:t>
            </a:r>
            <a:r>
              <a:rPr lang="en-US" dirty="0" err="1"/>
              <a:t>t</a:t>
            </a:r>
            <a:r>
              <a:rPr lang="en-US" baseline="-25000" dirty="0" err="1"/>
              <a:t>l</a:t>
            </a:r>
            <a:r>
              <a:rPr lang="en-US" dirty="0"/>
              <a:t> + t</a:t>
            </a:r>
            <a:r>
              <a:rPr lang="en-US" baseline="-25000" dirty="0"/>
              <a:t>m</a:t>
            </a:r>
            <a:r>
              <a:rPr lang="en-US" dirty="0"/>
              <a:t>) becomes </a:t>
            </a:r>
            <a:r>
              <a:rPr lang="en-US" i="1" dirty="0"/>
              <a:t>max(</a:t>
            </a:r>
            <a:r>
              <a:rPr lang="en-US" i="1" dirty="0" err="1"/>
              <a:t>t</a:t>
            </a:r>
            <a:r>
              <a:rPr lang="en-US" i="1" baseline="-25000" dirty="0" err="1"/>
              <a:t>l</a:t>
            </a:r>
            <a:r>
              <a:rPr lang="en-US" i="1" dirty="0" err="1"/>
              <a:t>|t</a:t>
            </a:r>
            <a:r>
              <a:rPr lang="en-US" i="1" baseline="-25000" dirty="0" err="1"/>
              <a:t>m</a:t>
            </a:r>
            <a:r>
              <a:rPr lang="en-US" i="1" dirty="0"/>
              <a:t>)</a:t>
            </a:r>
            <a:r>
              <a:rPr lang="en-US" dirty="0"/>
              <a:t> and, because </a:t>
            </a:r>
            <a:r>
              <a:rPr lang="en-US" i="1" dirty="0" err="1"/>
              <a:t>t</a:t>
            </a:r>
            <a:r>
              <a:rPr lang="en-US" i="1" baseline="-25000" dirty="0" err="1"/>
              <a:t>l</a:t>
            </a:r>
            <a:r>
              <a:rPr lang="en-US" dirty="0"/>
              <a:t> &gt; </a:t>
            </a:r>
            <a:r>
              <a:rPr lang="en-US" i="1" dirty="0"/>
              <a:t>t</a:t>
            </a:r>
            <a:r>
              <a:rPr lang="en-US" i="1" baseline="-25000" dirty="0"/>
              <a:t>m</a:t>
            </a:r>
            <a:r>
              <a:rPr lang="en-US" dirty="0"/>
              <a:t>, we can write</a:t>
            </a:r>
          </a:p>
          <a:p>
            <a:r>
              <a:rPr lang="en-US" dirty="0"/>
              <a:t> </a:t>
            </a:r>
          </a:p>
          <a:p>
            <a:r>
              <a:rPr lang="en-US" dirty="0" err="1"/>
              <a:t>t</a:t>
            </a:r>
            <a:r>
              <a:rPr lang="en-US" baseline="-25000" dirty="0" err="1"/>
              <a:t>ave</a:t>
            </a:r>
            <a:r>
              <a:rPr lang="en-US" dirty="0"/>
              <a:t> = </a:t>
            </a:r>
            <a:r>
              <a:rPr lang="en-US" dirty="0" err="1"/>
              <a:t>ht</a:t>
            </a:r>
            <a:r>
              <a:rPr lang="en-US" baseline="-25000" dirty="0" err="1"/>
              <a:t>c</a:t>
            </a:r>
            <a:r>
              <a:rPr lang="en-US" dirty="0"/>
              <a:t> + (1 - h)</a:t>
            </a:r>
            <a:r>
              <a:rPr lang="en-US" dirty="0" err="1"/>
              <a:t>t</a:t>
            </a:r>
            <a:r>
              <a:rPr lang="en-US" baseline="-25000" dirty="0" err="1"/>
              <a:t>l</a:t>
            </a:r>
            <a:r>
              <a:rPr lang="en-US" dirty="0"/>
              <a:t>.</a:t>
            </a:r>
          </a:p>
          <a:p>
            <a:r>
              <a:rPr lang="en-US" dirty="0"/>
              <a:t>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05687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99</a:t>
            </a:fld>
            <a:endParaRPr lang="en-US"/>
          </a:p>
        </p:txBody>
      </p:sp>
      <p:sp>
        <p:nvSpPr>
          <p:cNvPr id="4" name="Rectangle 3"/>
          <p:cNvSpPr/>
          <p:nvPr/>
        </p:nvSpPr>
        <p:spPr>
          <a:xfrm>
            <a:off x="228600" y="533400"/>
            <a:ext cx="8229600" cy="4801314"/>
          </a:xfrm>
          <a:prstGeom prst="rect">
            <a:avLst/>
          </a:prstGeom>
        </p:spPr>
        <p:txBody>
          <a:bodyPr wrap="square">
            <a:spAutoFit/>
          </a:bodyPr>
          <a:lstStyle/>
          <a:p>
            <a:r>
              <a:rPr lang="en-US" b="1" dirty="0"/>
              <a:t>Writing to </a:t>
            </a:r>
            <a:r>
              <a:rPr lang="en-US" b="1" dirty="0" smtClean="0"/>
              <a:t>Cache</a:t>
            </a:r>
          </a:p>
          <a:p>
            <a:endParaRPr lang="en-US" dirty="0"/>
          </a:p>
          <a:p>
            <a:r>
              <a:rPr lang="en-US" dirty="0"/>
              <a:t> Let's now consider the effect of write accesses on this equation. </a:t>
            </a:r>
            <a:endParaRPr lang="en-US" dirty="0" smtClean="0"/>
          </a:p>
          <a:p>
            <a:endParaRPr lang="en-US" dirty="0"/>
          </a:p>
          <a:p>
            <a:r>
              <a:rPr lang="en-US" dirty="0" smtClean="0"/>
              <a:t>When </a:t>
            </a:r>
            <a:r>
              <a:rPr lang="en-US" dirty="0"/>
              <a:t>the processor executes a write, data must both be written to cache and to the main store. </a:t>
            </a:r>
            <a:endParaRPr lang="en-US" dirty="0" smtClean="0"/>
          </a:p>
          <a:p>
            <a:endParaRPr lang="en-US" dirty="0"/>
          </a:p>
          <a:p>
            <a:r>
              <a:rPr lang="en-US" dirty="0" smtClean="0"/>
              <a:t>Updating </a:t>
            </a:r>
            <a:r>
              <a:rPr lang="en-US" dirty="0"/>
              <a:t>the main memory at the same time as the cache is loaded is called a </a:t>
            </a:r>
            <a:r>
              <a:rPr lang="en-US" i="1" dirty="0"/>
              <a:t>write-through policy</a:t>
            </a:r>
            <a:r>
              <a:rPr lang="en-US" dirty="0"/>
              <a:t>. </a:t>
            </a:r>
            <a:endParaRPr lang="en-US" dirty="0" smtClean="0"/>
          </a:p>
          <a:p>
            <a:endParaRPr lang="en-US" dirty="0"/>
          </a:p>
          <a:p>
            <a:r>
              <a:rPr lang="en-US" dirty="0" smtClean="0"/>
              <a:t>Such </a:t>
            </a:r>
            <a:r>
              <a:rPr lang="en-US" dirty="0"/>
              <a:t>a strategy slows down the system, because the time taken to write to the main store is longer than the time taken to write to the cache. </a:t>
            </a:r>
            <a:endParaRPr lang="en-US" dirty="0" smtClean="0"/>
          </a:p>
          <a:p>
            <a:endParaRPr lang="en-US" dirty="0"/>
          </a:p>
          <a:p>
            <a:r>
              <a:rPr lang="en-US" dirty="0" smtClean="0"/>
              <a:t>If </a:t>
            </a:r>
            <a:r>
              <a:rPr lang="en-US" dirty="0"/>
              <a:t>the next operation is a read from the cache, the main store can complete its update concurrently (i.e., a write-through-policy does not necessarily suffer an excessive penalty).</a:t>
            </a:r>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3951061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17042</TotalTime>
  <Words>9624</Words>
  <Application>Microsoft Office PowerPoint</Application>
  <PresentationFormat>On-screen Show (4:3)</PresentationFormat>
  <Paragraphs>1427</Paragraphs>
  <Slides>172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74" baseType="lpstr">
      <vt:lpstr>Oriel</vt:lpstr>
      <vt:lpstr>Equation</vt:lpstr>
      <vt:lpstr>Chapter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131</cp:revision>
  <dcterms:created xsi:type="dcterms:W3CDTF">2012-09-07T16:32:26Z</dcterms:created>
  <dcterms:modified xsi:type="dcterms:W3CDTF">2012-11-26T01:32:30Z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